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6" r:id="rId2"/>
    <p:sldId id="267" r:id="rId3"/>
    <p:sldId id="268" r:id="rId4"/>
    <p:sldId id="271" r:id="rId5"/>
    <p:sldId id="292" r:id="rId6"/>
    <p:sldId id="273" r:id="rId7"/>
    <p:sldId id="284" r:id="rId8"/>
    <p:sldId id="283" r:id="rId9"/>
    <p:sldId id="286" r:id="rId10"/>
    <p:sldId id="287" r:id="rId11"/>
    <p:sldId id="288" r:id="rId12"/>
    <p:sldId id="289" r:id="rId13"/>
    <p:sldId id="290" r:id="rId14"/>
    <p:sldId id="291" r:id="rId15"/>
    <p:sldId id="279" r:id="rId16"/>
    <p:sldId id="263" r:id="rId17"/>
    <p:sldId id="262" r:id="rId18"/>
    <p:sldId id="281" r:id="rId19"/>
    <p:sldId id="270" r:id="rId20"/>
    <p:sldId id="280" r:id="rId21"/>
    <p:sldId id="264" r:id="rId22"/>
    <p:sldId id="285" r:id="rId23"/>
  </p:sldIdLst>
  <p:sldSz cx="9144000" cy="6858000" type="screen4x3"/>
  <p:notesSz cx="6858000" cy="9945688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CC33"/>
    <a:srgbClr val="00FF00"/>
    <a:srgbClr val="800000"/>
    <a:srgbClr val="FFFF66"/>
    <a:srgbClr val="99CC00"/>
    <a:srgbClr val="008000"/>
    <a:srgbClr val="006600"/>
    <a:srgbClr val="071111"/>
    <a:srgbClr val="102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47;&#1042;&#1030;&#1058;%20&#1079;&#1072;%202015%20&#1088;&#1110;&#1082;\&#1047;&#1074;&#1077;&#1076;&#1077;&#1085;&#1080;&#1081;%20&#1079;&#1074;&#1110;&#1090;\&#1054;&#1085;&#1086;&#1074;&#1083;&#1077;&#1085;&#1080;&#1081;%2001.2016\&#1076;&#1080;&#1072;&#1075;&#1088;&#1072;&#1084;&#1084;&#1072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User\&#1056;&#1072;&#1073;&#1086;&#1095;&#1080;&#1081;%20&#1089;&#1090;&#1086;&#1083;\&#1047;&#1042;&#1030;&#1058;%20&#1079;&#1072;%202015%20&#1088;&#1110;&#1082;\&#1047;&#1074;&#1077;&#1076;&#1077;&#1085;&#1080;&#1081;%20&#1079;&#1074;&#1110;&#1090;\&#1054;&#1085;&#1086;&#1074;&#1083;&#1077;&#1085;&#1080;&#1081;%2001.2016\&#1076;&#1080;&#1072;&#1075;&#1088;&#1072;&#1084;&#1084;&#1072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47;&#1042;&#1030;&#1058;%20&#1079;&#1072;%202015%20&#1088;&#1110;&#1082;\&#1047;&#1074;&#1077;&#1076;&#1077;&#1085;&#1080;&#1081;%20&#1079;&#1074;&#1110;&#1090;\&#1054;&#1085;&#1086;&#1074;&#1083;&#1077;&#1085;&#1080;&#1081;%2001.2016\&#1076;&#1080;&#1072;&#1075;&#1088;&#1072;&#1084;&#1084;&#1072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0"/>
      <c:perspective val="20"/>
    </c:view3D>
    <c:floor>
      <c:thickness val="0"/>
    </c:floor>
    <c:sideWall>
      <c:thickness val="0"/>
      <c:spPr>
        <a:noFill/>
        <a:ln>
          <a:solidFill>
            <a:schemeClr val="bg1"/>
          </a:solidFill>
        </a:ln>
      </c:spPr>
    </c:sideWall>
    <c:backWall>
      <c:thickness val="0"/>
      <c:spPr>
        <a:noFill/>
        <a:ln>
          <a:solidFill>
            <a:schemeClr val="bg1"/>
          </a:solidFill>
        </a:ln>
      </c:spPr>
    </c:backWall>
    <c:plotArea>
      <c:layout>
        <c:manualLayout>
          <c:layoutTarget val="inner"/>
          <c:xMode val="edge"/>
          <c:yMode val="edge"/>
          <c:x val="4.9607895692283299E-2"/>
          <c:y val="5.8897075894254892E-2"/>
          <c:w val="0.99564051066864989"/>
          <c:h val="0.61330763679976641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A50021"/>
              </a:solidFill>
            </c:spPr>
          </c:dPt>
          <c:dPt>
            <c:idx val="1"/>
            <c:invertIfNegative val="0"/>
            <c:bubble3D val="0"/>
            <c:spPr>
              <a:solidFill>
                <a:srgbClr val="A50021"/>
              </a:solidFill>
            </c:spPr>
          </c:dPt>
          <c:dPt>
            <c:idx val="2"/>
            <c:invertIfNegative val="0"/>
            <c:bubble3D val="0"/>
            <c:spPr>
              <a:solidFill>
                <a:srgbClr val="A50021"/>
              </a:solidFill>
            </c:spPr>
          </c:dPt>
          <c:dPt>
            <c:idx val="3"/>
            <c:invertIfNegative val="0"/>
            <c:bubble3D val="0"/>
            <c:spPr>
              <a:solidFill>
                <a:srgbClr val="A50021"/>
              </a:solidFill>
            </c:spPr>
          </c:dPt>
          <c:dPt>
            <c:idx val="4"/>
            <c:invertIfNegative val="0"/>
            <c:bubble3D val="0"/>
            <c:spPr>
              <a:solidFill>
                <a:srgbClr val="A50021"/>
              </a:solidFill>
            </c:spPr>
          </c:dPt>
          <c:dPt>
            <c:idx val="5"/>
            <c:invertIfNegative val="0"/>
            <c:bubble3D val="0"/>
            <c:spPr>
              <a:solidFill>
                <a:srgbClr val="CC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CC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CC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E2B7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E2B7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E2B7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E2B7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4"/>
            <c:invertIfNegative val="0"/>
            <c:bubble3D val="0"/>
            <c:spPr>
              <a:solidFill>
                <a:srgbClr val="009900"/>
              </a:solidFill>
            </c:spPr>
          </c:dPt>
          <c:dPt>
            <c:idx val="25"/>
            <c:invertIfNegative val="0"/>
            <c:bubble3D val="0"/>
            <c:spPr>
              <a:solidFill>
                <a:srgbClr val="009900"/>
              </a:solidFill>
            </c:spPr>
          </c:dPt>
          <c:dPt>
            <c:idx val="26"/>
            <c:invertIfNegative val="0"/>
            <c:bubble3D val="0"/>
            <c:spPr>
              <a:solidFill>
                <a:srgbClr val="00CC00"/>
              </a:solidFill>
            </c:spPr>
          </c:dPt>
          <c:dPt>
            <c:idx val="27"/>
            <c:invertIfNegative val="0"/>
            <c:bubble3D val="0"/>
            <c:spPr>
              <a:solidFill>
                <a:srgbClr val="00CC0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29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30"/>
            <c:invertIfNegative val="0"/>
            <c:bubble3D val="0"/>
            <c:spPr>
              <a:solidFill>
                <a:srgbClr val="00FF00"/>
              </a:solidFill>
            </c:spPr>
          </c:dPt>
          <c:dLbls>
            <c:delete val="1"/>
          </c:dLbls>
          <c:cat>
            <c:strRef>
              <c:f>ЦОВВ!$H$5:$H$35</c:f>
              <c:strCache>
                <c:ptCount val="31"/>
                <c:pt idx="0">
                  <c:v>Держгеонадра</c:v>
                </c:pt>
                <c:pt idx="1">
                  <c:v>Мінмолодьспорт</c:v>
                </c:pt>
                <c:pt idx="2">
                  <c:v>Мін'юст</c:v>
                </c:pt>
                <c:pt idx="3">
                  <c:v>МОН</c:v>
                </c:pt>
                <c:pt idx="4">
                  <c:v>Держветфітослужба</c:v>
                </c:pt>
                <c:pt idx="5">
                  <c:v>Мінприроди</c:v>
                </c:pt>
                <c:pt idx="6">
                  <c:v>Мінкультури</c:v>
                </c:pt>
                <c:pt idx="7">
                  <c:v>МВС</c:v>
                </c:pt>
                <c:pt idx="8">
                  <c:v>Міненерговугілля</c:v>
                </c:pt>
                <c:pt idx="9">
                  <c:v>Мінекономрозвитку</c:v>
                </c:pt>
                <c:pt idx="10">
                  <c:v>Держземагентство (2014)/Держгеокадастр (2015)</c:v>
                </c:pt>
                <c:pt idx="11">
                  <c:v>МОЗ</c:v>
                </c:pt>
                <c:pt idx="12">
                  <c:v>Мінсоцполітики</c:v>
                </c:pt>
                <c:pt idx="13">
                  <c:v>Міноборони</c:v>
                </c:pt>
                <c:pt idx="14">
                  <c:v>Держрибагентство</c:v>
                </c:pt>
                <c:pt idx="15">
                  <c:v>ДСНС</c:v>
                </c:pt>
                <c:pt idx="16">
                  <c:v>Мінінфраструктури</c:v>
                </c:pt>
                <c:pt idx="17">
                  <c:v>Мінрегіон</c:v>
                </c:pt>
                <c:pt idx="18">
                  <c:v>Держенергоефективності</c:v>
                </c:pt>
                <c:pt idx="19">
                  <c:v>Мінагрополітики</c:v>
                </c:pt>
                <c:pt idx="20">
                  <c:v>Нацкомфінпослуг</c:v>
                </c:pt>
                <c:pt idx="21">
                  <c:v>НКРЗІ</c:v>
                </c:pt>
                <c:pt idx="22">
                  <c:v>АМКУ</c:v>
                </c:pt>
                <c:pt idx="23">
                  <c:v>Мінфін</c:v>
                </c:pt>
                <c:pt idx="24">
                  <c:v>НКЦПФР</c:v>
                </c:pt>
                <c:pt idx="25">
                  <c:v>ДФС</c:v>
                </c:pt>
                <c:pt idx="26">
                  <c:v>Держатомрегулювання</c:v>
                </c:pt>
                <c:pt idx="27">
                  <c:v>Держспецзв'язку</c:v>
                </c:pt>
                <c:pt idx="28">
                  <c:v>ФДМУ</c:v>
                </c:pt>
                <c:pt idx="29">
                  <c:v>НКРЕКП</c:v>
                </c:pt>
                <c:pt idx="30">
                  <c:v>Держкомтелерадіо</c:v>
                </c:pt>
              </c:strCache>
            </c:strRef>
          </c:cat>
          <c:val>
            <c:numRef>
              <c:f>ЦОВВ!$I$5:$I$35</c:f>
              <c:numCache>
                <c:formatCode>0%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4.3478260869565188E-2</c:v>
                </c:pt>
                <c:pt idx="4">
                  <c:v>8.6956521739130488E-2</c:v>
                </c:pt>
                <c:pt idx="5">
                  <c:v>0.13043478260869568</c:v>
                </c:pt>
                <c:pt idx="6">
                  <c:v>0.17391304347826086</c:v>
                </c:pt>
                <c:pt idx="7">
                  <c:v>0.21739130434782605</c:v>
                </c:pt>
                <c:pt idx="8">
                  <c:v>0.26086956521739135</c:v>
                </c:pt>
                <c:pt idx="9">
                  <c:v>0.26086956521739135</c:v>
                </c:pt>
                <c:pt idx="10">
                  <c:v>0.26086956521739135</c:v>
                </c:pt>
                <c:pt idx="11">
                  <c:v>0.26086956521739135</c:v>
                </c:pt>
                <c:pt idx="12">
                  <c:v>0.30434782608695654</c:v>
                </c:pt>
                <c:pt idx="13">
                  <c:v>0.34782608695652173</c:v>
                </c:pt>
                <c:pt idx="14">
                  <c:v>0.39130434782608692</c:v>
                </c:pt>
                <c:pt idx="15">
                  <c:v>0.43478260869565222</c:v>
                </c:pt>
                <c:pt idx="16">
                  <c:v>0.47826086956521741</c:v>
                </c:pt>
                <c:pt idx="17">
                  <c:v>0.52173913043478259</c:v>
                </c:pt>
                <c:pt idx="18">
                  <c:v>0.56521739130434789</c:v>
                </c:pt>
                <c:pt idx="19">
                  <c:v>0.60869565217391308</c:v>
                </c:pt>
                <c:pt idx="20">
                  <c:v>0.65217391304347827</c:v>
                </c:pt>
                <c:pt idx="21">
                  <c:v>0.69565217391304346</c:v>
                </c:pt>
                <c:pt idx="22">
                  <c:v>0.69565217391304346</c:v>
                </c:pt>
                <c:pt idx="23">
                  <c:v>0.69565217391304346</c:v>
                </c:pt>
                <c:pt idx="24">
                  <c:v>0.73913043478260865</c:v>
                </c:pt>
                <c:pt idx="25">
                  <c:v>0.78260869565217395</c:v>
                </c:pt>
                <c:pt idx="26">
                  <c:v>0.82608695652173914</c:v>
                </c:pt>
                <c:pt idx="27">
                  <c:v>0.86956521739130432</c:v>
                </c:pt>
                <c:pt idx="28">
                  <c:v>0.91304347826086962</c:v>
                </c:pt>
                <c:pt idx="29">
                  <c:v>0.91304347826086962</c:v>
                </c:pt>
                <c:pt idx="30">
                  <c:v>0.95652173913043481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cylinder"/>
        <c:axId val="147518592"/>
        <c:axId val="147520128"/>
        <c:axId val="0"/>
      </c:bar3DChart>
      <c:catAx>
        <c:axId val="147518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 anchor="ctr" anchorCtr="1"/>
          <a:lstStyle/>
          <a:p>
            <a:pPr>
              <a:defRPr sz="1100" b="1" i="0"/>
            </a:pPr>
            <a:endParaRPr lang="ru-RU"/>
          </a:p>
        </c:txPr>
        <c:crossAx val="147520128"/>
        <c:crosses val="autoZero"/>
        <c:auto val="1"/>
        <c:lblAlgn val="ctr"/>
        <c:lblOffset val="100"/>
        <c:tickLblSkip val="1"/>
        <c:noMultiLvlLbl val="0"/>
      </c:catAx>
      <c:valAx>
        <c:axId val="1475201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7518592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630464008519703E-3"/>
          <c:y val="0.10273071101791187"/>
          <c:w val="0.62808091690526324"/>
          <c:h val="0.880917498652920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explosion val="25"/>
          <c:dPt>
            <c:idx val="0"/>
            <c:bubble3D val="0"/>
            <c:spPr>
              <a:gradFill>
                <a:gsLst>
                  <a:gs pos="89000">
                    <a:srgbClr val="A50021"/>
                  </a:gs>
                  <a:gs pos="100000">
                    <a:srgbClr val="990033"/>
                  </a:gs>
                  <a:gs pos="0">
                    <a:srgbClr val="FF0000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gradFill>
                <a:gsLst>
                  <a:gs pos="57000">
                    <a:srgbClr val="FF9900"/>
                  </a:gs>
                  <a:gs pos="100000">
                    <a:srgbClr val="CC6600"/>
                  </a:gs>
                  <a:gs pos="0">
                    <a:srgbClr val="FFFF00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gradFill>
                <a:gsLst>
                  <a:gs pos="57000">
                    <a:srgbClr val="0070C0"/>
                  </a:gs>
                  <a:gs pos="2000">
                    <a:srgbClr val="002060"/>
                  </a:gs>
                  <a:gs pos="100000">
                    <a:srgbClr val="00B0F0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gradFill>
                <a:gsLst>
                  <a:gs pos="50000">
                    <a:srgbClr val="B10F8E"/>
                  </a:gs>
                  <a:gs pos="100000">
                    <a:srgbClr val="FF00FF"/>
                  </a:gs>
                  <a:gs pos="0">
                    <a:srgbClr val="CC0066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bubble3D val="0"/>
            <c:spPr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bubble3D val="0"/>
            <c:spPr>
              <a:gradFill>
                <a:gsLst>
                  <a:gs pos="0">
                    <a:srgbClr val="009900"/>
                  </a:gs>
                  <a:gs pos="54000">
                    <a:srgbClr val="00CC00"/>
                  </a:gs>
                  <a:gs pos="100000">
                    <a:srgbClr val="00FF00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8"/>
            <c:bubble3D val="0"/>
            <c:spPr>
              <a:gradFill>
                <a:gsLst>
                  <a:gs pos="0">
                    <a:srgbClr val="009900"/>
                  </a:gs>
                  <a:gs pos="54000">
                    <a:srgbClr val="00CC00"/>
                  </a:gs>
                  <a:gs pos="100000">
                    <a:srgbClr val="00FF00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9"/>
            <c:bubble3D val="0"/>
            <c:spPr>
              <a:gradFill>
                <a:gsLst>
                  <a:gs pos="0">
                    <a:srgbClr val="009900"/>
                  </a:gs>
                  <a:gs pos="54000">
                    <a:srgbClr val="00CC00"/>
                  </a:gs>
                  <a:gs pos="100000">
                    <a:srgbClr val="00FF00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0"/>
            <c:bubble3D val="0"/>
            <c:spPr>
              <a:gradFill>
                <a:gsLst>
                  <a:gs pos="0">
                    <a:srgbClr val="009900"/>
                  </a:gs>
                  <a:gs pos="54000">
                    <a:srgbClr val="00CC00"/>
                  </a:gs>
                  <a:gs pos="100000">
                    <a:srgbClr val="00FF00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7.1576160021299259E-3"/>
                  <c:y val="8.17257036561634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78278405111824E-2"/>
                  <c:y val="-2.45177110968490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5891392025559121E-3"/>
                  <c:y val="-2.451771109684902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883708803833866E-2"/>
                  <c:y val="-2.72419012187211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7260928017039405E-3"/>
                  <c:y val="-2.72419012187211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0041324805963795E-2"/>
                  <c:y val="-2.45177110968490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1.7178278405111824E-2"/>
                  <c:y val="-8.172570365616345E-3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9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3175"/>
              </c:spPr>
            </c:leaderLines>
          </c:dLbls>
          <c:cat>
            <c:strRef>
              <c:f>Лист1!$A$2:$A$12</c:f>
              <c:strCache>
                <c:ptCount val="11"/>
                <c:pt idx="0">
                  <c:v>1546  МОЗ</c:v>
                </c:pt>
                <c:pt idx="1">
                  <c:v>423    Фонд соціального страхування з тимчасової втрати працездатності</c:v>
                </c:pt>
                <c:pt idx="2">
                  <c:v>79       Держекоінспекція</c:v>
                </c:pt>
                <c:pt idx="3">
                  <c:v>51       Державіаслужба</c:v>
                </c:pt>
                <c:pt idx="4">
                  <c:v>23       Держсільгоспінспекція</c:v>
                </c:pt>
                <c:pt idx="5">
                  <c:v>17       Держенергрнагляд</c:v>
                </c:pt>
                <c:pt idx="6">
                  <c:v>9         ДСНС</c:v>
                </c:pt>
                <c:pt idx="7">
                  <c:v>2         Мінкультури</c:v>
                </c:pt>
                <c:pt idx="8">
                  <c:v>1         Адміністрація Держспецзв’язку </c:v>
                </c:pt>
                <c:pt idx="9">
                  <c:v>1         Пенсійний фонд</c:v>
                </c:pt>
                <c:pt idx="10">
                  <c:v>1         НКРЗІ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1546</c:v>
                </c:pt>
                <c:pt idx="1">
                  <c:v>423</c:v>
                </c:pt>
                <c:pt idx="2">
                  <c:v>79</c:v>
                </c:pt>
                <c:pt idx="3">
                  <c:v>51</c:v>
                </c:pt>
                <c:pt idx="4">
                  <c:v>23</c:v>
                </c:pt>
                <c:pt idx="5">
                  <c:v>17</c:v>
                </c:pt>
                <c:pt idx="6">
                  <c:v>9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822555372613648"/>
          <c:y val="0.11716248356905801"/>
          <c:w val="0.29461683027173352"/>
          <c:h val="0.7977265239162441"/>
        </c:manualLayout>
      </c:layout>
      <c:overlay val="0"/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регіони!$H$5:$H$29</c:f>
              <c:strCache>
                <c:ptCount val="1"/>
                <c:pt idx="0">
                  <c:v>0% 0% 0% 6% 11% 17% 22% 28% 33% 39% 44% 50% 50% 56% 56% 56% 61% 61% 67% 72% 72% 78% 83% 89% 94%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0099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0099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009900"/>
              </a:solidFill>
            </c:spPr>
          </c:dPt>
          <c:dPt>
            <c:idx val="20"/>
            <c:invertIfNegative val="0"/>
            <c:bubble3D val="0"/>
            <c:spPr>
              <a:solidFill>
                <a:srgbClr val="33CC33"/>
              </a:solidFill>
            </c:spPr>
          </c:dPt>
          <c:dPt>
            <c:idx val="21"/>
            <c:invertIfNegative val="0"/>
            <c:bubble3D val="0"/>
            <c:spPr>
              <a:solidFill>
                <a:srgbClr val="33CC33"/>
              </a:solidFill>
            </c:spPr>
          </c:dPt>
          <c:dPt>
            <c:idx val="22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23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24"/>
            <c:invertIfNegative val="0"/>
            <c:bubble3D val="0"/>
            <c:spPr>
              <a:solidFill>
                <a:srgbClr val="00FF00"/>
              </a:solidFill>
            </c:spPr>
          </c:dPt>
          <c:cat>
            <c:strRef>
              <c:f>регіони!$A$5:$A$29</c:f>
              <c:strCache>
                <c:ptCount val="25"/>
                <c:pt idx="0">
                  <c:v>Одеська</c:v>
                </c:pt>
                <c:pt idx="1">
                  <c:v>Львівська</c:v>
                </c:pt>
                <c:pt idx="2">
                  <c:v>Івано-Франківська </c:v>
                </c:pt>
                <c:pt idx="3">
                  <c:v>Вінницька </c:v>
                </c:pt>
                <c:pt idx="4">
                  <c:v>Кіровоградська</c:v>
                </c:pt>
                <c:pt idx="5">
                  <c:v>Тернопільська </c:v>
                </c:pt>
                <c:pt idx="6">
                  <c:v>Харківська </c:v>
                </c:pt>
                <c:pt idx="7">
                  <c:v>Київська </c:v>
                </c:pt>
                <c:pt idx="8">
                  <c:v>Житомирська </c:v>
                </c:pt>
                <c:pt idx="9">
                  <c:v>Волинська </c:v>
                </c:pt>
                <c:pt idx="10">
                  <c:v>Луганська</c:v>
                </c:pt>
                <c:pt idx="11">
                  <c:v>Полтавська </c:v>
                </c:pt>
                <c:pt idx="12">
                  <c:v>Донецька **</c:v>
                </c:pt>
                <c:pt idx="13">
                  <c:v>Рівненська </c:v>
                </c:pt>
                <c:pt idx="14">
                  <c:v>Черкаська</c:v>
                </c:pt>
                <c:pt idx="15">
                  <c:v>Миколаївська </c:v>
                </c:pt>
                <c:pt idx="16">
                  <c:v>Чернігівська</c:v>
                </c:pt>
                <c:pt idx="17">
                  <c:v>Запорізьська</c:v>
                </c:pt>
                <c:pt idx="18">
                  <c:v>Херсонська</c:v>
                </c:pt>
                <c:pt idx="19">
                  <c:v>Дніпропетровська </c:v>
                </c:pt>
                <c:pt idx="20">
                  <c:v>Хмельницька</c:v>
                </c:pt>
                <c:pt idx="21">
                  <c:v>Чернівецька </c:v>
                </c:pt>
                <c:pt idx="22">
                  <c:v>Сумська </c:v>
                </c:pt>
                <c:pt idx="23">
                  <c:v>Закарпатська </c:v>
                </c:pt>
                <c:pt idx="24">
                  <c:v>Київська МДА*</c:v>
                </c:pt>
              </c:strCache>
            </c:strRef>
          </c:cat>
          <c:val>
            <c:numRef>
              <c:f>регіони!$H$5:$H$29</c:f>
              <c:numCache>
                <c:formatCode>0%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5.555555555555558E-2</c:v>
                </c:pt>
                <c:pt idx="4">
                  <c:v>0.11111111111111116</c:v>
                </c:pt>
                <c:pt idx="5">
                  <c:v>0.16666666666666663</c:v>
                </c:pt>
                <c:pt idx="6">
                  <c:v>0.22222222222222221</c:v>
                </c:pt>
                <c:pt idx="7">
                  <c:v>0.27777777777777779</c:v>
                </c:pt>
                <c:pt idx="8">
                  <c:v>0.33333333333333337</c:v>
                </c:pt>
                <c:pt idx="9">
                  <c:v>0.38888888888888884</c:v>
                </c:pt>
                <c:pt idx="10">
                  <c:v>0.44444444444444442</c:v>
                </c:pt>
                <c:pt idx="11">
                  <c:v>0.5</c:v>
                </c:pt>
                <c:pt idx="12">
                  <c:v>0.5</c:v>
                </c:pt>
                <c:pt idx="13">
                  <c:v>0.55555555555555558</c:v>
                </c:pt>
                <c:pt idx="14">
                  <c:v>0.55555555555555558</c:v>
                </c:pt>
                <c:pt idx="15">
                  <c:v>0.55555555555555558</c:v>
                </c:pt>
                <c:pt idx="16">
                  <c:v>0.61111111111111116</c:v>
                </c:pt>
                <c:pt idx="17">
                  <c:v>0.61111111111111116</c:v>
                </c:pt>
                <c:pt idx="18">
                  <c:v>0.66666666666666674</c:v>
                </c:pt>
                <c:pt idx="19">
                  <c:v>0.72222222222222221</c:v>
                </c:pt>
                <c:pt idx="20">
                  <c:v>0.72222222222222221</c:v>
                </c:pt>
                <c:pt idx="21">
                  <c:v>0.77777777777777779</c:v>
                </c:pt>
                <c:pt idx="22">
                  <c:v>0.83333333333333337</c:v>
                </c:pt>
                <c:pt idx="23">
                  <c:v>0.88888888888888884</c:v>
                </c:pt>
                <c:pt idx="24">
                  <c:v>0.94444444444444442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cylinder"/>
        <c:axId val="148238720"/>
        <c:axId val="148240256"/>
        <c:axId val="0"/>
      </c:bar3DChart>
      <c:catAx>
        <c:axId val="148238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+mn-lt"/>
                <a:cs typeface="Times New Roman" pitchFamily="18" charset="0"/>
              </a:defRPr>
            </a:pPr>
            <a:endParaRPr lang="ru-RU"/>
          </a:p>
        </c:txPr>
        <c:crossAx val="148240256"/>
        <c:crosses val="autoZero"/>
        <c:auto val="1"/>
        <c:lblAlgn val="ctr"/>
        <c:lblOffset val="100"/>
        <c:noMultiLvlLbl val="0"/>
      </c:catAx>
      <c:valAx>
        <c:axId val="1482402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823872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  <a:effectLst/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07294559863719"/>
          <c:y val="4.327542037812792E-2"/>
          <c:w val="0.72452434850233549"/>
          <c:h val="0.6029448525327251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Передбачено Планом</c:v>
                </c:pt>
              </c:strCache>
            </c:strRef>
          </c:tx>
          <c:spPr>
            <a:ln w="76200" cap="rnd">
              <a:solidFill>
                <a:srgbClr val="0000CC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0269437655075362E-2"/>
                  <c:y val="-3.37176588222223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49559172738711E-2"/>
                  <c:y val="-3.3717832834837543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64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68671141327567E-2"/>
                  <c:y val="-3.0870197886309059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  </a:t>
                    </a:r>
                    <a:r>
                      <a:rPr lang="en-US" dirty="0" smtClean="0"/>
                      <a:t>2</a:t>
                    </a:r>
                    <a:r>
                      <a:rPr lang="uk-UA" dirty="0" smtClean="0"/>
                      <a:t>6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508034789269121E-2"/>
                  <c:y val="-2.3850600866450418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46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9079966724564486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І квартал 2015 року</c:v>
                </c:pt>
                <c:pt idx="1">
                  <c:v>ІІ квартал 2015 року</c:v>
                </c:pt>
                <c:pt idx="2">
                  <c:v>ІІІ квартал 2015 року</c:v>
                </c:pt>
                <c:pt idx="3">
                  <c:v>ІV квартал 2015 року</c:v>
                </c:pt>
                <c:pt idx="4">
                  <c:v>В цілому за рік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64</c:v>
                </c:pt>
                <c:pt idx="2">
                  <c:v>26</c:v>
                </c:pt>
                <c:pt idx="3">
                  <c:v>46</c:v>
                </c:pt>
                <c:pt idx="4">
                  <c:v>136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Фактично виконано</c:v>
                </c:pt>
              </c:strCache>
            </c:strRef>
          </c:tx>
          <c:spPr>
            <a:ln w="76200" cap="rnd">
              <a:solidFill>
                <a:srgbClr val="00B05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Pt>
            <c:idx val="1"/>
            <c:bubble3D val="0"/>
            <c:spPr>
              <a:ln w="76200" cap="rnd">
                <a:solidFill>
                  <a:srgbClr val="00CC00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ln w="76200" cap="rnd">
                <a:solidFill>
                  <a:srgbClr val="00CC00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ln w="76200" cap="rnd">
                <a:solidFill>
                  <a:srgbClr val="00CC00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ln w="76200" cap="rnd">
                <a:solidFill>
                  <a:srgbClr val="33CC33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3.727803956741934E-2"/>
                  <c:y val="-3.1377782920159733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44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679485477223399E-2"/>
                  <c:y val="3.4899925603326075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19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987265190949877E-2"/>
                  <c:y val="-2.5379251692533543E-3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27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3128730954013241E-4"/>
                  <c:y val="9.359462693144856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І квартал 2015 року</c:v>
                </c:pt>
                <c:pt idx="1">
                  <c:v>ІІ квартал 2015 року</c:v>
                </c:pt>
                <c:pt idx="2">
                  <c:v>ІІІ квартал 2015 року</c:v>
                </c:pt>
                <c:pt idx="3">
                  <c:v>ІV квартал 2015 року</c:v>
                </c:pt>
                <c:pt idx="4">
                  <c:v>В цілому за рік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44</c:v>
                </c:pt>
                <c:pt idx="2">
                  <c:v>19</c:v>
                </c:pt>
                <c:pt idx="3">
                  <c:v>27</c:v>
                </c:pt>
                <c:pt idx="4">
                  <c:v>89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Виконання, %</c:v>
                </c:pt>
              </c:strCache>
            </c:strRef>
          </c:tx>
          <c:spPr>
            <a:ln w="25400" cap="flat" cmpd="sng" algn="ctr">
              <a:solidFill>
                <a:schemeClr val="tx1">
                  <a:alpha val="0"/>
                </a:schemeClr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1252227620598619E-3"/>
                  <c:y val="-0.18821105662069598"/>
                </c:manualLayout>
              </c:layout>
              <c:tx>
                <c:rich>
                  <a:bodyPr/>
                  <a:lstStyle/>
                  <a:p>
                    <a:r>
                      <a:rPr lang="uk-UA" sz="1200" b="1" i="0" dirty="0" smtClean="0">
                        <a:ln w="3175">
                          <a:solidFill>
                            <a:prstClr val="white">
                              <a:alpha val="75000"/>
                            </a:prstClr>
                          </a:solidFill>
                        </a:ln>
                        <a:solidFill>
                          <a:schemeClr val="tx1"/>
                        </a:solidFill>
                      </a:rPr>
                      <a:t>(69</a:t>
                    </a:r>
                    <a:r>
                      <a:rPr lang="en-US" sz="1200" b="1" i="0" dirty="0" smtClean="0">
                        <a:ln w="3175">
                          <a:solidFill>
                            <a:prstClr val="white">
                              <a:alpha val="75000"/>
                            </a:prstClr>
                          </a:solidFill>
                        </a:ln>
                        <a:solidFill>
                          <a:schemeClr val="tx1"/>
                        </a:solidFill>
                      </a:rPr>
                      <a:t>%</a:t>
                    </a:r>
                    <a:r>
                      <a:rPr lang="uk-UA" sz="1200" b="1" i="0" dirty="0" smtClean="0">
                        <a:ln w="3175">
                          <a:solidFill>
                            <a:prstClr val="white">
                              <a:alpha val="75000"/>
                            </a:prstClr>
                          </a:solidFill>
                        </a:ln>
                        <a:solidFill>
                          <a:schemeClr val="tx1"/>
                        </a:solidFill>
                      </a:rPr>
                      <a:t>)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142635461461826E-2"/>
                  <c:y val="-2.948986138046179E-2"/>
                </c:manualLayout>
              </c:layout>
              <c:tx>
                <c:rich>
                  <a:bodyPr/>
                  <a:lstStyle/>
                  <a:p>
                    <a:r>
                      <a:rPr lang="uk-UA" sz="1200" b="1" i="0" dirty="0" smtClean="0">
                        <a:ln w="3175">
                          <a:solidFill>
                            <a:prstClr val="white">
                              <a:alpha val="75000"/>
                            </a:prstClr>
                          </a:solidFill>
                        </a:ln>
                        <a:solidFill>
                          <a:schemeClr val="tx1"/>
                        </a:solidFill>
                      </a:rPr>
                      <a:t>(73</a:t>
                    </a:r>
                    <a:r>
                      <a:rPr lang="en-US" sz="1200" b="1" i="0" dirty="0" smtClean="0">
                        <a:ln w="3175">
                          <a:solidFill>
                            <a:prstClr val="white">
                              <a:alpha val="75000"/>
                            </a:prstClr>
                          </a:solidFill>
                        </a:ln>
                        <a:solidFill>
                          <a:schemeClr val="tx1"/>
                        </a:solidFill>
                      </a:rPr>
                      <a:t>%</a:t>
                    </a:r>
                    <a:r>
                      <a:rPr lang="uk-UA" sz="1200" b="1" i="0" dirty="0" smtClean="0">
                        <a:ln w="3175">
                          <a:solidFill>
                            <a:prstClr val="white">
                              <a:alpha val="75000"/>
                            </a:prstClr>
                          </a:solidFill>
                        </a:ln>
                        <a:solidFill>
                          <a:schemeClr val="tx1"/>
                        </a:solidFill>
                      </a:rPr>
                      <a:t>)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6153972955127839E-2"/>
                  <c:y val="-9.5006100232475785E-2"/>
                </c:manualLayout>
              </c:layout>
              <c:tx>
                <c:rich>
                  <a:bodyPr/>
                  <a:lstStyle/>
                  <a:p>
                    <a:r>
                      <a:rPr lang="uk-UA" sz="1200" b="1" i="0" dirty="0" smtClean="0">
                        <a:ln w="3175">
                          <a:solidFill>
                            <a:prstClr val="white">
                              <a:alpha val="75000"/>
                            </a:prstClr>
                          </a:solidFill>
                        </a:ln>
                        <a:solidFill>
                          <a:schemeClr val="tx1"/>
                        </a:solidFill>
                      </a:rPr>
                      <a:t>(59</a:t>
                    </a:r>
                    <a:r>
                      <a:rPr lang="en-US" sz="1200" b="1" i="0" dirty="0" smtClean="0">
                        <a:ln w="3175">
                          <a:solidFill>
                            <a:prstClr val="white">
                              <a:alpha val="75000"/>
                            </a:prstClr>
                          </a:solidFill>
                        </a:ln>
                        <a:solidFill>
                          <a:schemeClr val="tx1"/>
                        </a:solidFill>
                      </a:rPr>
                      <a:t>%</a:t>
                    </a:r>
                    <a:r>
                      <a:rPr lang="uk-UA" sz="1200" b="1" i="0" dirty="0" smtClean="0">
                        <a:ln w="3175">
                          <a:solidFill>
                            <a:prstClr val="white">
                              <a:alpha val="75000"/>
                            </a:prstClr>
                          </a:solidFill>
                        </a:ln>
                        <a:solidFill>
                          <a:schemeClr val="tx1"/>
                        </a:solidFill>
                      </a:rPr>
                      <a:t>)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І квартал 2015 року</c:v>
                </c:pt>
                <c:pt idx="1">
                  <c:v>ІІ квартал 2015 року</c:v>
                </c:pt>
                <c:pt idx="2">
                  <c:v>ІІІ квартал 2015 року</c:v>
                </c:pt>
                <c:pt idx="3">
                  <c:v>ІV квартал 2015 року</c:v>
                </c:pt>
                <c:pt idx="4">
                  <c:v>В цілому за рік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</c:v>
                </c:pt>
                <c:pt idx="1">
                  <c:v>0.6875</c:v>
                </c:pt>
                <c:pt idx="2">
                  <c:v>0.73076923076923073</c:v>
                </c:pt>
                <c:pt idx="3">
                  <c:v>0.58695652173913049</c:v>
                </c:pt>
                <c:pt idx="4">
                  <c:v>0.65441176470588236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568448"/>
        <c:axId val="162566912"/>
      </c:lineChart>
      <c:valAx>
        <c:axId val="16256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ru-RU"/>
          </a:p>
        </c:txPr>
        <c:crossAx val="162568448"/>
        <c:crosses val="autoZero"/>
        <c:crossBetween val="midCat"/>
      </c:valAx>
      <c:dateAx>
        <c:axId val="16256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2"/>
          </a:solidFill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62566912"/>
        <c:crosses val="autoZero"/>
        <c:auto val="0"/>
        <c:lblOffset val="100"/>
        <c:baseTimeUnit val="days"/>
        <c:minorUnit val="1"/>
      </c:date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alpha val="54000"/>
              </a:schemeClr>
            </a:solidFill>
          </a:ln>
          <a:effectLst/>
        </c:spPr>
        <c:txPr>
          <a:bodyPr rot="0" vert="horz"/>
          <a:lstStyle/>
          <a:p>
            <a:pPr rtl="0">
              <a:defRPr sz="1200"/>
            </a:pPr>
            <a:endParaRPr lang="ru-RU"/>
          </a:p>
        </c:txPr>
      </c:dTable>
      <c:spPr>
        <a:solidFill>
          <a:schemeClr val="bg1"/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c:spPr>
    </c:plotArea>
    <c:plotVisOnly val="1"/>
    <c:dispBlanksAs val="zero"/>
    <c:showDLblsOverMax val="0"/>
  </c:chart>
  <c:spPr>
    <a:noFill/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2028296213184763"/>
          <c:y val="7.1160533039619361E-2"/>
          <c:w val="0.5768018831240973"/>
          <c:h val="0.86412420514725186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ВИКОНАНО</c:v>
                </c:pt>
              </c:strCache>
            </c:strRef>
          </c:tx>
          <c:spPr>
            <a:solidFill>
              <a:srgbClr val="00CC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3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Разом</c:v>
                </c:pt>
                <c:pt idx="1">
                  <c:v>Сфера ліцензування та дозволів</c:v>
                </c:pt>
                <c:pt idx="2">
                  <c:v>Сфера технічного регулювання</c:v>
                </c:pt>
                <c:pt idx="3">
                  <c:v>Сфера державного нагляду (контролю) </c:v>
                </c:pt>
                <c:pt idx="4">
                  <c:v>Сфера митного та податкового регулювання</c:v>
                </c:pt>
                <c:pt idx="5">
                  <c:v>Покращення рейтингу "Doing Business"</c:v>
                </c:pt>
                <c:pt idx="6">
                  <c:v>Аграрна галузь</c:v>
                </c:pt>
                <c:pt idx="7">
                  <c:v>Харчова галузь</c:v>
                </c:pt>
                <c:pt idx="8">
                  <c:v>Будівельна галузь</c:v>
                </c:pt>
                <c:pt idx="9">
                  <c:v>Галузь електроенергетики</c:v>
                </c:pt>
                <c:pt idx="10">
                  <c:v>Нафтогазова галузь</c:v>
                </c:pt>
                <c:pt idx="11">
                  <c:v>Сфера інформаційних технологій</c:v>
                </c:pt>
                <c:pt idx="12">
                  <c:v>Сфера телекомунікацій</c:v>
                </c:pt>
              </c:strCache>
            </c:strRef>
          </c:cat>
          <c:val>
            <c:numRef>
              <c:f>Лист1!$B$2:$B$14</c:f>
              <c:numCache>
                <c:formatCode>0</c:formatCode>
                <c:ptCount val="13"/>
                <c:pt idx="0" formatCode="General">
                  <c:v>89</c:v>
                </c:pt>
                <c:pt idx="1">
                  <c:v>32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6</c:v>
                </c:pt>
                <c:pt idx="6">
                  <c:v>7</c:v>
                </c:pt>
                <c:pt idx="7">
                  <c:v>6</c:v>
                </c:pt>
                <c:pt idx="8">
                  <c:v>7</c:v>
                </c:pt>
                <c:pt idx="9">
                  <c:v>4</c:v>
                </c:pt>
                <c:pt idx="10">
                  <c:v>5</c:v>
                </c:pt>
                <c:pt idx="11">
                  <c:v>7</c:v>
                </c:pt>
                <c:pt idx="1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ВИКОНАНО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3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Разом</c:v>
                </c:pt>
                <c:pt idx="1">
                  <c:v>Сфера ліцензування та дозволів</c:v>
                </c:pt>
                <c:pt idx="2">
                  <c:v>Сфера технічного регулювання</c:v>
                </c:pt>
                <c:pt idx="3">
                  <c:v>Сфера державного нагляду (контролю) </c:v>
                </c:pt>
                <c:pt idx="4">
                  <c:v>Сфера митного та податкового регулювання</c:v>
                </c:pt>
                <c:pt idx="5">
                  <c:v>Покращення рейтингу "Doing Business"</c:v>
                </c:pt>
                <c:pt idx="6">
                  <c:v>Аграрна галузь</c:v>
                </c:pt>
                <c:pt idx="7">
                  <c:v>Харчова галузь</c:v>
                </c:pt>
                <c:pt idx="8">
                  <c:v>Будівельна галузь</c:v>
                </c:pt>
                <c:pt idx="9">
                  <c:v>Галузь електроенергетики</c:v>
                </c:pt>
                <c:pt idx="10">
                  <c:v>Нафтогазова галузь</c:v>
                </c:pt>
                <c:pt idx="11">
                  <c:v>Сфера інформаційних технологій</c:v>
                </c:pt>
                <c:pt idx="12">
                  <c:v>Сфера телекомунікацій</c:v>
                </c:pt>
              </c:strCache>
            </c:strRef>
          </c:cat>
          <c:val>
            <c:numRef>
              <c:f>Лист1!$C$2:$C$14</c:f>
              <c:numCache>
                <c:formatCode>0</c:formatCode>
                <c:ptCount val="13"/>
                <c:pt idx="0" formatCode="General">
                  <c:v>41</c:v>
                </c:pt>
                <c:pt idx="1">
                  <c:v>14</c:v>
                </c:pt>
                <c:pt idx="2">
                  <c:v>1</c:v>
                </c:pt>
                <c:pt idx="3">
                  <c:v>5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  <c:pt idx="10">
                  <c:v>3</c:v>
                </c:pt>
                <c:pt idx="11">
                  <c:v>3</c:v>
                </c:pt>
                <c:pt idx="12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2753536"/>
        <c:axId val="162763520"/>
        <c:axId val="0"/>
      </c:bar3DChart>
      <c:catAx>
        <c:axId val="162753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bg1"/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c:spPr>
        <c:txPr>
          <a:bodyPr rot="-60000000" vert="horz"/>
          <a:lstStyle/>
          <a:p>
            <a:pPr>
              <a:defRPr b="1"/>
            </a:pPr>
            <a:endParaRPr lang="ru-RU"/>
          </a:p>
        </c:txPr>
        <c:crossAx val="162763520"/>
        <c:crossesAt val="0"/>
        <c:auto val="1"/>
        <c:lblAlgn val="ctr"/>
        <c:lblOffset val="100"/>
        <c:noMultiLvlLbl val="0"/>
      </c:catAx>
      <c:valAx>
        <c:axId val="1627635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uk-UA" sz="1200" b="1" i="0" baseline="0" dirty="0" smtClean="0">
                    <a:solidFill>
                      <a:srgbClr val="002060"/>
                    </a:solidFill>
                    <a:effectLst/>
                  </a:rPr>
                  <a:t>Кількість заходів</a:t>
                </a:r>
                <a:endParaRPr lang="ru-RU" sz="1200" dirty="0">
                  <a:solidFill>
                    <a:srgbClr val="00206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64852998427172004"/>
              <c:y val="2.6526015353361836E-2"/>
            </c:manualLayout>
          </c:layout>
          <c:overlay val="0"/>
        </c:title>
        <c:numFmt formatCode="0%" sourceLinked="0"/>
        <c:majorTickMark val="none"/>
        <c:minorTickMark val="none"/>
        <c:tickLblPos val="nextTo"/>
        <c:crossAx val="162753536"/>
        <c:crosses val="autoZero"/>
        <c:crossBetween val="between"/>
      </c:valAx>
      <c:sp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089258218324681"/>
          <c:y val="0.9508857750367492"/>
          <c:w val="0.31591813872532681"/>
          <c:h val="4.898870396577891E-2"/>
        </c:manualLayout>
      </c:layout>
      <c:overlay val="0"/>
      <c:spPr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  <c:txPr>
        <a:bodyPr rot="0" vert="horz"/>
        <a:lstStyle/>
        <a:p>
          <a:pPr>
            <a:defRPr b="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38100" cap="flat" cmpd="sng" algn="ctr">
      <a:solidFill>
        <a:schemeClr val="bg1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 sz="1200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9984710370934392"/>
          <c:y val="5.2366656230115848E-2"/>
          <c:w val="0.69237395031988314"/>
          <c:h val="0.86516000386681424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ВИКОНАНО</c:v>
                </c:pt>
              </c:strCache>
            </c:strRef>
          </c:tx>
          <c:spPr>
            <a:solidFill>
              <a:srgbClr val="00CC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5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Разом</c:v>
                </c:pt>
                <c:pt idx="1">
                  <c:v>Міненерговугілля </c:v>
                </c:pt>
                <c:pt idx="2">
                  <c:v>Мінфін</c:v>
                </c:pt>
                <c:pt idx="3">
                  <c:v>НКРЗІ</c:v>
                </c:pt>
                <c:pt idx="4">
                  <c:v>Адміністрація Держспецзв`язку</c:v>
                </c:pt>
                <c:pt idx="5">
                  <c:v>НКРЕКП</c:v>
                </c:pt>
                <c:pt idx="6">
                  <c:v>Мінрегіон</c:v>
                </c:pt>
                <c:pt idx="7">
                  <c:v>Мінсоцполітики</c:v>
                </c:pt>
                <c:pt idx="8">
                  <c:v>МОЗ</c:v>
                </c:pt>
                <c:pt idx="9">
                  <c:v>Мінінфраструктури</c:v>
                </c:pt>
                <c:pt idx="10">
                  <c:v>МВС</c:v>
                </c:pt>
                <c:pt idx="11">
                  <c:v>Мін`юст</c:v>
                </c:pt>
                <c:pt idx="12">
                  <c:v>Мінприроди</c:v>
                </c:pt>
                <c:pt idx="13">
                  <c:v>Мінагрополітики</c:v>
                </c:pt>
                <c:pt idx="14">
                  <c:v>Мінекономрозвитку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 formatCode="General">
                  <c:v>89</c:v>
                </c:pt>
                <c:pt idx="1">
                  <c:v>2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10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7</c:v>
                </c:pt>
                <c:pt idx="11">
                  <c:v>5</c:v>
                </c:pt>
                <c:pt idx="12">
                  <c:v>4</c:v>
                </c:pt>
                <c:pt idx="13">
                  <c:v>11</c:v>
                </c:pt>
                <c:pt idx="14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ВИКОНАНО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5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Разом</c:v>
                </c:pt>
                <c:pt idx="1">
                  <c:v>Міненерговугілля </c:v>
                </c:pt>
                <c:pt idx="2">
                  <c:v>Мінфін</c:v>
                </c:pt>
                <c:pt idx="3">
                  <c:v>НКРЗІ</c:v>
                </c:pt>
                <c:pt idx="4">
                  <c:v>Адміністрація Держспецзв`язку</c:v>
                </c:pt>
                <c:pt idx="5">
                  <c:v>НКРЕКП</c:v>
                </c:pt>
                <c:pt idx="6">
                  <c:v>Мінрегіон</c:v>
                </c:pt>
                <c:pt idx="7">
                  <c:v>Мінсоцполітики</c:v>
                </c:pt>
                <c:pt idx="8">
                  <c:v>МОЗ</c:v>
                </c:pt>
                <c:pt idx="9">
                  <c:v>Мінінфраструктури</c:v>
                </c:pt>
                <c:pt idx="10">
                  <c:v>МВС</c:v>
                </c:pt>
                <c:pt idx="11">
                  <c:v>Мін`юст</c:v>
                </c:pt>
                <c:pt idx="12">
                  <c:v>Мінприроди</c:v>
                </c:pt>
                <c:pt idx="13">
                  <c:v>Мінагрополітики</c:v>
                </c:pt>
                <c:pt idx="14">
                  <c:v>Мінекономрозвитку</c:v>
                </c:pt>
              </c:strCache>
            </c:strRef>
          </c:cat>
          <c:val>
            <c:numRef>
              <c:f>Лист1!$C$2:$C$16</c:f>
              <c:numCache>
                <c:formatCode>0</c:formatCode>
                <c:ptCount val="15"/>
                <c:pt idx="0" formatCode="General">
                  <c:v>42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5</c:v>
                </c:pt>
                <c:pt idx="9">
                  <c:v>0</c:v>
                </c:pt>
                <c:pt idx="10">
                  <c:v>2</c:v>
                </c:pt>
                <c:pt idx="11">
                  <c:v>1</c:v>
                </c:pt>
                <c:pt idx="12">
                  <c:v>9</c:v>
                </c:pt>
                <c:pt idx="13">
                  <c:v>8</c:v>
                </c:pt>
                <c:pt idx="14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2894976"/>
        <c:axId val="162896512"/>
        <c:axId val="0"/>
      </c:bar3DChart>
      <c:catAx>
        <c:axId val="162894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62896512"/>
        <c:crossesAt val="0"/>
        <c:auto val="1"/>
        <c:lblAlgn val="ctr"/>
        <c:lblOffset val="100"/>
        <c:noMultiLvlLbl val="0"/>
      </c:catAx>
      <c:valAx>
        <c:axId val="1628965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lang="uk-UA" sz="1200" b="0" i="0" noProof="0">
                    <a:solidFill>
                      <a:srgbClr val="002060"/>
                    </a:solidFill>
                    <a:latin typeface="+mn-lt"/>
                    <a:cs typeface="Calibri" pitchFamily="34" charset="0"/>
                  </a:defRPr>
                </a:pPr>
                <a:r>
                  <a:rPr lang="uk-UA" sz="1200" b="1" i="0" noProof="0" dirty="0" smtClean="0">
                    <a:solidFill>
                      <a:srgbClr val="002060"/>
                    </a:solidFill>
                    <a:latin typeface="+mn-lt"/>
                    <a:cs typeface="Calibri" pitchFamily="34" charset="0"/>
                  </a:rPr>
                  <a:t>Кількість заходів</a:t>
                </a:r>
                <a:endParaRPr lang="uk-UA" sz="1200" b="1" i="0" noProof="0" dirty="0">
                  <a:solidFill>
                    <a:srgbClr val="002060"/>
                  </a:solidFill>
                  <a:latin typeface="+mn-lt"/>
                  <a:cs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0.60555077213642927"/>
              <c:y val="2.0111455485044278E-4"/>
            </c:manualLayout>
          </c:layout>
          <c:overlay val="0"/>
        </c:title>
        <c:numFmt formatCode="0%" sourceLinked="0"/>
        <c:majorTickMark val="none"/>
        <c:minorTickMark val="none"/>
        <c:tickLblPos val="nextTo"/>
        <c:crossAx val="162894976"/>
        <c:crosses val="autoZero"/>
        <c:crossBetween val="between"/>
      </c:valAx>
      <c:sp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657195270986153"/>
          <c:y val="0.93532428575757098"/>
          <c:w val="0.30789973200809667"/>
          <c:h val="4.406112163583556E-2"/>
        </c:manualLayout>
      </c:layout>
      <c:overlay val="0"/>
      <c:spPr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38100" cap="flat" cmpd="sng" algn="ctr">
      <a:solidFill>
        <a:schemeClr val="lt1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sz="1600" dirty="0">
                <a:solidFill>
                  <a:srgbClr val="002060"/>
                </a:solidFill>
              </a:rPr>
              <a:t>Стан розгляду ДРС Ліцензійних умов</a:t>
            </a:r>
          </a:p>
        </c:rich>
      </c:tx>
      <c:layout>
        <c:manualLayout>
          <c:xMode val="edge"/>
          <c:yMode val="edge"/>
          <c:x val="0.28325721791685143"/>
          <c:y val="3.256048473246562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42348314134071"/>
          <c:y val="0.19997564373189303"/>
          <c:w val="0.59633588686101913"/>
          <c:h val="0.770177245263346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Стан розгляду ДРС Ліцензійних умов</c:v>
                </c:pt>
              </c:strCache>
            </c:strRef>
          </c:tx>
          <c:spPr>
            <a:solidFill>
              <a:schemeClr val="accent1"/>
            </a:solidFill>
          </c:spPr>
          <c:explosion val="25"/>
          <c:dPt>
            <c:idx val="0"/>
            <c:bubble3D val="0"/>
            <c:explosion val="0"/>
            <c:spPr>
              <a:gradFill>
                <a:gsLst>
                  <a:gs pos="0">
                    <a:srgbClr val="009900"/>
                  </a:gs>
                  <a:gs pos="50000">
                    <a:srgbClr val="009900"/>
                  </a:gs>
                  <a:gs pos="100000">
                    <a:srgbClr val="00FF00"/>
                  </a:gs>
                </a:gsLst>
                <a:lin ang="5400000" scaled="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explosion val="37"/>
            <c:spPr>
              <a:gradFill>
                <a:gsLst>
                  <a:gs pos="0">
                    <a:srgbClr val="800000"/>
                  </a:gs>
                  <a:gs pos="5000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Погоджено</c:v>
                </c:pt>
                <c:pt idx="1">
                  <c:v>Відмовлено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129384735029045"/>
          <c:y val="0.37323630707699146"/>
          <c:w val="0.18013966903347703"/>
          <c:h val="0.25579294608291381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>
                <a:solidFill>
                  <a:srgbClr val="002060"/>
                </a:solidFill>
              </a:defRPr>
            </a:pPr>
            <a:r>
              <a:rPr lang="ru-RU" sz="1600" b="1" i="0" baseline="0" dirty="0" err="1" smtClean="0">
                <a:effectLst/>
              </a:rPr>
              <a:t>Ефективність</a:t>
            </a:r>
            <a:r>
              <a:rPr lang="ru-RU" sz="1600" b="1" i="0" baseline="0" dirty="0" smtClean="0">
                <a:effectLst/>
              </a:rPr>
              <a:t> </a:t>
            </a:r>
            <a:r>
              <a:rPr lang="ru-RU" sz="1600" b="1" i="0" baseline="0" dirty="0" err="1" smtClean="0">
                <a:effectLst/>
              </a:rPr>
              <a:t>роботи</a:t>
            </a:r>
            <a:r>
              <a:rPr lang="ru-RU" sz="1600" b="1" i="0" baseline="0" dirty="0" smtClean="0">
                <a:effectLst/>
              </a:rPr>
              <a:t> </a:t>
            </a:r>
            <a:r>
              <a:rPr lang="ru-RU" sz="1600" b="1" i="0" baseline="0" dirty="0" err="1" smtClean="0">
                <a:effectLst/>
              </a:rPr>
              <a:t>експертно-апеляційної</a:t>
            </a:r>
            <a:r>
              <a:rPr lang="ru-RU" sz="1600" b="1" i="0" baseline="0" dirty="0" smtClean="0">
                <a:effectLst/>
              </a:rPr>
              <a:t> ради</a:t>
            </a:r>
            <a:endParaRPr lang="ru-RU" sz="1600" dirty="0" smtClean="0">
              <a:effectLst/>
            </a:endParaRPr>
          </a:p>
          <a:p>
            <a:pPr algn="ctr">
              <a:defRPr>
                <a:solidFill>
                  <a:srgbClr val="002060"/>
                </a:solidFill>
              </a:defRPr>
            </a:pPr>
            <a:r>
              <a:rPr lang="ru-RU" sz="1200" b="1" i="0" baseline="0" dirty="0" smtClean="0">
                <a:effectLst/>
              </a:rPr>
              <a:t>з </a:t>
            </a:r>
            <a:r>
              <a:rPr lang="ru-RU" sz="1200" b="1" i="0" baseline="0" dirty="0" err="1" smtClean="0">
                <a:effectLst/>
              </a:rPr>
              <a:t>прийняття</a:t>
            </a:r>
            <a:r>
              <a:rPr lang="ru-RU" sz="1200" b="1" i="0" baseline="0" dirty="0" smtClean="0">
                <a:effectLst/>
              </a:rPr>
              <a:t> </a:t>
            </a:r>
            <a:r>
              <a:rPr lang="ru-RU" sz="1200" b="1" i="0" baseline="0" dirty="0" err="1" smtClean="0">
                <a:effectLst/>
              </a:rPr>
              <a:t>результативних</a:t>
            </a:r>
            <a:r>
              <a:rPr lang="ru-RU" sz="1200" b="1" i="0" baseline="0" dirty="0" smtClean="0">
                <a:effectLst/>
              </a:rPr>
              <a:t> </a:t>
            </a:r>
            <a:r>
              <a:rPr lang="ru-RU" sz="1200" b="1" i="0" baseline="0" dirty="0" err="1" smtClean="0">
                <a:effectLst/>
              </a:rPr>
              <a:t>рішень</a:t>
            </a:r>
            <a:endParaRPr lang="ru-RU" sz="1200" dirty="0">
              <a:effectLst/>
            </a:endParaRPr>
          </a:p>
        </c:rich>
      </c:tx>
      <c:layout>
        <c:manualLayout>
          <c:xMode val="edge"/>
          <c:yMode val="edge"/>
          <c:x val="0.2104037300265926"/>
          <c:y val="5.969422200952030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994983378786623E-2"/>
          <c:y val="0.25966986574141337"/>
          <c:w val="0.55776639327205857"/>
          <c:h val="0.721336518164648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Стан розгляду ДРС Ліцензійних умов</c:v>
                </c:pt>
              </c:strCache>
            </c:strRef>
          </c:tx>
          <c:spPr>
            <a:solidFill>
              <a:schemeClr val="accent1"/>
            </a:solidFill>
          </c:spPr>
          <c:explosion val="24"/>
          <c:dPt>
            <c:idx val="0"/>
            <c:bubble3D val="0"/>
            <c:spPr>
              <a:gradFill>
                <a:gsLst>
                  <a:gs pos="0">
                    <a:srgbClr val="009900"/>
                  </a:gs>
                  <a:gs pos="50000">
                    <a:srgbClr val="009900"/>
                  </a:gs>
                  <a:gs pos="100000">
                    <a:srgbClr val="00FF00"/>
                  </a:gs>
                </a:gsLst>
                <a:lin ang="5400000" scaled="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gradFill>
                <a:gsLst>
                  <a:gs pos="0">
                    <a:srgbClr val="C00000"/>
                  </a:gs>
                  <a:gs pos="50000">
                    <a:srgbClr val="CC3300"/>
                  </a:gs>
                  <a:gs pos="100000">
                    <a:srgbClr val="FF0000"/>
                  </a:gs>
                </a:gsLst>
                <a:lin ang="5400000" scaled="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Погоджено</c:v>
                </c:pt>
                <c:pt idx="1">
                  <c:v>Відмовлено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557984830007404"/>
          <c:y val="0.48991137736832657"/>
          <c:w val="0.18585366808369341"/>
          <c:h val="0.18524522916257169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565551874509237"/>
          <c:y val="3.5874838685544364E-2"/>
          <c:w val="0.68744533752056114"/>
          <c:h val="0.8939640027181875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[диаграмма.xlsx]андрєєв_скарги!$B$8</c:f>
              <c:strCache>
                <c:ptCount val="1"/>
                <c:pt idx="0">
                  <c:v>винесено на розгляд скарг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[диаграмма.xlsx]андрєєв_скарги!$A$9:$A$20</c:f>
              <c:strCache>
                <c:ptCount val="12"/>
                <c:pt idx="0">
                  <c:v>Держархбудінспекція</c:v>
                </c:pt>
                <c:pt idx="1">
                  <c:v>НКЦПФР</c:v>
                </c:pt>
                <c:pt idx="2">
                  <c:v>Держлікслужба</c:v>
                </c:pt>
                <c:pt idx="3">
                  <c:v>МОЗ</c:v>
                </c:pt>
                <c:pt idx="4">
                  <c:v>Мінприроди</c:v>
                </c:pt>
                <c:pt idx="5">
                  <c:v>Мінфін</c:v>
                </c:pt>
                <c:pt idx="6">
                  <c:v>Нацкомфінпослуг</c:v>
                </c:pt>
                <c:pt idx="7">
                  <c:v>Укртрансінспекція</c:v>
                </c:pt>
                <c:pt idx="8">
                  <c:v>МВС</c:v>
                </c:pt>
                <c:pt idx="9">
                  <c:v>ДСКН</c:v>
                </c:pt>
                <c:pt idx="10">
                  <c:v>СБУ</c:v>
                </c:pt>
                <c:pt idx="11">
                  <c:v>МОН</c:v>
                </c:pt>
              </c:strCache>
            </c:strRef>
          </c:cat>
          <c:val>
            <c:numRef>
              <c:f>[диаграмма.xlsx]андрєєв_скарги!$B$9:$B$20</c:f>
              <c:numCache>
                <c:formatCode>General</c:formatCode>
                <c:ptCount val="12"/>
                <c:pt idx="0">
                  <c:v>12</c:v>
                </c:pt>
                <c:pt idx="1">
                  <c:v>8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[диаграмма.xlsx]андрєєв_скарги!$C$8</c:f>
              <c:strCache>
                <c:ptCount val="1"/>
                <c:pt idx="0">
                  <c:v>задоволено скарг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[диаграмма.xlsx]андрєєв_скарги!$A$9:$A$20</c:f>
              <c:strCache>
                <c:ptCount val="12"/>
                <c:pt idx="0">
                  <c:v>Держархбудінспекція</c:v>
                </c:pt>
                <c:pt idx="1">
                  <c:v>НКЦПФР</c:v>
                </c:pt>
                <c:pt idx="2">
                  <c:v>Держлікслужба</c:v>
                </c:pt>
                <c:pt idx="3">
                  <c:v>МОЗ</c:v>
                </c:pt>
                <c:pt idx="4">
                  <c:v>Мінприроди</c:v>
                </c:pt>
                <c:pt idx="5">
                  <c:v>Мінфін</c:v>
                </c:pt>
                <c:pt idx="6">
                  <c:v>Нацкомфінпослуг</c:v>
                </c:pt>
                <c:pt idx="7">
                  <c:v>Укртрансінспекція</c:v>
                </c:pt>
                <c:pt idx="8">
                  <c:v>МВС</c:v>
                </c:pt>
                <c:pt idx="9">
                  <c:v>ДСКН</c:v>
                </c:pt>
                <c:pt idx="10">
                  <c:v>СБУ</c:v>
                </c:pt>
                <c:pt idx="11">
                  <c:v>МОН</c:v>
                </c:pt>
              </c:strCache>
            </c:strRef>
          </c:cat>
          <c:val>
            <c:numRef>
              <c:f>[диаграмма.xlsx]андрєєв_скарги!$C$9:$C$20</c:f>
              <c:numCache>
                <c:formatCode>General</c:formatCode>
                <c:ptCount val="12"/>
                <c:pt idx="0">
                  <c:v>11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48821120"/>
        <c:axId val="148822656"/>
        <c:axId val="0"/>
      </c:bar3DChart>
      <c:catAx>
        <c:axId val="1488211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8822656"/>
        <c:crosses val="autoZero"/>
        <c:auto val="1"/>
        <c:lblAlgn val="ctr"/>
        <c:lblOffset val="100"/>
        <c:noMultiLvlLbl val="0"/>
      </c:catAx>
      <c:valAx>
        <c:axId val="14882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8821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51178933778681"/>
          <c:y val="0.16402865318794771"/>
          <c:w val="0.27986624708560687"/>
          <c:h val="0.17815649528369523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b="1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рік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27000">
                    <a:srgbClr val="00CC00"/>
                  </a:gs>
                  <a:gs pos="100000">
                    <a:srgbClr val="009900"/>
                  </a:gs>
                  <a:gs pos="0">
                    <a:srgbClr val="00FF00"/>
                  </a:gs>
                </a:gsLst>
                <a:lin ang="5400000" scaled="0"/>
              </a:gradFill>
            </c:spPr>
          </c:dPt>
          <c:dPt>
            <c:idx val="1"/>
            <c:invertIfNegative val="0"/>
            <c:bubble3D val="0"/>
            <c:spPr>
              <a:gradFill>
                <a:gsLst>
                  <a:gs pos="27000">
                    <a:srgbClr val="00CC00"/>
                  </a:gs>
                  <a:gs pos="100000">
                    <a:srgbClr val="009900"/>
                  </a:gs>
                  <a:gs pos="0">
                    <a:srgbClr val="00FF00"/>
                  </a:gs>
                </a:gsLst>
                <a:lin ang="5400000" scaled="0"/>
              </a:gradFill>
            </c:spPr>
          </c:dPt>
          <c:cat>
            <c:strRef>
              <c:f>Лист1!$A$2:$A$3</c:f>
              <c:strCache>
                <c:ptCount val="2"/>
                <c:pt idx="0">
                  <c:v>І-й квартал</c:v>
                </c:pt>
                <c:pt idx="1">
                  <c:v>ІІ-й квартал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22574</c:v>
                </c:pt>
                <c:pt idx="1">
                  <c:v>33798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рік</c:v>
                </c:pt>
              </c:strCache>
            </c:strRef>
          </c:tx>
          <c:spPr>
            <a:gradFill>
              <a:gsLst>
                <a:gs pos="52000">
                  <a:srgbClr val="0070C0"/>
                </a:gs>
                <a:gs pos="100000">
                  <a:srgbClr val="002060"/>
                </a:gs>
                <a:gs pos="0">
                  <a:srgbClr val="00B0F0"/>
                </a:gs>
              </a:gsLst>
              <a:lin ang="5400000" scaled="0"/>
            </a:gradFill>
          </c:spPr>
          <c:invertIfNegative val="0"/>
          <c:cat>
            <c:strRef>
              <c:f>Лист1!$A$2:$A$3</c:f>
              <c:strCache>
                <c:ptCount val="2"/>
                <c:pt idx="0">
                  <c:v>І-й квартал</c:v>
                </c:pt>
                <c:pt idx="1">
                  <c:v>ІІ-й квартал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182455</c:v>
                </c:pt>
                <c:pt idx="1">
                  <c:v>211592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2013 рік</c:v>
                </c:pt>
              </c:strCache>
            </c:strRef>
          </c:tx>
          <c:spPr>
            <a:gradFill>
              <a:gsLst>
                <a:gs pos="63000">
                  <a:srgbClr val="A50021"/>
                </a:gs>
                <a:gs pos="100000">
                  <a:srgbClr val="990033"/>
                </a:gs>
                <a:gs pos="0">
                  <a:srgbClr val="FF0000"/>
                </a:gs>
              </a:gsLst>
              <a:lin ang="5400000" scaled="0"/>
            </a:gradFill>
          </c:spPr>
          <c:invertIfNegative val="0"/>
          <c:cat>
            <c:strRef>
              <c:f>Лист1!$A$2:$A$3</c:f>
              <c:strCache>
                <c:ptCount val="2"/>
                <c:pt idx="0">
                  <c:v>І-й квартал</c:v>
                </c:pt>
                <c:pt idx="1">
                  <c:v>ІІ-й квартал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197157</c:v>
                </c:pt>
                <c:pt idx="1">
                  <c:v>297776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102400"/>
        <c:axId val="172103936"/>
        <c:axId val="185837312"/>
      </c:bar3DChart>
      <c:catAx>
        <c:axId val="17210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8" b="1"/>
            </a:pPr>
            <a:endParaRPr lang="ru-RU"/>
          </a:p>
        </c:txPr>
        <c:crossAx val="172103936"/>
        <c:crosses val="autoZero"/>
        <c:auto val="1"/>
        <c:lblAlgn val="ctr"/>
        <c:lblOffset val="100"/>
        <c:noMultiLvlLbl val="0"/>
      </c:catAx>
      <c:valAx>
        <c:axId val="172103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8" b="1"/>
            </a:pPr>
            <a:endParaRPr lang="ru-RU"/>
          </a:p>
        </c:txPr>
        <c:crossAx val="172102400"/>
        <c:crosses val="autoZero"/>
        <c:crossBetween val="between"/>
      </c:valAx>
      <c:serAx>
        <c:axId val="18583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3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9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72103936"/>
        <c:crosses val="autoZero"/>
        <c:tickLblSkip val="1"/>
        <c:tickMarkSkip val="1"/>
      </c:serAx>
      <c:spPr>
        <a:noFill/>
        <a:ln w="25381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EBADD-E483-4E61-8E21-10939AF2F629}" type="doc">
      <dgm:prSet loTypeId="urn:microsoft.com/office/officeart/2009/layout/CircleArrowProcess" loCatId="process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733751C-9FF5-4B3F-99EE-536D801E2648}">
      <dgm:prSet phldrT="[Текст]" phldr="1" custT="1"/>
      <dgm:spPr>
        <a:noFill/>
        <a:ln>
          <a:noFill/>
        </a:ln>
      </dgm:spPr>
      <dgm:t>
        <a:bodyPr/>
        <a:lstStyle/>
        <a:p>
          <a:endParaRPr lang="ru-RU" sz="800" dirty="0">
            <a:solidFill>
              <a:schemeClr val="bg1"/>
            </a:solidFill>
          </a:endParaRPr>
        </a:p>
      </dgm:t>
    </dgm:pt>
    <dgm:pt modelId="{7085DF9F-312D-4434-A049-6518FFA78E8C}" type="sibTrans" cxnId="{97196C70-EBDA-4EE4-A4EB-1222C2932456}">
      <dgm:prSet/>
      <dgm:spPr/>
      <dgm:t>
        <a:bodyPr/>
        <a:lstStyle/>
        <a:p>
          <a:endParaRPr lang="ru-RU"/>
        </a:p>
      </dgm:t>
    </dgm:pt>
    <dgm:pt modelId="{1C26F75E-DC5A-4F9D-AAA7-E6C26D647430}" type="parTrans" cxnId="{97196C70-EBDA-4EE4-A4EB-1222C2932456}">
      <dgm:prSet/>
      <dgm:spPr/>
      <dgm:t>
        <a:bodyPr/>
        <a:lstStyle/>
        <a:p>
          <a:endParaRPr lang="ru-RU"/>
        </a:p>
      </dgm:t>
    </dgm:pt>
    <dgm:pt modelId="{51BF2B29-BD75-4270-91E4-3F12BFFB88AE}">
      <dgm:prSet phldrT="[Текст]" phldr="1" custT="1"/>
      <dgm:spPr>
        <a:noFill/>
        <a:ln>
          <a:noFill/>
        </a:ln>
      </dgm:spPr>
      <dgm:t>
        <a:bodyPr/>
        <a:lstStyle/>
        <a:p>
          <a:endParaRPr lang="ru-RU" sz="800" dirty="0">
            <a:solidFill>
              <a:schemeClr val="bg1"/>
            </a:solidFill>
          </a:endParaRPr>
        </a:p>
      </dgm:t>
    </dgm:pt>
    <dgm:pt modelId="{E35D1D01-947F-4D18-991B-F6592A2398D1}" type="sibTrans" cxnId="{A7187EFA-608D-4E69-A2F2-4C8F19A83CD3}">
      <dgm:prSet/>
      <dgm:spPr/>
      <dgm:t>
        <a:bodyPr/>
        <a:lstStyle/>
        <a:p>
          <a:endParaRPr lang="ru-RU"/>
        </a:p>
      </dgm:t>
    </dgm:pt>
    <dgm:pt modelId="{8F6DD46D-8523-476F-8EE6-62C98D6DEC58}" type="parTrans" cxnId="{A7187EFA-608D-4E69-A2F2-4C8F19A83CD3}">
      <dgm:prSet/>
      <dgm:spPr/>
      <dgm:t>
        <a:bodyPr/>
        <a:lstStyle/>
        <a:p>
          <a:endParaRPr lang="ru-RU"/>
        </a:p>
      </dgm:t>
    </dgm:pt>
    <dgm:pt modelId="{76E462EC-0DC2-4E76-9FDC-EF06AB9AF3D7}">
      <dgm:prSet phldrT="[Текст]" phldr="1" custT="1"/>
      <dgm:spPr>
        <a:noFill/>
        <a:ln>
          <a:noFill/>
        </a:ln>
      </dgm:spPr>
      <dgm:t>
        <a:bodyPr/>
        <a:lstStyle/>
        <a:p>
          <a:endParaRPr lang="ru-RU" sz="800" dirty="0">
            <a:solidFill>
              <a:schemeClr val="bg1"/>
            </a:solidFill>
          </a:endParaRPr>
        </a:p>
      </dgm:t>
    </dgm:pt>
    <dgm:pt modelId="{AC60ACC5-FEE1-439A-89E4-FBB83E1312F5}" type="sibTrans" cxnId="{FB30014C-07E2-4248-B2DB-66BDDF47FF6F}">
      <dgm:prSet/>
      <dgm:spPr/>
      <dgm:t>
        <a:bodyPr/>
        <a:lstStyle/>
        <a:p>
          <a:endParaRPr lang="ru-RU"/>
        </a:p>
      </dgm:t>
    </dgm:pt>
    <dgm:pt modelId="{2DB9C789-00C0-45EE-8087-2D2B2788F674}" type="parTrans" cxnId="{FB30014C-07E2-4248-B2DB-66BDDF47FF6F}">
      <dgm:prSet/>
      <dgm:spPr/>
      <dgm:t>
        <a:bodyPr/>
        <a:lstStyle/>
        <a:p>
          <a:endParaRPr lang="ru-RU"/>
        </a:p>
      </dgm:t>
    </dgm:pt>
    <dgm:pt modelId="{04D5FA79-0532-4626-9EA0-638D1DF216BB}">
      <dgm:prSet custT="1"/>
      <dgm:spPr>
        <a:noFill/>
        <a:ln>
          <a:noFill/>
        </a:ln>
      </dgm:spPr>
      <dgm:t>
        <a:bodyPr/>
        <a:lstStyle/>
        <a:p>
          <a:endParaRPr lang="ru-RU" sz="800" dirty="0">
            <a:solidFill>
              <a:schemeClr val="bg1"/>
            </a:solidFill>
          </a:endParaRPr>
        </a:p>
      </dgm:t>
    </dgm:pt>
    <dgm:pt modelId="{8FED4B69-1559-4441-8188-A25EC26C65B8}" type="sibTrans" cxnId="{8BC3D568-A340-48A9-B682-ACCE9AC644F1}">
      <dgm:prSet/>
      <dgm:spPr/>
      <dgm:t>
        <a:bodyPr/>
        <a:lstStyle/>
        <a:p>
          <a:endParaRPr lang="ru-RU"/>
        </a:p>
      </dgm:t>
    </dgm:pt>
    <dgm:pt modelId="{40517746-1378-4356-BADB-4F00C0A58690}" type="parTrans" cxnId="{8BC3D568-A340-48A9-B682-ACCE9AC644F1}">
      <dgm:prSet/>
      <dgm:spPr/>
      <dgm:t>
        <a:bodyPr/>
        <a:lstStyle/>
        <a:p>
          <a:endParaRPr lang="ru-RU"/>
        </a:p>
      </dgm:t>
    </dgm:pt>
    <dgm:pt modelId="{C29DF3B9-5FEA-43C2-A803-700A43692240}">
      <dgm:prSet custT="1"/>
      <dgm:spPr>
        <a:noFill/>
        <a:ln>
          <a:noFill/>
        </a:ln>
      </dgm:spPr>
      <dgm:t>
        <a:bodyPr/>
        <a:lstStyle/>
        <a:p>
          <a:r>
            <a:rPr lang="uk-UA" sz="800" dirty="0" smtClean="0">
              <a:solidFill>
                <a:schemeClr val="bg1"/>
              </a:solidFill>
            </a:rPr>
            <a:t>п</a:t>
          </a:r>
          <a:endParaRPr lang="ru-RU" sz="800" dirty="0">
            <a:solidFill>
              <a:schemeClr val="bg1"/>
            </a:solidFill>
          </a:endParaRPr>
        </a:p>
      </dgm:t>
    </dgm:pt>
    <dgm:pt modelId="{F465C568-1287-4B21-BE3F-9D7EA0DC7ECC}" type="sibTrans" cxnId="{7FB11D4A-E4C7-401E-8344-50C055E1C8CE}">
      <dgm:prSet/>
      <dgm:spPr/>
      <dgm:t>
        <a:bodyPr/>
        <a:lstStyle/>
        <a:p>
          <a:endParaRPr lang="ru-RU"/>
        </a:p>
      </dgm:t>
    </dgm:pt>
    <dgm:pt modelId="{B5EFEC28-7F24-4405-8CCA-A50C372E5188}" type="parTrans" cxnId="{7FB11D4A-E4C7-401E-8344-50C055E1C8CE}">
      <dgm:prSet/>
      <dgm:spPr/>
      <dgm:t>
        <a:bodyPr/>
        <a:lstStyle/>
        <a:p>
          <a:endParaRPr lang="ru-RU"/>
        </a:p>
      </dgm:t>
    </dgm:pt>
    <dgm:pt modelId="{F8950385-FE6D-49DD-942A-5102AC813B81}" type="pres">
      <dgm:prSet presAssocID="{2C5EBADD-E483-4E61-8E21-10939AF2F62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6F33332-3C19-4E2B-807D-8E73B496369E}" type="pres">
      <dgm:prSet presAssocID="{C29DF3B9-5FEA-43C2-A803-700A43692240}" presName="Accent1" presStyleCnt="0"/>
      <dgm:spPr/>
    </dgm:pt>
    <dgm:pt modelId="{048D61DD-86FF-438A-9F09-A4668E7BFF57}" type="pres">
      <dgm:prSet presAssocID="{C29DF3B9-5FEA-43C2-A803-700A43692240}" presName="Accent" presStyleLbl="node1" presStyleIdx="0" presStyleCnt="5" custAng="17062775" custScaleX="183380" custScaleY="177039" custLinFactX="-100000" custLinFactNeighborX="-147034" custLinFactNeighborY="25537"/>
      <dgm:spPr>
        <a:gradFill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>
          <a:outerShdw blurRad="50800" dist="38100" dir="5400000" sx="103000" sy="103000" algn="t" rotWithShape="0">
            <a:srgbClr val="006600">
              <a:alpha val="40000"/>
            </a:srgbClr>
          </a:outerShdw>
        </a:effectLst>
      </dgm:spPr>
    </dgm:pt>
    <dgm:pt modelId="{723CE998-03E1-4980-AD95-11331646166B}" type="pres">
      <dgm:prSet presAssocID="{C29DF3B9-5FEA-43C2-A803-700A43692240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49A09-21E3-4F8F-9848-FEDA7CA332F4}" type="pres">
      <dgm:prSet presAssocID="{04D5FA79-0532-4626-9EA0-638D1DF216BB}" presName="Accent2" presStyleCnt="0"/>
      <dgm:spPr/>
    </dgm:pt>
    <dgm:pt modelId="{B4450F76-EFD8-4C7A-B935-8C4978AC1499}" type="pres">
      <dgm:prSet presAssocID="{04D5FA79-0532-4626-9EA0-638D1DF216BB}" presName="Accent" presStyleLbl="node1" presStyleIdx="1" presStyleCnt="5" custAng="16200000" custScaleX="163556" custScaleY="171038" custLinFactX="-13098" custLinFactNeighborX="-100000" custLinFactNeighborY="38847"/>
      <dgm:spPr>
        <a:gradFill rotWithShape="0">
          <a:gsLst>
            <a:gs pos="0">
              <a:schemeClr val="accent1">
                <a:lumMod val="25000"/>
              </a:schemeClr>
            </a:gs>
            <a:gs pos="50000">
              <a:schemeClr val="accent1">
                <a:lumMod val="25000"/>
              </a:schemeClr>
            </a:gs>
            <a:gs pos="100000">
              <a:schemeClr val="accent1">
                <a:lumMod val="90000"/>
              </a:schemeClr>
            </a:gs>
          </a:gsLst>
          <a:lin ang="5400000" scaled="0"/>
        </a:gradFill>
        <a:effectLst>
          <a:outerShdw blurRad="50800" dist="38100" dir="5400000" sx="103000" sy="103000" algn="t" rotWithShape="0">
            <a:srgbClr val="008000">
              <a:alpha val="40000"/>
            </a:srgbClr>
          </a:outerShdw>
        </a:effectLst>
      </dgm:spPr>
    </dgm:pt>
    <dgm:pt modelId="{96715C9A-DF98-48A6-B101-EFEDA7AB3DBE}" type="pres">
      <dgm:prSet presAssocID="{04D5FA79-0532-4626-9EA0-638D1DF216BB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36382-09AA-4EBC-AA4A-3AA19B9B884F}" type="pres">
      <dgm:prSet presAssocID="{76E462EC-0DC2-4E76-9FDC-EF06AB9AF3D7}" presName="Accent3" presStyleCnt="0"/>
      <dgm:spPr/>
    </dgm:pt>
    <dgm:pt modelId="{76E28472-23DD-4AB7-9FC3-0BFCF64AB316}" type="pres">
      <dgm:prSet presAssocID="{76E462EC-0DC2-4E76-9FDC-EF06AB9AF3D7}" presName="Accent" presStyleLbl="node1" presStyleIdx="2" presStyleCnt="5" custAng="19069094" custScaleX="166520" custScaleY="165518" custLinFactNeighborX="-14283" custLinFactNeighborY="-22553"/>
      <dgm:spPr>
        <a:gradFill rotWithShape="0">
          <a:gsLst>
            <a:gs pos="0">
              <a:srgbClr val="173739"/>
            </a:gs>
            <a:gs pos="50000">
              <a:srgbClr val="173739"/>
            </a:gs>
            <a:gs pos="100000">
              <a:schemeClr val="accent1">
                <a:lumMod val="50000"/>
              </a:schemeClr>
            </a:gs>
          </a:gsLst>
          <a:lin ang="5400000" scaled="0"/>
        </a:gradFill>
        <a:effectLst>
          <a:outerShdw blurRad="50800" dist="38100" dir="5400000" sx="103000" sy="103000" algn="t" rotWithShape="0">
            <a:srgbClr val="009900">
              <a:alpha val="40000"/>
            </a:srgbClr>
          </a:outerShdw>
        </a:effectLst>
      </dgm:spPr>
      <dgm:t>
        <a:bodyPr/>
        <a:lstStyle/>
        <a:p>
          <a:endParaRPr lang="ru-RU"/>
        </a:p>
      </dgm:t>
    </dgm:pt>
    <dgm:pt modelId="{6314E96D-97F0-4907-9B35-24E553E08EAD}" type="pres">
      <dgm:prSet presAssocID="{76E462EC-0DC2-4E76-9FDC-EF06AB9AF3D7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3738D-786B-4D52-AA46-8450D720D1E1}" type="pres">
      <dgm:prSet presAssocID="{51BF2B29-BD75-4270-91E4-3F12BFFB88AE}" presName="Accent4" presStyleCnt="0"/>
      <dgm:spPr/>
    </dgm:pt>
    <dgm:pt modelId="{E160CA6C-474D-4689-A1A9-255D3C3B8CA2}" type="pres">
      <dgm:prSet presAssocID="{51BF2B29-BD75-4270-91E4-3F12BFFB88AE}" presName="Accent" presStyleLbl="node1" presStyleIdx="3" presStyleCnt="5" custAng="16200000" custScaleX="159663" custScaleY="167264" custLinFactNeighborX="94053" custLinFactNeighborY="18905"/>
      <dgm:spPr>
        <a:gradFill rotWithShape="0">
          <a:gsLst>
            <a:gs pos="0">
              <a:srgbClr val="153233"/>
            </a:gs>
            <a:gs pos="50000">
              <a:srgbClr val="112829"/>
            </a:gs>
            <a:gs pos="100000">
              <a:schemeClr val="accent1">
                <a:lumMod val="25000"/>
              </a:schemeClr>
            </a:gs>
          </a:gsLst>
          <a:lin ang="5400000" scaled="0"/>
        </a:gradFill>
        <a:effectLst>
          <a:outerShdw blurRad="50800" dist="38100" dir="5400000" sx="103000" sy="103000" algn="t" rotWithShape="0">
            <a:srgbClr val="33CC33">
              <a:alpha val="40000"/>
            </a:srgbClr>
          </a:outerShdw>
        </a:effectLst>
      </dgm:spPr>
    </dgm:pt>
    <dgm:pt modelId="{03CB3C9B-C3E2-4040-BFC2-10963B30D842}" type="pres">
      <dgm:prSet presAssocID="{51BF2B29-BD75-4270-91E4-3F12BFFB88AE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D6669-F230-4EA4-B523-F63D6F06D8FC}" type="pres">
      <dgm:prSet presAssocID="{6733751C-9FF5-4B3F-99EE-536D801E2648}" presName="Accent5" presStyleCnt="0"/>
      <dgm:spPr/>
    </dgm:pt>
    <dgm:pt modelId="{933039C2-8F93-4D0A-843A-8CA6B0B1EF00}" type="pres">
      <dgm:prSet presAssocID="{6733751C-9FF5-4B3F-99EE-536D801E2648}" presName="Accent" presStyleLbl="node1" presStyleIdx="4" presStyleCnt="5" custAng="18847460" custScaleX="176518" custScaleY="176922" custLinFactX="100000" custLinFactNeighborX="131260" custLinFactNeighborY="-57914"/>
      <dgm:spPr>
        <a:gradFill rotWithShape="0">
          <a:gsLst>
            <a:gs pos="0">
              <a:srgbClr val="102526"/>
            </a:gs>
            <a:gs pos="50000">
              <a:srgbClr val="071111"/>
            </a:gs>
            <a:gs pos="100000">
              <a:schemeClr val="accent1">
                <a:lumMod val="10000"/>
              </a:schemeClr>
            </a:gs>
          </a:gsLst>
          <a:lin ang="5400000" scaled="0"/>
        </a:gradFill>
        <a:effectLst>
          <a:outerShdw blurRad="50800" dist="38100" dir="5400000" sx="103000" sy="103000" algn="t" rotWithShape="0">
            <a:srgbClr val="00FF00">
              <a:alpha val="40000"/>
            </a:srgbClr>
          </a:outerShdw>
        </a:effectLst>
      </dgm:spPr>
    </dgm:pt>
    <dgm:pt modelId="{7573EA14-3CFD-444C-A4DE-DDC0F69EA1B6}" type="pres">
      <dgm:prSet presAssocID="{6733751C-9FF5-4B3F-99EE-536D801E2648}" presName="Parent5" presStyleLbl="revTx" presStyleIdx="4" presStyleCnt="5" custLinFactY="-100000" custLinFactNeighborX="-90676" custLinFactNeighborY="-1058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43D791-3DDA-4056-9F99-DE77EC87617D}" type="presOf" srcId="{6733751C-9FF5-4B3F-99EE-536D801E2648}" destId="{7573EA14-3CFD-444C-A4DE-DDC0F69EA1B6}" srcOrd="0" destOrd="0" presId="urn:microsoft.com/office/officeart/2009/layout/CircleArrowProcess"/>
    <dgm:cxn modelId="{97196C70-EBDA-4EE4-A4EB-1222C2932456}" srcId="{2C5EBADD-E483-4E61-8E21-10939AF2F629}" destId="{6733751C-9FF5-4B3F-99EE-536D801E2648}" srcOrd="4" destOrd="0" parTransId="{1C26F75E-DC5A-4F9D-AAA7-E6C26D647430}" sibTransId="{7085DF9F-312D-4434-A049-6518FFA78E8C}"/>
    <dgm:cxn modelId="{7FB11D4A-E4C7-401E-8344-50C055E1C8CE}" srcId="{2C5EBADD-E483-4E61-8E21-10939AF2F629}" destId="{C29DF3B9-5FEA-43C2-A803-700A43692240}" srcOrd="0" destOrd="0" parTransId="{B5EFEC28-7F24-4405-8CCA-A50C372E5188}" sibTransId="{F465C568-1287-4B21-BE3F-9D7EA0DC7ECC}"/>
    <dgm:cxn modelId="{0A2502BB-8CFB-4970-A06D-C14EA3CBD33D}" type="presOf" srcId="{2C5EBADD-E483-4E61-8E21-10939AF2F629}" destId="{F8950385-FE6D-49DD-942A-5102AC813B81}" srcOrd="0" destOrd="0" presId="urn:microsoft.com/office/officeart/2009/layout/CircleArrowProcess"/>
    <dgm:cxn modelId="{FB30014C-07E2-4248-B2DB-66BDDF47FF6F}" srcId="{2C5EBADD-E483-4E61-8E21-10939AF2F629}" destId="{76E462EC-0DC2-4E76-9FDC-EF06AB9AF3D7}" srcOrd="2" destOrd="0" parTransId="{2DB9C789-00C0-45EE-8087-2D2B2788F674}" sibTransId="{AC60ACC5-FEE1-439A-89E4-FBB83E1312F5}"/>
    <dgm:cxn modelId="{70CA629D-51FA-4104-97D3-CC016B23C411}" type="presOf" srcId="{51BF2B29-BD75-4270-91E4-3F12BFFB88AE}" destId="{03CB3C9B-C3E2-4040-BFC2-10963B30D842}" srcOrd="0" destOrd="0" presId="urn:microsoft.com/office/officeart/2009/layout/CircleArrowProcess"/>
    <dgm:cxn modelId="{C779A2BB-43F8-4D0A-B34F-BA93A41F8788}" type="presOf" srcId="{04D5FA79-0532-4626-9EA0-638D1DF216BB}" destId="{96715C9A-DF98-48A6-B101-EFEDA7AB3DBE}" srcOrd="0" destOrd="0" presId="urn:microsoft.com/office/officeart/2009/layout/CircleArrowProcess"/>
    <dgm:cxn modelId="{EE8E59ED-1ADB-4833-B23E-7C426F0BCF30}" type="presOf" srcId="{76E462EC-0DC2-4E76-9FDC-EF06AB9AF3D7}" destId="{6314E96D-97F0-4907-9B35-24E553E08EAD}" srcOrd="0" destOrd="0" presId="urn:microsoft.com/office/officeart/2009/layout/CircleArrowProcess"/>
    <dgm:cxn modelId="{E1A06754-E571-4EE7-8E6A-017F6C2C997F}" type="presOf" srcId="{C29DF3B9-5FEA-43C2-A803-700A43692240}" destId="{723CE998-03E1-4980-AD95-11331646166B}" srcOrd="0" destOrd="0" presId="urn:microsoft.com/office/officeart/2009/layout/CircleArrowProcess"/>
    <dgm:cxn modelId="{8BC3D568-A340-48A9-B682-ACCE9AC644F1}" srcId="{2C5EBADD-E483-4E61-8E21-10939AF2F629}" destId="{04D5FA79-0532-4626-9EA0-638D1DF216BB}" srcOrd="1" destOrd="0" parTransId="{40517746-1378-4356-BADB-4F00C0A58690}" sibTransId="{8FED4B69-1559-4441-8188-A25EC26C65B8}"/>
    <dgm:cxn modelId="{A7187EFA-608D-4E69-A2F2-4C8F19A83CD3}" srcId="{2C5EBADD-E483-4E61-8E21-10939AF2F629}" destId="{51BF2B29-BD75-4270-91E4-3F12BFFB88AE}" srcOrd="3" destOrd="0" parTransId="{8F6DD46D-8523-476F-8EE6-62C98D6DEC58}" sibTransId="{E35D1D01-947F-4D18-991B-F6592A2398D1}"/>
    <dgm:cxn modelId="{842A4B0F-EDA4-416D-8F9A-1153AD275E28}" type="presParOf" srcId="{F8950385-FE6D-49DD-942A-5102AC813B81}" destId="{C6F33332-3C19-4E2B-807D-8E73B496369E}" srcOrd="0" destOrd="0" presId="urn:microsoft.com/office/officeart/2009/layout/CircleArrowProcess"/>
    <dgm:cxn modelId="{E4523B5A-C81A-42FB-8D35-5E69AC51CD0C}" type="presParOf" srcId="{C6F33332-3C19-4E2B-807D-8E73B496369E}" destId="{048D61DD-86FF-438A-9F09-A4668E7BFF57}" srcOrd="0" destOrd="0" presId="urn:microsoft.com/office/officeart/2009/layout/CircleArrowProcess"/>
    <dgm:cxn modelId="{7A5A1C41-EE3A-4030-88BD-704D4DE1CFF1}" type="presParOf" srcId="{F8950385-FE6D-49DD-942A-5102AC813B81}" destId="{723CE998-03E1-4980-AD95-11331646166B}" srcOrd="1" destOrd="0" presId="urn:microsoft.com/office/officeart/2009/layout/CircleArrowProcess"/>
    <dgm:cxn modelId="{377F92A9-903B-41E2-A328-9732AF2C843A}" type="presParOf" srcId="{F8950385-FE6D-49DD-942A-5102AC813B81}" destId="{B0149A09-21E3-4F8F-9848-FEDA7CA332F4}" srcOrd="2" destOrd="0" presId="urn:microsoft.com/office/officeart/2009/layout/CircleArrowProcess"/>
    <dgm:cxn modelId="{B8467477-8BB7-45C9-B670-DDDD5FB10C39}" type="presParOf" srcId="{B0149A09-21E3-4F8F-9848-FEDA7CA332F4}" destId="{B4450F76-EFD8-4C7A-B935-8C4978AC1499}" srcOrd="0" destOrd="0" presId="urn:microsoft.com/office/officeart/2009/layout/CircleArrowProcess"/>
    <dgm:cxn modelId="{A56C77B2-8A06-4595-88AE-2DABEA8EFC0E}" type="presParOf" srcId="{F8950385-FE6D-49DD-942A-5102AC813B81}" destId="{96715C9A-DF98-48A6-B101-EFEDA7AB3DBE}" srcOrd="3" destOrd="0" presId="urn:microsoft.com/office/officeart/2009/layout/CircleArrowProcess"/>
    <dgm:cxn modelId="{5AD54FAE-0DB8-4C07-AEB1-13381078DC37}" type="presParOf" srcId="{F8950385-FE6D-49DD-942A-5102AC813B81}" destId="{A6836382-09AA-4EBC-AA4A-3AA19B9B884F}" srcOrd="4" destOrd="0" presId="urn:microsoft.com/office/officeart/2009/layout/CircleArrowProcess"/>
    <dgm:cxn modelId="{690A55FA-30D0-4DA4-A253-7CA23AB060B6}" type="presParOf" srcId="{A6836382-09AA-4EBC-AA4A-3AA19B9B884F}" destId="{76E28472-23DD-4AB7-9FC3-0BFCF64AB316}" srcOrd="0" destOrd="0" presId="urn:microsoft.com/office/officeart/2009/layout/CircleArrowProcess"/>
    <dgm:cxn modelId="{2ED58B10-C254-47B6-A007-99F5BBA769D3}" type="presParOf" srcId="{F8950385-FE6D-49DD-942A-5102AC813B81}" destId="{6314E96D-97F0-4907-9B35-24E553E08EAD}" srcOrd="5" destOrd="0" presId="urn:microsoft.com/office/officeart/2009/layout/CircleArrowProcess"/>
    <dgm:cxn modelId="{0C453E64-8BAB-45C7-9C9C-21AEAF43A9EC}" type="presParOf" srcId="{F8950385-FE6D-49DD-942A-5102AC813B81}" destId="{5CA3738D-786B-4D52-AA46-8450D720D1E1}" srcOrd="6" destOrd="0" presId="urn:microsoft.com/office/officeart/2009/layout/CircleArrowProcess"/>
    <dgm:cxn modelId="{2C4F5C63-2BD0-4E6B-B9E4-F51345026B76}" type="presParOf" srcId="{5CA3738D-786B-4D52-AA46-8450D720D1E1}" destId="{E160CA6C-474D-4689-A1A9-255D3C3B8CA2}" srcOrd="0" destOrd="0" presId="urn:microsoft.com/office/officeart/2009/layout/CircleArrowProcess"/>
    <dgm:cxn modelId="{63D55722-B8C3-4C4D-AF47-28E2B918DABE}" type="presParOf" srcId="{F8950385-FE6D-49DD-942A-5102AC813B81}" destId="{03CB3C9B-C3E2-4040-BFC2-10963B30D842}" srcOrd="7" destOrd="0" presId="urn:microsoft.com/office/officeart/2009/layout/CircleArrowProcess"/>
    <dgm:cxn modelId="{EFCCB8CB-67B5-4DE1-A3A7-D4201A7D31E7}" type="presParOf" srcId="{F8950385-FE6D-49DD-942A-5102AC813B81}" destId="{251D6669-F230-4EA4-B523-F63D6F06D8FC}" srcOrd="8" destOrd="0" presId="urn:microsoft.com/office/officeart/2009/layout/CircleArrowProcess"/>
    <dgm:cxn modelId="{66D0B02A-3602-417B-A0F1-33726A8F1C9C}" type="presParOf" srcId="{251D6669-F230-4EA4-B523-F63D6F06D8FC}" destId="{933039C2-8F93-4D0A-843A-8CA6B0B1EF00}" srcOrd="0" destOrd="0" presId="urn:microsoft.com/office/officeart/2009/layout/CircleArrowProcess"/>
    <dgm:cxn modelId="{B0064C8D-B57A-442F-B835-33B6984A6737}" type="presParOf" srcId="{F8950385-FE6D-49DD-942A-5102AC813B81}" destId="{7573EA14-3CFD-444C-A4DE-DDC0F69EA1B6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D61DD-86FF-438A-9F09-A4668E7BFF57}">
      <dsp:nvSpPr>
        <dsp:cNvPr id="0" name=""/>
        <dsp:cNvSpPr/>
      </dsp:nvSpPr>
      <dsp:spPr>
        <a:xfrm rot="17062775">
          <a:off x="-888002" y="-169757"/>
          <a:ext cx="3036042" cy="293120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x="103000" sy="103000" algn="t" rotWithShape="0">
            <a:srgbClr val="006600">
              <a:alpha val="4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3CE998-03E1-4980-AD95-11331646166B}">
      <dsp:nvSpPr>
        <dsp:cNvPr id="0" name=""/>
        <dsp:cNvSpPr/>
      </dsp:nvSpPr>
      <dsp:spPr>
        <a:xfrm>
          <a:off x="4257648" y="644829"/>
          <a:ext cx="923919" cy="461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>
              <a:solidFill>
                <a:schemeClr val="bg1"/>
              </a:solidFill>
            </a:rPr>
            <a:t>п</a:t>
          </a:r>
          <a:endParaRPr lang="ru-RU" sz="800" kern="1200" dirty="0">
            <a:solidFill>
              <a:schemeClr val="bg1"/>
            </a:solidFill>
          </a:endParaRPr>
        </a:p>
      </dsp:txBody>
      <dsp:txXfrm>
        <a:off x="4257648" y="644829"/>
        <a:ext cx="923919" cy="461753"/>
      </dsp:txXfrm>
    </dsp:sp>
    <dsp:sp modelId="{B4450F76-EFD8-4C7A-B935-8C4978AC1499}">
      <dsp:nvSpPr>
        <dsp:cNvPr id="0" name=""/>
        <dsp:cNvSpPr/>
      </dsp:nvSpPr>
      <dsp:spPr>
        <a:xfrm rot="16200000">
          <a:off x="1033606" y="1051590"/>
          <a:ext cx="2707836" cy="283185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lumMod val="25000"/>
              </a:schemeClr>
            </a:gs>
            <a:gs pos="50000">
              <a:schemeClr val="accent1">
                <a:lumMod val="25000"/>
              </a:schemeClr>
            </a:gs>
            <a:gs pos="100000">
              <a:schemeClr val="accent1"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x="103000" sy="103000" algn="t" rotWithShape="0">
            <a:srgbClr val="008000">
              <a:alpha val="4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715C9A-DF98-48A6-B101-EFEDA7AB3DBE}">
      <dsp:nvSpPr>
        <dsp:cNvPr id="0" name=""/>
        <dsp:cNvSpPr/>
      </dsp:nvSpPr>
      <dsp:spPr>
        <a:xfrm>
          <a:off x="3795843" y="1598264"/>
          <a:ext cx="923919" cy="461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chemeClr val="bg1"/>
            </a:solidFill>
          </a:endParaRPr>
        </a:p>
      </dsp:txBody>
      <dsp:txXfrm>
        <a:off x="3795843" y="1598264"/>
        <a:ext cx="923919" cy="461753"/>
      </dsp:txXfrm>
    </dsp:sp>
    <dsp:sp modelId="{76E28472-23DD-4AB7-9FC3-0BFCF64AB316}">
      <dsp:nvSpPr>
        <dsp:cNvPr id="0" name=""/>
        <dsp:cNvSpPr/>
      </dsp:nvSpPr>
      <dsp:spPr>
        <a:xfrm rot="19069094">
          <a:off x="3104994" y="1036269"/>
          <a:ext cx="2756908" cy="274045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rgbClr val="173739"/>
            </a:gs>
            <a:gs pos="50000">
              <a:srgbClr val="173739"/>
            </a:gs>
            <a:gs pos="100000">
              <a:schemeClr val="accent1">
                <a:lumMod val="5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x="103000" sy="103000" algn="t" rotWithShape="0">
            <a:srgbClr val="009900">
              <a:alpha val="4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14E96D-97F0-4907-9B35-24E553E08EAD}">
      <dsp:nvSpPr>
        <dsp:cNvPr id="0" name=""/>
        <dsp:cNvSpPr/>
      </dsp:nvSpPr>
      <dsp:spPr>
        <a:xfrm>
          <a:off x="4257648" y="2551165"/>
          <a:ext cx="923919" cy="461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chemeClr val="bg1"/>
            </a:solidFill>
          </a:endParaRPr>
        </a:p>
      </dsp:txBody>
      <dsp:txXfrm>
        <a:off x="4257648" y="2551165"/>
        <a:ext cx="923919" cy="461753"/>
      </dsp:txXfrm>
    </dsp:sp>
    <dsp:sp modelId="{E160CA6C-474D-4689-A1A9-255D3C3B8CA2}">
      <dsp:nvSpPr>
        <dsp:cNvPr id="0" name=""/>
        <dsp:cNvSpPr/>
      </dsp:nvSpPr>
      <dsp:spPr>
        <a:xfrm rot="16200000">
          <a:off x="4495428" y="2661129"/>
          <a:ext cx="2643383" cy="276936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rgbClr val="153233"/>
            </a:gs>
            <a:gs pos="50000">
              <a:srgbClr val="112829"/>
            </a:gs>
            <a:gs pos="100000">
              <a:schemeClr val="accent1">
                <a:lumMod val="25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x="103000" sy="103000" algn="t" rotWithShape="0">
            <a:srgbClr val="33CC33">
              <a:alpha val="4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CB3C9B-C3E2-4040-BFC2-10963B30D842}">
      <dsp:nvSpPr>
        <dsp:cNvPr id="0" name=""/>
        <dsp:cNvSpPr/>
      </dsp:nvSpPr>
      <dsp:spPr>
        <a:xfrm>
          <a:off x="3795843" y="3504600"/>
          <a:ext cx="923919" cy="461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chemeClr val="bg1"/>
            </a:solidFill>
          </a:endParaRPr>
        </a:p>
      </dsp:txBody>
      <dsp:txXfrm>
        <a:off x="3795843" y="3504600"/>
        <a:ext cx="923919" cy="461753"/>
      </dsp:txXfrm>
    </dsp:sp>
    <dsp:sp modelId="{933039C2-8F93-4D0A-843A-8CA6B0B1EF00}">
      <dsp:nvSpPr>
        <dsp:cNvPr id="0" name=""/>
        <dsp:cNvSpPr/>
      </dsp:nvSpPr>
      <dsp:spPr>
        <a:xfrm rot="18847460">
          <a:off x="6755009" y="2594740"/>
          <a:ext cx="2510739" cy="251796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rgbClr val="102526"/>
            </a:gs>
            <a:gs pos="50000">
              <a:srgbClr val="071111"/>
            </a:gs>
            <a:gs pos="100000">
              <a:schemeClr val="accent1">
                <a:lumMod val="1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x="103000" sy="103000" algn="t" rotWithShape="0">
            <a:srgbClr val="00FF00">
              <a:alpha val="4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73EA14-3CFD-444C-A4DE-DDC0F69EA1B6}">
      <dsp:nvSpPr>
        <dsp:cNvPr id="0" name=""/>
        <dsp:cNvSpPr/>
      </dsp:nvSpPr>
      <dsp:spPr>
        <a:xfrm>
          <a:off x="3419874" y="3507405"/>
          <a:ext cx="923919" cy="461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chemeClr val="bg1"/>
            </a:solidFill>
          </a:endParaRPr>
        </a:p>
      </dsp:txBody>
      <dsp:txXfrm>
        <a:off x="3419874" y="3507405"/>
        <a:ext cx="923919" cy="461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0.83275</cdr:x>
      <cdr:y>0.54123</cdr:y>
    </cdr:from>
    <cdr:to>
      <cdr:x>1</cdr:x>
      <cdr:y>0.68516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81600" y="34385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0.14634</cdr:x>
      <cdr:y>0.19118</cdr:y>
    </cdr:from>
    <cdr:to>
      <cdr:x>0.18455</cdr:x>
      <cdr:y>0.5484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590755" y="1641493"/>
          <a:ext cx="1749158" cy="3383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uk-UA" sz="1200" b="1" cap="all" spc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rPr>
            <a:t>Кількість заходів</a:t>
          </a:r>
          <a:endParaRPr lang="ru-RU" sz="1200" b="1" cap="all" spc="0" baseline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0.22149</cdr:x>
      <cdr:y>0.38474</cdr:y>
    </cdr:from>
    <cdr:to>
      <cdr:x>0.26787</cdr:x>
      <cdr:y>0.45708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969164" y="1800800"/>
          <a:ext cx="412292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uk-UA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600" b="1" dirty="0" smtClean="0"/>
            <a:t>12</a:t>
          </a:r>
          <a:endParaRPr lang="ru-RU" sz="16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0.43684</cdr:x>
      <cdr:y>0.56923</cdr:y>
    </cdr:from>
    <cdr:to>
      <cdr:x>0.49854</cdr:x>
      <cdr:y>0.64156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83734" y="2664296"/>
          <a:ext cx="548548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uk-UA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600" b="1" dirty="0" smtClean="0"/>
            <a:t>74</a:t>
          </a:r>
          <a:r>
            <a:rPr lang="uk-UA" sz="1200" b="1" dirty="0" smtClean="0"/>
            <a:t>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0.23991</cdr:x>
      <cdr:y>0.38462</cdr:y>
    </cdr:from>
    <cdr:to>
      <cdr:x>0.30161</cdr:x>
      <cdr:y>0.45695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32870" y="1800200"/>
          <a:ext cx="548548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600" b="1" dirty="0" smtClean="0"/>
            <a:t>26</a:t>
          </a:r>
          <a:r>
            <a:rPr lang="uk-UA" sz="1200" b="1" dirty="0" smtClean="0"/>
            <a:t>%</a:t>
          </a:r>
          <a:endParaRPr lang="ru-RU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46B9805C-D913-43FA-8FB6-D255571548C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400"/>
            <a:ext cx="5486400" cy="4475163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4"/>
            <a:ext cx="2971800" cy="496887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4"/>
            <a:ext cx="2971800" cy="496887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BBE027C8-1E85-4C6A-A820-EF30B0289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39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3893" y="9448641"/>
            <a:ext cx="2972498" cy="49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7" tIns="45529" rIns="91057" bIns="45529" anchor="b"/>
          <a:lstStyle>
            <a:lvl1pPr defTabSz="904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722FB63-688C-4DF2-8CA2-AC9AEA22E92F}" type="slidenum">
              <a:rPr lang="uk-UA" sz="1200"/>
              <a:pPr algn="r" eaLnBrk="1" hangingPunct="1"/>
              <a:t>1</a:t>
            </a:fld>
            <a:endParaRPr lang="uk-UA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6125"/>
            <a:ext cx="4972050" cy="372903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963" y="4722733"/>
            <a:ext cx="5486078" cy="44765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7" tIns="45529" rIns="91057" bIns="45529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C14D4-24BE-4E50-8F78-642497E7C774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906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345BE-0A91-49E6-8F64-E66AB40D0722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379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66127-2935-482F-9CF7-A2A842E6A594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565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C89A4-C5C7-431F-B405-A04E91397B2D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343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A84F-E4B0-4E30-86AB-10FD8A383365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81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DE52A-B662-45D3-A1A5-529E933C58E9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08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4DF83-4DA6-4B6D-A31D-59874B1B1FCB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205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99133-9772-4356-BAC0-C7C05CD69891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410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8C3E3-74FF-46CD-8B8F-48D1CA9D45C2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884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043D3-1636-427B-A2E0-B7296221F66F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670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2ECE6-09C7-4471-A22B-A12A18DD27E5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842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0CEFC4-78B2-4BAD-BFEC-C3F094F2137A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97E218-31E0-4650-92EB-6631AD82CC92}" type="slidenum">
              <a:rPr lang="uk-UA" smtClean="0"/>
              <a:pPr eaLnBrk="1" hangingPunct="1"/>
              <a:t>1</a:t>
            </a:fld>
            <a:endParaRPr lang="uk-UA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-1588"/>
          <a:ext cx="9144000" cy="685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Image" r:id="rId4" imgW="20317460" imgH="15238095" progId="Photoshop.Image.10">
                  <p:embed/>
                </p:oleObj>
              </mc:Choice>
              <mc:Fallback>
                <p:oleObj name="Image" r:id="rId4" imgW="20317460" imgH="15238095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88"/>
                        <a:ext cx="9144000" cy="685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560" y="2636912"/>
            <a:ext cx="7704137" cy="3024188"/>
          </a:xfrm>
        </p:spPr>
        <p:txBody>
          <a:bodyPr/>
          <a:lstStyle/>
          <a:p>
            <a:pPr eaLnBrk="1" hangingPunct="1"/>
            <a:r>
              <a:rPr lang="uk-UA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Державна регуляторна служба України</a:t>
            </a:r>
            <a:r>
              <a:rPr lang="uk-UA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АНАЛІТИЧНИЙ ЗВІТ ПРО ДІЯЛЬНІСТЬ ЗА 2015 РІК</a:t>
            </a:r>
            <a:r>
              <a:rPr lang="ru-RU" sz="2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ПРЕЗЕНТАЦІЯ</a:t>
            </a:r>
            <a:endParaRPr lang="ru-RU" sz="2200" b="1" noProof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9" name="Picture 6" descr="Логотип скан1 коп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0"/>
            <a:ext cx="2087562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91880" y="6381750"/>
            <a:ext cx="22320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uk-UA" sz="1400" b="1" dirty="0" smtClean="0">
                <a:solidFill>
                  <a:schemeClr val="tx2"/>
                </a:solidFill>
              </a:rPr>
              <a:t>Січень 2016</a:t>
            </a:r>
            <a:endParaRPr lang="uk-UA" sz="1400" b="1" noProof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1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 descr="Голубая тисненая бумага"/>
          <p:cNvSpPr>
            <a:spLocks noChangeArrowheads="1"/>
          </p:cNvSpPr>
          <p:nvPr/>
        </p:nvSpPr>
        <p:spPr bwMode="auto">
          <a:xfrm>
            <a:off x="323850" y="0"/>
            <a:ext cx="8820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sz="1400" i="1" dirty="0">
                <a:solidFill>
                  <a:srgbClr val="000099"/>
                </a:solidFill>
                <a:latin typeface="Calibri" pitchFamily="34" charset="0"/>
              </a:rPr>
              <a:t>  </a:t>
            </a:r>
            <a:r>
              <a:rPr lang="uk-UA" sz="1400" i="1" dirty="0">
                <a:solidFill>
                  <a:srgbClr val="000066"/>
                </a:solidFill>
                <a:latin typeface="Calibri" pitchFamily="34" charset="0"/>
              </a:rPr>
              <a:t>Ксенія Ляпіна – Голова Державної регуляторної служби України</a:t>
            </a:r>
          </a:p>
          <a:p>
            <a:endParaRPr lang="uk-UA" sz="200" b="1" i="1" noProof="1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457561" y="319450"/>
            <a:ext cx="6552728" cy="3734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b="1" dirty="0" smtClean="0">
                <a:solidFill>
                  <a:srgbClr val="002060"/>
                </a:solidFill>
              </a:rPr>
              <a:t>РОЗДІЛ ІІ Дерегуляція у сфері господарської діяльності</a:t>
            </a:r>
            <a:endParaRPr lang="uk-UA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330159"/>
              </p:ext>
            </p:extLst>
          </p:nvPr>
        </p:nvGraphicFramePr>
        <p:xfrm>
          <a:off x="149473" y="1196752"/>
          <a:ext cx="871296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92099" y="765078"/>
            <a:ext cx="8600381" cy="359666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1600" b="1" dirty="0"/>
              <a:t>Стан </a:t>
            </a:r>
            <a:r>
              <a:rPr lang="ru-RU" sz="1600" b="1" dirty="0" err="1"/>
              <a:t>виконання</a:t>
            </a:r>
            <a:r>
              <a:rPr lang="ru-RU" sz="1600" b="1" dirty="0"/>
              <a:t> </a:t>
            </a:r>
            <a:r>
              <a:rPr lang="ru-RU" sz="1600" b="1" dirty="0" smtClean="0"/>
              <a:t>Плану </a:t>
            </a:r>
            <a:r>
              <a:rPr lang="ru-RU" sz="1600" b="1" dirty="0" err="1"/>
              <a:t>заходів</a:t>
            </a:r>
            <a:r>
              <a:rPr lang="ru-RU" sz="1600" b="1" dirty="0"/>
              <a:t> </a:t>
            </a:r>
            <a:r>
              <a:rPr lang="ru-RU" sz="1600" b="1" dirty="0" err="1"/>
              <a:t>щодо</a:t>
            </a:r>
            <a:r>
              <a:rPr lang="ru-RU" sz="1600" b="1" dirty="0"/>
              <a:t> </a:t>
            </a:r>
            <a:r>
              <a:rPr lang="ru-RU" sz="1600" b="1" dirty="0" err="1" smtClean="0"/>
              <a:t>дерегуляції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господарської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діяльності</a:t>
            </a:r>
            <a:endParaRPr lang="uk-UA" sz="2000" i="1" dirty="0">
              <a:solidFill>
                <a:srgbClr val="FF5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64804" y="1327393"/>
            <a:ext cx="14349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solidFill>
                  <a:srgbClr val="002060"/>
                </a:solidFill>
                <a:latin typeface="+mn-lt"/>
              </a:rPr>
              <a:t>Сфери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 та </a:t>
            </a:r>
            <a:r>
              <a:rPr lang="ru-RU" sz="1200" b="1" dirty="0" err="1" smtClean="0">
                <a:solidFill>
                  <a:srgbClr val="002060"/>
                </a:solidFill>
                <a:latin typeface="+mn-lt"/>
              </a:rPr>
              <a:t>галузі</a:t>
            </a:r>
            <a:endParaRPr lang="ru-RU" sz="1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40352" y="6314772"/>
            <a:ext cx="10437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/>
              <a:t> за 2015 </a:t>
            </a:r>
            <a:r>
              <a:rPr lang="ru-RU" sz="1200" i="1" dirty="0" err="1" smtClean="0"/>
              <a:t>рік</a:t>
            </a:r>
            <a:r>
              <a:rPr lang="ru-RU" sz="1200" i="1" dirty="0" smtClean="0"/>
              <a:t> 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15541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1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 descr="Голубая тисненая бумага"/>
          <p:cNvSpPr>
            <a:spLocks noChangeArrowheads="1"/>
          </p:cNvSpPr>
          <p:nvPr/>
        </p:nvSpPr>
        <p:spPr bwMode="auto">
          <a:xfrm>
            <a:off x="323850" y="0"/>
            <a:ext cx="8820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sz="1400" i="1" dirty="0">
                <a:solidFill>
                  <a:srgbClr val="000099"/>
                </a:solidFill>
                <a:latin typeface="Calibri" pitchFamily="34" charset="0"/>
              </a:rPr>
              <a:t>  </a:t>
            </a:r>
            <a:r>
              <a:rPr lang="uk-UA" sz="1400" i="1" dirty="0">
                <a:solidFill>
                  <a:srgbClr val="000066"/>
                </a:solidFill>
                <a:latin typeface="Calibri" pitchFamily="34" charset="0"/>
              </a:rPr>
              <a:t>Ксенія Ляпіна – Голова Державної регуляторної служби України</a:t>
            </a:r>
          </a:p>
          <a:p>
            <a:endParaRPr lang="uk-UA" sz="200" b="1" i="1" noProof="1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457561" y="319450"/>
            <a:ext cx="6552728" cy="3734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b="1" dirty="0" smtClean="0">
                <a:solidFill>
                  <a:srgbClr val="002060"/>
                </a:solidFill>
              </a:rPr>
              <a:t>РОЗДІЛ ІІ Дерегуляція у сфері господарської діяльності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92099" y="765078"/>
            <a:ext cx="8600381" cy="359666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1600" b="1" dirty="0"/>
              <a:t>Стан </a:t>
            </a:r>
            <a:r>
              <a:rPr lang="ru-RU" sz="1600" b="1" dirty="0" err="1"/>
              <a:t>виконання</a:t>
            </a:r>
            <a:r>
              <a:rPr lang="ru-RU" sz="1600" b="1" dirty="0"/>
              <a:t> </a:t>
            </a:r>
            <a:r>
              <a:rPr lang="ru-RU" sz="1600" b="1" dirty="0" smtClean="0"/>
              <a:t>Плану </a:t>
            </a:r>
            <a:r>
              <a:rPr lang="ru-RU" sz="1600" b="1" dirty="0" err="1"/>
              <a:t>заходів</a:t>
            </a:r>
            <a:r>
              <a:rPr lang="ru-RU" sz="1600" b="1" dirty="0"/>
              <a:t> </a:t>
            </a:r>
            <a:r>
              <a:rPr lang="ru-RU" sz="1600" b="1" dirty="0" err="1"/>
              <a:t>щодо</a:t>
            </a:r>
            <a:r>
              <a:rPr lang="ru-RU" sz="1600" b="1" dirty="0"/>
              <a:t> </a:t>
            </a:r>
            <a:r>
              <a:rPr lang="ru-RU" sz="1600" b="1" dirty="0" err="1" smtClean="0"/>
              <a:t>дерегуляції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господарської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діяльності</a:t>
            </a:r>
            <a:endParaRPr lang="uk-UA" sz="2000" i="1" dirty="0">
              <a:solidFill>
                <a:srgbClr val="FF5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6" name="Объект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036162"/>
              </p:ext>
            </p:extLst>
          </p:nvPr>
        </p:nvGraphicFramePr>
        <p:xfrm>
          <a:off x="179512" y="1196752"/>
          <a:ext cx="885698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59632" y="1181447"/>
            <a:ext cx="14349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ЦОВВ</a:t>
            </a:r>
            <a:endParaRPr lang="ru-RU" sz="1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40352" y="6351963"/>
            <a:ext cx="10437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/>
              <a:t> за 2015 </a:t>
            </a:r>
            <a:r>
              <a:rPr lang="ru-RU" sz="1200" i="1" dirty="0" err="1" smtClean="0"/>
              <a:t>рік</a:t>
            </a:r>
            <a:r>
              <a:rPr lang="ru-RU" sz="1200" i="1" dirty="0" smtClean="0"/>
              <a:t> 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13824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1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 descr="Голубая тисненая бумага"/>
          <p:cNvSpPr>
            <a:spLocks noChangeArrowheads="1"/>
          </p:cNvSpPr>
          <p:nvPr/>
        </p:nvSpPr>
        <p:spPr bwMode="auto">
          <a:xfrm>
            <a:off x="323850" y="0"/>
            <a:ext cx="8820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sz="1400" i="1" dirty="0">
                <a:solidFill>
                  <a:srgbClr val="000099"/>
                </a:solidFill>
                <a:latin typeface="Calibri" pitchFamily="34" charset="0"/>
              </a:rPr>
              <a:t>  </a:t>
            </a:r>
            <a:r>
              <a:rPr lang="uk-UA" sz="1400" i="1" dirty="0">
                <a:solidFill>
                  <a:srgbClr val="000066"/>
                </a:solidFill>
                <a:latin typeface="Calibri" pitchFamily="34" charset="0"/>
              </a:rPr>
              <a:t>Ксенія Ляпіна – Голова Державної регуляторної служби України</a:t>
            </a:r>
          </a:p>
          <a:p>
            <a:endParaRPr lang="uk-UA" sz="200" b="1" i="1" noProof="1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457561" y="249846"/>
            <a:ext cx="6552728" cy="3734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b="1" dirty="0" smtClean="0">
                <a:solidFill>
                  <a:srgbClr val="002060"/>
                </a:solidFill>
              </a:rPr>
              <a:t>РОЗДІЛ ІІ Дерегуляція у сфері господарської діяльності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411896" y="692883"/>
            <a:ext cx="4249265" cy="3734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sz="1600" b="1" dirty="0"/>
              <a:t>Підсумки дерегуляції 2015 року</a:t>
            </a:r>
          </a:p>
        </p:txBody>
      </p:sp>
      <p:sp>
        <p:nvSpPr>
          <p:cNvPr id="10" name="Rectangle 50" descr="Пергамент"/>
          <p:cNvSpPr>
            <a:spLocks noChangeArrowheads="1"/>
          </p:cNvSpPr>
          <p:nvPr/>
        </p:nvSpPr>
        <p:spPr bwMode="auto">
          <a:xfrm>
            <a:off x="250825" y="1511326"/>
            <a:ext cx="4033838" cy="45354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uk-UA" sz="1400" dirty="0" smtClean="0">
                <a:solidFill>
                  <a:srgbClr val="0070C0"/>
                </a:solidFill>
              </a:rPr>
              <a:t>     спрощено </a:t>
            </a:r>
            <a:r>
              <a:rPr lang="uk-UA" sz="1400" dirty="0">
                <a:solidFill>
                  <a:srgbClr val="0070C0"/>
                </a:solidFill>
              </a:rPr>
              <a:t>порядок отримання ліцензій та </a:t>
            </a:r>
          </a:p>
          <a:p>
            <a:r>
              <a:rPr lang="uk-UA" sz="1400" dirty="0" smtClean="0">
                <a:solidFill>
                  <a:srgbClr val="0070C0"/>
                </a:solidFill>
              </a:rPr>
              <a:t>     зменшено </a:t>
            </a:r>
            <a:r>
              <a:rPr lang="uk-UA" sz="1400" dirty="0">
                <a:solidFill>
                  <a:srgbClr val="0070C0"/>
                </a:solidFill>
              </a:rPr>
              <a:t>з 57 до 30 кількість видів </a:t>
            </a:r>
          </a:p>
          <a:p>
            <a:r>
              <a:rPr lang="uk-UA" sz="1400" dirty="0" smtClean="0">
                <a:solidFill>
                  <a:srgbClr val="0070C0"/>
                </a:solidFill>
              </a:rPr>
              <a:t>     господарської </a:t>
            </a:r>
            <a:r>
              <a:rPr lang="uk-UA" sz="1400" dirty="0">
                <a:solidFill>
                  <a:srgbClr val="0070C0"/>
                </a:solidFill>
              </a:rPr>
              <a:t>діяльності, яка потребує </a:t>
            </a:r>
          </a:p>
          <a:p>
            <a:r>
              <a:rPr lang="uk-UA" sz="1400" dirty="0" smtClean="0">
                <a:solidFill>
                  <a:srgbClr val="0070C0"/>
                </a:solidFill>
              </a:rPr>
              <a:t>     ліцензування</a:t>
            </a:r>
            <a:r>
              <a:rPr lang="uk-UA" sz="1400" dirty="0">
                <a:solidFill>
                  <a:srgbClr val="0070C0"/>
                </a:solidFill>
              </a:rPr>
              <a:t>; </a:t>
            </a:r>
            <a:endParaRPr lang="ru-RU" sz="1400" dirty="0">
              <a:solidFill>
                <a:srgbClr val="0070C0"/>
              </a:solidFill>
            </a:endParaRPr>
          </a:p>
          <a:p>
            <a:endParaRPr lang="uk-UA" sz="300" dirty="0">
              <a:solidFill>
                <a:srgbClr val="990000"/>
              </a:solidFill>
            </a:endParaRPr>
          </a:p>
          <a:p>
            <a:r>
              <a:rPr lang="uk-UA" sz="1400" dirty="0" smtClean="0"/>
              <a:t>     уточнено </a:t>
            </a:r>
            <a:r>
              <a:rPr lang="uk-UA" sz="1400" dirty="0"/>
              <a:t>повноваження нотаріусів </a:t>
            </a:r>
          </a:p>
          <a:p>
            <a:r>
              <a:rPr lang="uk-UA" sz="1400" dirty="0" smtClean="0"/>
              <a:t>     та </a:t>
            </a:r>
            <a:r>
              <a:rPr lang="uk-UA" sz="1400" dirty="0"/>
              <a:t>особливості реєстрації похідних речових </a:t>
            </a:r>
          </a:p>
          <a:p>
            <a:r>
              <a:rPr lang="uk-UA" sz="1400" dirty="0" smtClean="0"/>
              <a:t>     прав </a:t>
            </a:r>
            <a:r>
              <a:rPr lang="uk-UA" sz="1400" dirty="0"/>
              <a:t>на земельні ділянки </a:t>
            </a:r>
          </a:p>
          <a:p>
            <a:r>
              <a:rPr lang="uk-UA" sz="1400" dirty="0" smtClean="0"/>
              <a:t>     сільськогосподарського </a:t>
            </a:r>
            <a:r>
              <a:rPr lang="uk-UA" sz="1400" dirty="0"/>
              <a:t>призначення;</a:t>
            </a:r>
            <a:endParaRPr lang="ru-RU" sz="1400" dirty="0"/>
          </a:p>
          <a:p>
            <a:endParaRPr lang="uk-UA" sz="300" dirty="0"/>
          </a:p>
          <a:p>
            <a:r>
              <a:rPr lang="uk-UA" sz="1400" dirty="0" smtClean="0">
                <a:solidFill>
                  <a:srgbClr val="0070C0"/>
                </a:solidFill>
              </a:rPr>
              <a:t>     удосконалено </a:t>
            </a:r>
            <a:r>
              <a:rPr lang="uk-UA" sz="1400" dirty="0">
                <a:solidFill>
                  <a:srgbClr val="0070C0"/>
                </a:solidFill>
              </a:rPr>
              <a:t>правила та умови здійснення </a:t>
            </a:r>
          </a:p>
          <a:p>
            <a:r>
              <a:rPr lang="uk-UA" sz="1400" dirty="0" smtClean="0">
                <a:solidFill>
                  <a:srgbClr val="0070C0"/>
                </a:solidFill>
              </a:rPr>
              <a:t>     державних </a:t>
            </a:r>
            <a:r>
              <a:rPr lang="uk-UA" sz="1400" dirty="0">
                <a:solidFill>
                  <a:srgbClr val="0070C0"/>
                </a:solidFill>
              </a:rPr>
              <a:t>закупівель, спрощено участь </a:t>
            </a:r>
          </a:p>
          <a:p>
            <a:r>
              <a:rPr lang="uk-UA" sz="1400" dirty="0" smtClean="0">
                <a:solidFill>
                  <a:srgbClr val="0070C0"/>
                </a:solidFill>
              </a:rPr>
              <a:t>     суб’єктів </a:t>
            </a:r>
            <a:r>
              <a:rPr lang="uk-UA" sz="1400" dirty="0">
                <a:solidFill>
                  <a:srgbClr val="0070C0"/>
                </a:solidFill>
              </a:rPr>
              <a:t>у тендерах;</a:t>
            </a:r>
            <a:endParaRPr lang="ru-RU" sz="1400" dirty="0">
              <a:solidFill>
                <a:srgbClr val="0070C0"/>
              </a:solidFill>
            </a:endParaRPr>
          </a:p>
          <a:p>
            <a:endParaRPr lang="uk-UA" sz="300" dirty="0">
              <a:solidFill>
                <a:srgbClr val="990000"/>
              </a:solidFill>
            </a:endParaRPr>
          </a:p>
          <a:p>
            <a:r>
              <a:rPr lang="uk-UA" sz="1400" dirty="0" smtClean="0"/>
              <a:t>     відмінено </a:t>
            </a:r>
            <a:r>
              <a:rPr lang="uk-UA" sz="1400" dirty="0"/>
              <a:t>щорічне підтвердження </a:t>
            </a:r>
          </a:p>
          <a:p>
            <a:r>
              <a:rPr lang="uk-UA" sz="1400" dirty="0" smtClean="0"/>
              <a:t>     відомостей </a:t>
            </a:r>
            <a:r>
              <a:rPr lang="uk-UA" sz="1400" dirty="0"/>
              <a:t>юридичними особами;</a:t>
            </a:r>
            <a:endParaRPr lang="ru-RU" sz="1400" dirty="0"/>
          </a:p>
          <a:p>
            <a:endParaRPr lang="uk-UA" sz="300" dirty="0"/>
          </a:p>
          <a:p>
            <a:r>
              <a:rPr lang="uk-UA" sz="1400" dirty="0" smtClean="0">
                <a:solidFill>
                  <a:srgbClr val="0070C0"/>
                </a:solidFill>
              </a:rPr>
              <a:t>     впроваджено </a:t>
            </a:r>
            <a:r>
              <a:rPr lang="uk-UA" sz="1400" dirty="0">
                <a:solidFill>
                  <a:srgbClr val="0070C0"/>
                </a:solidFill>
              </a:rPr>
              <a:t>можливість зміни відомостей </a:t>
            </a:r>
          </a:p>
          <a:p>
            <a:r>
              <a:rPr lang="uk-UA" sz="1400" dirty="0" smtClean="0">
                <a:solidFill>
                  <a:srgbClr val="0070C0"/>
                </a:solidFill>
              </a:rPr>
              <a:t>     про </a:t>
            </a:r>
            <a:r>
              <a:rPr lang="uk-UA" sz="1400" dirty="0">
                <a:solidFill>
                  <a:srgbClr val="0070C0"/>
                </a:solidFill>
              </a:rPr>
              <a:t>юридичних осіб та фізичних осіб – </a:t>
            </a:r>
            <a:endParaRPr lang="uk-UA" sz="1400" dirty="0" smtClean="0">
              <a:solidFill>
                <a:srgbClr val="0070C0"/>
              </a:solidFill>
            </a:endParaRPr>
          </a:p>
          <a:p>
            <a:r>
              <a:rPr lang="uk-UA" sz="1400" dirty="0" smtClean="0">
                <a:solidFill>
                  <a:srgbClr val="0070C0"/>
                </a:solidFill>
              </a:rPr>
              <a:t>     підприємців через Інтернет;</a:t>
            </a:r>
          </a:p>
          <a:p>
            <a:endParaRPr lang="uk-UA" sz="300" dirty="0">
              <a:solidFill>
                <a:srgbClr val="990000"/>
              </a:solidFill>
            </a:endParaRPr>
          </a:p>
          <a:p>
            <a:r>
              <a:rPr lang="uk-UA" sz="1400" dirty="0" smtClean="0"/>
              <a:t>     спрощення </a:t>
            </a:r>
            <a:r>
              <a:rPr lang="uk-UA" sz="1400" dirty="0"/>
              <a:t>процедури реєстрації прав на </a:t>
            </a:r>
          </a:p>
          <a:p>
            <a:r>
              <a:rPr lang="uk-UA" sz="1400" dirty="0" smtClean="0"/>
              <a:t>     земельні </a:t>
            </a:r>
            <a:r>
              <a:rPr lang="uk-UA" sz="1400" dirty="0"/>
              <a:t>ділянки с/г</a:t>
            </a:r>
            <a:r>
              <a:rPr lang="uk-UA" sz="1400" b="1" dirty="0"/>
              <a:t> </a:t>
            </a:r>
            <a:r>
              <a:rPr lang="uk-UA" sz="1400" dirty="0" smtClean="0"/>
              <a:t>призначення; </a:t>
            </a:r>
            <a:endParaRPr lang="uk-UA" sz="1400" dirty="0"/>
          </a:p>
          <a:p>
            <a:endParaRPr lang="uk-UA" sz="300" dirty="0"/>
          </a:p>
          <a:p>
            <a:r>
              <a:rPr lang="uk-UA" sz="1400" dirty="0" smtClean="0">
                <a:solidFill>
                  <a:srgbClr val="0070C0"/>
                </a:solidFill>
              </a:rPr>
              <a:t>     легалізовано </a:t>
            </a:r>
            <a:r>
              <a:rPr lang="uk-UA" sz="1400" dirty="0">
                <a:solidFill>
                  <a:srgbClr val="0070C0"/>
                </a:solidFill>
              </a:rPr>
              <a:t>електронну реєстрацію бізнесу </a:t>
            </a:r>
          </a:p>
          <a:p>
            <a:r>
              <a:rPr lang="uk-UA" sz="1400" dirty="0" smtClean="0">
                <a:solidFill>
                  <a:srgbClr val="0070C0"/>
                </a:solidFill>
              </a:rPr>
              <a:t>     через </a:t>
            </a:r>
            <a:r>
              <a:rPr lang="uk-UA" sz="1400" dirty="0">
                <a:solidFill>
                  <a:srgbClr val="0070C0"/>
                </a:solidFill>
              </a:rPr>
              <a:t>портал електронних </a:t>
            </a:r>
            <a:r>
              <a:rPr lang="uk-UA" sz="1400" dirty="0" smtClean="0">
                <a:solidFill>
                  <a:srgbClr val="0070C0"/>
                </a:solidFill>
              </a:rPr>
              <a:t>сервісів.</a:t>
            </a:r>
            <a:endParaRPr lang="uk-UA" sz="1400" dirty="0">
              <a:solidFill>
                <a:srgbClr val="0070C0"/>
              </a:solidFill>
            </a:endParaRPr>
          </a:p>
        </p:txBody>
      </p:sp>
      <p:sp>
        <p:nvSpPr>
          <p:cNvPr id="11" name="Rectangle 51" descr="Пергамент"/>
          <p:cNvSpPr>
            <a:spLocks noChangeArrowheads="1"/>
          </p:cNvSpPr>
          <p:nvPr/>
        </p:nvSpPr>
        <p:spPr bwMode="auto">
          <a:xfrm>
            <a:off x="4852828" y="1582641"/>
            <a:ext cx="4032250" cy="446417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uk-UA" sz="1400" dirty="0"/>
              <a:t> </a:t>
            </a:r>
            <a:r>
              <a:rPr lang="uk-UA" sz="1400" dirty="0" smtClean="0"/>
              <a:t>    </a:t>
            </a:r>
          </a:p>
          <a:p>
            <a:r>
              <a:rPr lang="uk-UA" sz="1400" dirty="0">
                <a:solidFill>
                  <a:srgbClr val="0070C0"/>
                </a:solidFill>
              </a:rPr>
              <a:t> </a:t>
            </a:r>
            <a:r>
              <a:rPr lang="uk-UA" sz="1400" dirty="0" smtClean="0">
                <a:solidFill>
                  <a:srgbClr val="0070C0"/>
                </a:solidFill>
              </a:rPr>
              <a:t>    суттєво </a:t>
            </a:r>
            <a:r>
              <a:rPr lang="uk-UA" sz="1400" dirty="0">
                <a:solidFill>
                  <a:srgbClr val="0070C0"/>
                </a:solidFill>
              </a:rPr>
              <a:t>зменшено перелік товарів, експорт </a:t>
            </a:r>
          </a:p>
          <a:p>
            <a:r>
              <a:rPr lang="uk-UA" sz="1400" dirty="0" smtClean="0">
                <a:solidFill>
                  <a:srgbClr val="0070C0"/>
                </a:solidFill>
              </a:rPr>
              <a:t>     та </a:t>
            </a:r>
            <a:r>
              <a:rPr lang="uk-UA" sz="1400" dirty="0">
                <a:solidFill>
                  <a:srgbClr val="0070C0"/>
                </a:solidFill>
              </a:rPr>
              <a:t>імпорт яких підлягає ліцензуванню;</a:t>
            </a:r>
          </a:p>
          <a:p>
            <a:endParaRPr lang="uk-UA" sz="800" dirty="0">
              <a:solidFill>
                <a:srgbClr val="990000"/>
              </a:solidFill>
            </a:endParaRPr>
          </a:p>
          <a:p>
            <a:r>
              <a:rPr lang="uk-UA" sz="1400" dirty="0"/>
              <a:t> </a:t>
            </a:r>
            <a:r>
              <a:rPr lang="uk-UA" sz="1400" dirty="0" smtClean="0"/>
              <a:t>    скорочено </a:t>
            </a:r>
            <a:r>
              <a:rPr lang="uk-UA" sz="1400" dirty="0"/>
              <a:t>із п'яти днів до 24 годин термін </a:t>
            </a:r>
          </a:p>
          <a:p>
            <a:r>
              <a:rPr lang="uk-UA" sz="1400" dirty="0" smtClean="0"/>
              <a:t>     видачі </a:t>
            </a:r>
            <a:r>
              <a:rPr lang="uk-UA" sz="1400" dirty="0" err="1"/>
              <a:t>фітосанітарного</a:t>
            </a:r>
            <a:r>
              <a:rPr lang="uk-UA" sz="1400" dirty="0"/>
              <a:t> та карантинного </a:t>
            </a:r>
          </a:p>
          <a:p>
            <a:r>
              <a:rPr lang="uk-UA" sz="1400" dirty="0" smtClean="0"/>
              <a:t>     сертифікатів</a:t>
            </a:r>
            <a:r>
              <a:rPr lang="uk-UA" sz="1400" dirty="0"/>
              <a:t>;</a:t>
            </a:r>
          </a:p>
          <a:p>
            <a:endParaRPr lang="uk-UA" sz="800" dirty="0"/>
          </a:p>
          <a:p>
            <a:r>
              <a:rPr lang="uk-UA" sz="1400" dirty="0"/>
              <a:t> </a:t>
            </a:r>
            <a:r>
              <a:rPr lang="uk-UA" sz="1400" dirty="0" smtClean="0"/>
              <a:t>    </a:t>
            </a:r>
            <a:r>
              <a:rPr lang="uk-UA" sz="1400" dirty="0" smtClean="0">
                <a:solidFill>
                  <a:srgbClr val="0070C0"/>
                </a:solidFill>
              </a:rPr>
              <a:t>скорочено </a:t>
            </a:r>
            <a:r>
              <a:rPr lang="uk-UA" sz="1400" dirty="0">
                <a:solidFill>
                  <a:srgbClr val="0070C0"/>
                </a:solidFill>
              </a:rPr>
              <a:t>на 33 види перелік об’єктів </a:t>
            </a:r>
          </a:p>
          <a:p>
            <a:r>
              <a:rPr lang="uk-UA" sz="1400" dirty="0" smtClean="0">
                <a:solidFill>
                  <a:srgbClr val="0070C0"/>
                </a:solidFill>
              </a:rPr>
              <a:t>     карантинного </a:t>
            </a:r>
            <a:r>
              <a:rPr lang="uk-UA" sz="1400" dirty="0">
                <a:solidFill>
                  <a:srgbClr val="0070C0"/>
                </a:solidFill>
              </a:rPr>
              <a:t>регулювання для внутрішніх </a:t>
            </a:r>
          </a:p>
          <a:p>
            <a:r>
              <a:rPr lang="uk-UA" sz="1400" dirty="0" smtClean="0">
                <a:solidFill>
                  <a:srgbClr val="0070C0"/>
                </a:solidFill>
              </a:rPr>
              <a:t>     перевезень</a:t>
            </a:r>
            <a:r>
              <a:rPr lang="uk-UA" sz="1400" dirty="0">
                <a:solidFill>
                  <a:srgbClr val="0070C0"/>
                </a:solidFill>
              </a:rPr>
              <a:t>;</a:t>
            </a:r>
          </a:p>
          <a:p>
            <a:endParaRPr lang="uk-UA" sz="800" dirty="0">
              <a:solidFill>
                <a:srgbClr val="990000"/>
              </a:solidFill>
            </a:endParaRPr>
          </a:p>
          <a:p>
            <a:r>
              <a:rPr lang="uk-UA" sz="1400" dirty="0"/>
              <a:t> </a:t>
            </a:r>
            <a:r>
              <a:rPr lang="uk-UA" sz="1400" dirty="0" smtClean="0"/>
              <a:t>    скасовано </a:t>
            </a:r>
            <a:r>
              <a:rPr lang="uk-UA" sz="1400" dirty="0"/>
              <a:t>надмірне адміністрування у сфері </a:t>
            </a:r>
          </a:p>
          <a:p>
            <a:r>
              <a:rPr lang="uk-UA" sz="1400" dirty="0" smtClean="0"/>
              <a:t>     обігу </a:t>
            </a:r>
            <a:r>
              <a:rPr lang="uk-UA" sz="1400" dirty="0"/>
              <a:t>пестицидів і агрохімікатів;</a:t>
            </a:r>
          </a:p>
          <a:p>
            <a:endParaRPr lang="uk-UA" sz="800" dirty="0"/>
          </a:p>
          <a:p>
            <a:r>
              <a:rPr lang="uk-UA" sz="1400" dirty="0"/>
              <a:t> </a:t>
            </a:r>
            <a:r>
              <a:rPr lang="uk-UA" sz="1400" dirty="0" smtClean="0"/>
              <a:t>    </a:t>
            </a:r>
            <a:r>
              <a:rPr lang="uk-UA" sz="1400" dirty="0" smtClean="0">
                <a:solidFill>
                  <a:srgbClr val="0070C0"/>
                </a:solidFill>
              </a:rPr>
              <a:t>скасовано </a:t>
            </a:r>
            <a:r>
              <a:rPr lang="uk-UA" sz="1400" dirty="0">
                <a:solidFill>
                  <a:srgbClr val="0070C0"/>
                </a:solidFill>
              </a:rPr>
              <a:t>державну реєстрацію харчових </a:t>
            </a:r>
          </a:p>
          <a:p>
            <a:r>
              <a:rPr lang="uk-UA" sz="1400" dirty="0" smtClean="0">
                <a:solidFill>
                  <a:srgbClr val="0070C0"/>
                </a:solidFill>
              </a:rPr>
              <a:t>     продуктів </a:t>
            </a:r>
            <a:r>
              <a:rPr lang="uk-UA" sz="1400" dirty="0">
                <a:solidFill>
                  <a:srgbClr val="0070C0"/>
                </a:solidFill>
              </a:rPr>
              <a:t>дієтичного споживання;</a:t>
            </a:r>
          </a:p>
          <a:p>
            <a:endParaRPr lang="uk-UA" sz="800" dirty="0">
              <a:solidFill>
                <a:srgbClr val="990000"/>
              </a:solidFill>
            </a:endParaRPr>
          </a:p>
          <a:p>
            <a:r>
              <a:rPr lang="uk-UA" sz="1400" dirty="0"/>
              <a:t> </a:t>
            </a:r>
            <a:r>
              <a:rPr lang="uk-UA" sz="1400" dirty="0" smtClean="0"/>
              <a:t>    скасовано </a:t>
            </a:r>
            <a:r>
              <a:rPr lang="uk-UA" sz="1400" dirty="0"/>
              <a:t>ручний радіологічний контроль </a:t>
            </a:r>
          </a:p>
          <a:p>
            <a:r>
              <a:rPr lang="uk-UA" sz="1400" dirty="0" smtClean="0"/>
              <a:t>     вантажів </a:t>
            </a:r>
            <a:r>
              <a:rPr lang="uk-UA" sz="1400" dirty="0"/>
              <a:t>у разу наявності в порту </a:t>
            </a:r>
          </a:p>
          <a:p>
            <a:r>
              <a:rPr lang="uk-UA" sz="1400" dirty="0" smtClean="0"/>
              <a:t>     стаціонарних приладів;</a:t>
            </a:r>
          </a:p>
          <a:p>
            <a:endParaRPr lang="uk-UA" sz="800" dirty="0" smtClean="0"/>
          </a:p>
          <a:p>
            <a:r>
              <a:rPr lang="uk-UA" sz="1400" dirty="0" smtClean="0">
                <a:solidFill>
                  <a:srgbClr val="0070C0"/>
                </a:solidFill>
              </a:rPr>
              <a:t>     скасовано </a:t>
            </a:r>
            <a:r>
              <a:rPr lang="uk-UA" sz="1400" dirty="0">
                <a:solidFill>
                  <a:srgbClr val="0070C0"/>
                </a:solidFill>
              </a:rPr>
              <a:t>обов'язковість подання </a:t>
            </a:r>
          </a:p>
          <a:p>
            <a:r>
              <a:rPr lang="uk-UA" sz="1400" dirty="0">
                <a:solidFill>
                  <a:srgbClr val="0070C0"/>
                </a:solidFill>
              </a:rPr>
              <a:t>     </a:t>
            </a:r>
            <a:r>
              <a:rPr lang="uk-UA" sz="1400" dirty="0" smtClean="0">
                <a:solidFill>
                  <a:srgbClr val="0070C0"/>
                </a:solidFill>
              </a:rPr>
              <a:t>суднової </a:t>
            </a:r>
            <a:r>
              <a:rPr lang="uk-UA" sz="1400" dirty="0">
                <a:solidFill>
                  <a:srgbClr val="0070C0"/>
                </a:solidFill>
              </a:rPr>
              <a:t>екологічної декларації.</a:t>
            </a:r>
          </a:p>
          <a:p>
            <a:endParaRPr lang="uk-UA" sz="1400" dirty="0"/>
          </a:p>
        </p:txBody>
      </p:sp>
      <p:sp>
        <p:nvSpPr>
          <p:cNvPr id="12" name="Rectangle 54" descr="Упаковочная бумага"/>
          <p:cNvSpPr>
            <a:spLocks noChangeArrowheads="1"/>
          </p:cNvSpPr>
          <p:nvPr/>
        </p:nvSpPr>
        <p:spPr bwMode="auto">
          <a:xfrm>
            <a:off x="-107913" y="6137275"/>
            <a:ext cx="812749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uk-UA" sz="1400" b="1" dirty="0" smtClean="0">
                <a:solidFill>
                  <a:srgbClr val="990000"/>
                </a:solidFill>
              </a:rPr>
              <a:t>                                                  </a:t>
            </a:r>
            <a:r>
              <a:rPr lang="uk-UA" sz="1400" b="1" dirty="0" smtClean="0">
                <a:solidFill>
                  <a:srgbClr val="C00000"/>
                </a:solidFill>
              </a:rPr>
              <a:t>Відкриття </a:t>
            </a:r>
            <a:r>
              <a:rPr lang="uk-UA" sz="1400" b="1" dirty="0">
                <a:solidFill>
                  <a:srgbClr val="C00000"/>
                </a:solidFill>
              </a:rPr>
              <a:t>більше трьохсот державних баз даних та реєстрів</a:t>
            </a:r>
            <a:r>
              <a:rPr lang="uk-UA" sz="1400" b="1" dirty="0"/>
              <a:t> </a:t>
            </a:r>
          </a:p>
          <a:p>
            <a:r>
              <a:rPr lang="uk-UA" sz="1400" dirty="0" smtClean="0"/>
              <a:t>                                                  (</a:t>
            </a:r>
            <a:r>
              <a:rPr lang="uk-UA" sz="1400" dirty="0"/>
              <a:t>можливість для громадян отримувати виписки</a:t>
            </a:r>
            <a:r>
              <a:rPr lang="uk-UA" sz="1400" dirty="0" smtClean="0"/>
              <a:t>, довідки </a:t>
            </a:r>
            <a:r>
              <a:rPr lang="uk-UA" sz="1400" dirty="0"/>
              <a:t>та витяги </a:t>
            </a:r>
            <a:endParaRPr lang="uk-UA" sz="1400" dirty="0" smtClean="0"/>
          </a:p>
          <a:p>
            <a:r>
              <a:rPr lang="uk-UA" sz="1400" dirty="0"/>
              <a:t> </a:t>
            </a:r>
            <a:r>
              <a:rPr lang="uk-UA" sz="1400" dirty="0" smtClean="0"/>
              <a:t>                                                 з ЄДР </a:t>
            </a:r>
            <a:r>
              <a:rPr lang="uk-UA" sz="1400" b="1" dirty="0" smtClean="0"/>
              <a:t>в </a:t>
            </a:r>
            <a:r>
              <a:rPr lang="uk-UA" sz="1400" b="1" dirty="0"/>
              <a:t>електронному вигляді)</a:t>
            </a:r>
          </a:p>
        </p:txBody>
      </p:sp>
      <p:sp>
        <p:nvSpPr>
          <p:cNvPr id="14" name="AutoShape 31"/>
          <p:cNvSpPr>
            <a:spLocks noChangeArrowheads="1"/>
          </p:cNvSpPr>
          <p:nvPr/>
        </p:nvSpPr>
        <p:spPr bwMode="auto">
          <a:xfrm>
            <a:off x="6516216" y="1134035"/>
            <a:ext cx="2267744" cy="3772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scene3d>
            <a:camera prst="perspective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sz="1400" b="1" dirty="0" smtClean="0"/>
              <a:t>Урядові рішення</a:t>
            </a:r>
            <a:endParaRPr lang="uk-UA" sz="1400" b="1" i="1" dirty="0">
              <a:solidFill>
                <a:srgbClr val="C00000"/>
              </a:solidFill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7" y="1476738"/>
            <a:ext cx="450226" cy="4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7" y="2401403"/>
            <a:ext cx="450226" cy="4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7" y="3238848"/>
            <a:ext cx="450226" cy="4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7" y="3958928"/>
            <a:ext cx="450226" cy="4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7" y="4462984"/>
            <a:ext cx="450226" cy="4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7" y="5111056"/>
            <a:ext cx="450226" cy="4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7" y="5596587"/>
            <a:ext cx="450226" cy="4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31"/>
          <p:cNvSpPr>
            <a:spLocks noChangeArrowheads="1"/>
          </p:cNvSpPr>
          <p:nvPr/>
        </p:nvSpPr>
        <p:spPr bwMode="auto">
          <a:xfrm>
            <a:off x="55315" y="1049487"/>
            <a:ext cx="2267744" cy="3772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scene3d>
            <a:camera prst="perspective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sz="1400" b="1" dirty="0" smtClean="0"/>
              <a:t>Законодавчий рівень</a:t>
            </a:r>
            <a:r>
              <a:rPr lang="uk-UA" sz="1400" b="1" i="1" dirty="0" smtClean="0">
                <a:solidFill>
                  <a:srgbClr val="C00000"/>
                </a:solidFill>
              </a:rPr>
              <a:t> </a:t>
            </a:r>
            <a:endParaRPr lang="uk-UA" sz="1400" b="1" i="1" dirty="0">
              <a:solidFill>
                <a:srgbClr val="C00000"/>
              </a:solidFill>
            </a:endParaRPr>
          </a:p>
        </p:txBody>
      </p:sp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66" y="1582642"/>
            <a:ext cx="450226" cy="4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66" y="2180219"/>
            <a:ext cx="450226" cy="4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542" y="2894526"/>
            <a:ext cx="450226" cy="4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542" y="3659860"/>
            <a:ext cx="450226" cy="4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542" y="4208848"/>
            <a:ext cx="450226" cy="4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542" y="4746122"/>
            <a:ext cx="450226" cy="4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670" y="6141184"/>
            <a:ext cx="450226" cy="4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580" y="5507094"/>
            <a:ext cx="450226" cy="4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0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1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 descr="Голубая тисненая бумага"/>
          <p:cNvSpPr>
            <a:spLocks noChangeArrowheads="1"/>
          </p:cNvSpPr>
          <p:nvPr/>
        </p:nvSpPr>
        <p:spPr bwMode="auto">
          <a:xfrm>
            <a:off x="323850" y="0"/>
            <a:ext cx="8820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sz="1400" i="1" dirty="0">
                <a:solidFill>
                  <a:srgbClr val="000099"/>
                </a:solidFill>
                <a:latin typeface="Calibri" pitchFamily="34" charset="0"/>
              </a:rPr>
              <a:t>  </a:t>
            </a:r>
            <a:r>
              <a:rPr lang="uk-UA" sz="1400" i="1" dirty="0">
                <a:solidFill>
                  <a:srgbClr val="000066"/>
                </a:solidFill>
                <a:latin typeface="Calibri" pitchFamily="34" charset="0"/>
              </a:rPr>
              <a:t>Ксенія Ляпіна – Голова Державної регуляторної служби України</a:t>
            </a:r>
          </a:p>
          <a:p>
            <a:endParaRPr lang="uk-UA" sz="200" b="1" i="1" noProof="1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457561" y="249846"/>
            <a:ext cx="6552728" cy="3734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b="1" dirty="0" smtClean="0">
                <a:solidFill>
                  <a:srgbClr val="002060"/>
                </a:solidFill>
              </a:rPr>
              <a:t>РОЗДІЛ ІІ Дерегуляція у сфері господарської діяльності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411896" y="692883"/>
            <a:ext cx="4249265" cy="3734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sz="1600" b="1" dirty="0"/>
              <a:t>Підсумки дерегуляції 2015 року</a:t>
            </a:r>
          </a:p>
        </p:txBody>
      </p:sp>
      <p:sp>
        <p:nvSpPr>
          <p:cNvPr id="7" name="AutoShape 47" descr="Голубая тисненая бумага"/>
          <p:cNvSpPr>
            <a:spLocks noChangeArrowheads="1"/>
          </p:cNvSpPr>
          <p:nvPr/>
        </p:nvSpPr>
        <p:spPr bwMode="auto">
          <a:xfrm>
            <a:off x="598215" y="5344239"/>
            <a:ext cx="8438282" cy="104974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993300"/>
              </a:buClr>
            </a:pPr>
            <a:r>
              <a:rPr lang="uk-UA" sz="1400" dirty="0" smtClean="0"/>
              <a:t>   </a:t>
            </a:r>
          </a:p>
          <a:p>
            <a:pPr>
              <a:buClr>
                <a:srgbClr val="993300"/>
              </a:buClr>
            </a:pPr>
            <a:r>
              <a:rPr lang="uk-UA" sz="1400" dirty="0"/>
              <a:t> </a:t>
            </a:r>
            <a:r>
              <a:rPr lang="uk-UA" sz="1400" dirty="0" smtClean="0"/>
              <a:t> Створення </a:t>
            </a:r>
            <a:r>
              <a:rPr lang="uk-UA" sz="1400" dirty="0"/>
              <a:t>умов для власного </a:t>
            </a:r>
            <a:r>
              <a:rPr lang="uk-UA" sz="1400" b="1" dirty="0"/>
              <a:t>видобутку нафти і </a:t>
            </a:r>
            <a:r>
              <a:rPr lang="uk-UA" sz="1400" b="1" dirty="0" smtClean="0"/>
              <a:t>газу</a:t>
            </a:r>
          </a:p>
          <a:p>
            <a:pPr>
              <a:buClr>
                <a:srgbClr val="993300"/>
              </a:buClr>
            </a:pPr>
            <a:endParaRPr lang="uk-UA" sz="1400" dirty="0" smtClean="0"/>
          </a:p>
          <a:p>
            <a:pPr>
              <a:buClr>
                <a:srgbClr val="993300"/>
              </a:buClr>
            </a:pPr>
            <a:r>
              <a:rPr lang="uk-UA" sz="1400" dirty="0" smtClean="0"/>
              <a:t>  Скорочення </a:t>
            </a:r>
            <a:r>
              <a:rPr lang="uk-UA" sz="1400" dirty="0"/>
              <a:t>терміну видачі </a:t>
            </a:r>
            <a:r>
              <a:rPr lang="uk-UA" sz="1400" b="1" dirty="0" err="1"/>
              <a:t>фітосанітарного</a:t>
            </a:r>
            <a:r>
              <a:rPr lang="uk-UA" sz="1400" b="1" dirty="0"/>
              <a:t> сертифіката</a:t>
            </a:r>
            <a:r>
              <a:rPr lang="uk-UA" sz="1400" dirty="0"/>
              <a:t> при експорті зерна </a:t>
            </a:r>
            <a:endParaRPr lang="uk-UA" sz="1400" dirty="0" smtClean="0"/>
          </a:p>
          <a:p>
            <a:pPr>
              <a:buClr>
                <a:srgbClr val="993300"/>
              </a:buClr>
            </a:pPr>
            <a:r>
              <a:rPr lang="uk-UA" sz="1400" b="1" dirty="0" smtClean="0"/>
              <a:t>  з </a:t>
            </a:r>
            <a:r>
              <a:rPr lang="uk-UA" sz="1400" b="1" dirty="0"/>
              <a:t>5 днів до 24 </a:t>
            </a:r>
            <a:r>
              <a:rPr lang="uk-UA" sz="1400" b="1" dirty="0" smtClean="0"/>
              <a:t>годин</a:t>
            </a:r>
            <a:endParaRPr lang="uk-UA" sz="1400" b="1" dirty="0"/>
          </a:p>
          <a:p>
            <a:endParaRPr lang="uk-UA" sz="1400" dirty="0"/>
          </a:p>
        </p:txBody>
      </p:sp>
      <p:sp>
        <p:nvSpPr>
          <p:cNvPr id="9" name="AutoShape 46" descr="Голубая тисненая бумага"/>
          <p:cNvSpPr>
            <a:spLocks noChangeArrowheads="1"/>
          </p:cNvSpPr>
          <p:nvPr/>
        </p:nvSpPr>
        <p:spPr bwMode="auto">
          <a:xfrm>
            <a:off x="545193" y="1316096"/>
            <a:ext cx="8282611" cy="28167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993300"/>
              </a:buClr>
            </a:pPr>
            <a:r>
              <a:rPr lang="uk-UA" sz="1400" dirty="0" smtClean="0"/>
              <a:t> Скорочення </a:t>
            </a:r>
            <a:r>
              <a:rPr lang="uk-UA" sz="1400" dirty="0"/>
              <a:t>ліцензій </a:t>
            </a:r>
            <a:r>
              <a:rPr lang="uk-UA" sz="1400" b="1" dirty="0"/>
              <a:t>з 57 до 30</a:t>
            </a:r>
            <a:r>
              <a:rPr lang="uk-UA" sz="1400" dirty="0"/>
              <a:t>, спрощення порядку їх </a:t>
            </a:r>
            <a:r>
              <a:rPr lang="uk-UA" sz="1400" dirty="0" smtClean="0"/>
              <a:t>отримання</a:t>
            </a:r>
          </a:p>
          <a:p>
            <a:pPr>
              <a:buClr>
                <a:srgbClr val="993300"/>
              </a:buClr>
            </a:pPr>
            <a:endParaRPr lang="uk-UA" sz="1400" dirty="0" smtClean="0"/>
          </a:p>
          <a:p>
            <a:pPr>
              <a:buClr>
                <a:srgbClr val="993300"/>
              </a:buClr>
            </a:pPr>
            <a:r>
              <a:rPr lang="uk-UA" sz="1400" dirty="0" smtClean="0"/>
              <a:t> Спрощення </a:t>
            </a:r>
            <a:r>
              <a:rPr lang="uk-UA" sz="1400" dirty="0"/>
              <a:t>участі суб'єктів господарювання в</a:t>
            </a:r>
            <a:r>
              <a:rPr lang="uk-UA" sz="1400" b="1" dirty="0"/>
              <a:t> процедурах </a:t>
            </a:r>
            <a:r>
              <a:rPr lang="uk-UA" sz="1400" b="1" dirty="0" smtClean="0"/>
              <a:t>держзакупівель</a:t>
            </a:r>
          </a:p>
          <a:p>
            <a:pPr>
              <a:buClr>
                <a:srgbClr val="993300"/>
              </a:buClr>
            </a:pPr>
            <a:endParaRPr lang="uk-UA" sz="1400" dirty="0"/>
          </a:p>
          <a:p>
            <a:pPr>
              <a:buClr>
                <a:srgbClr val="993300"/>
              </a:buClr>
            </a:pPr>
            <a:r>
              <a:rPr lang="uk-UA" sz="1400" dirty="0" smtClean="0"/>
              <a:t> Скасування </a:t>
            </a:r>
            <a:r>
              <a:rPr lang="uk-UA" sz="1400" dirty="0"/>
              <a:t>бюрократичних бар'єрів та сприяння ефективному функціонуванню </a:t>
            </a:r>
            <a:r>
              <a:rPr lang="uk-UA" sz="1400" b="1" dirty="0"/>
              <a:t> </a:t>
            </a:r>
          </a:p>
          <a:p>
            <a:pPr>
              <a:buClr>
                <a:srgbClr val="993300"/>
              </a:buClr>
            </a:pPr>
            <a:r>
              <a:rPr lang="uk-UA" sz="1400" b="1" dirty="0"/>
              <a:t> аграрної та харчової галузей </a:t>
            </a:r>
          </a:p>
          <a:p>
            <a:pPr>
              <a:buClr>
                <a:srgbClr val="993300"/>
              </a:buClr>
            </a:pPr>
            <a:endParaRPr lang="uk-UA" sz="1400" b="1" dirty="0"/>
          </a:p>
          <a:p>
            <a:pPr>
              <a:buClr>
                <a:srgbClr val="993300"/>
              </a:buClr>
            </a:pPr>
            <a:r>
              <a:rPr lang="uk-UA" sz="1400" dirty="0" smtClean="0"/>
              <a:t> Видача </a:t>
            </a:r>
            <a:r>
              <a:rPr lang="uk-UA" sz="1400" dirty="0"/>
              <a:t>дозволів через </a:t>
            </a:r>
            <a:r>
              <a:rPr lang="uk-UA" sz="1400" b="1" dirty="0"/>
              <a:t>Центри надання адміністративних послуг</a:t>
            </a:r>
          </a:p>
          <a:p>
            <a:pPr>
              <a:buClr>
                <a:srgbClr val="993300"/>
              </a:buClr>
            </a:pPr>
            <a:endParaRPr lang="uk-UA" sz="1400" dirty="0" smtClean="0"/>
          </a:p>
          <a:p>
            <a:pPr>
              <a:buClr>
                <a:srgbClr val="993300"/>
              </a:buClr>
            </a:pPr>
            <a:r>
              <a:rPr lang="uk-UA" sz="1400" dirty="0" smtClean="0"/>
              <a:t> </a:t>
            </a:r>
            <a:r>
              <a:rPr lang="uk-UA" sz="1400" dirty="0"/>
              <a:t>Удосконалення державної реєстрації  та надання довідок, витягів з Єдиного </a:t>
            </a:r>
          </a:p>
          <a:p>
            <a:pPr>
              <a:buClr>
                <a:srgbClr val="993300"/>
              </a:buClr>
            </a:pPr>
            <a:r>
              <a:rPr lang="uk-UA" sz="1400" dirty="0"/>
              <a:t> державного реєстру у</a:t>
            </a:r>
            <a:r>
              <a:rPr lang="uk-UA" sz="1400" b="1" dirty="0"/>
              <a:t> електронному </a:t>
            </a:r>
            <a:r>
              <a:rPr lang="uk-UA" sz="1400" b="1" dirty="0" smtClean="0"/>
              <a:t>вигляді</a:t>
            </a:r>
          </a:p>
          <a:p>
            <a:pPr>
              <a:buClr>
                <a:srgbClr val="993300"/>
              </a:buClr>
            </a:pPr>
            <a:endParaRPr lang="uk-UA" sz="1400" b="1" dirty="0"/>
          </a:p>
          <a:p>
            <a:pPr>
              <a:buClr>
                <a:srgbClr val="993300"/>
              </a:buClr>
            </a:pPr>
            <a:r>
              <a:rPr lang="uk-UA" sz="1400" dirty="0" smtClean="0"/>
              <a:t> </a:t>
            </a:r>
            <a:r>
              <a:rPr lang="uk-UA" sz="1400" dirty="0"/>
              <a:t>Спрощення процедур отримання дозвільних документів у</a:t>
            </a:r>
            <a:r>
              <a:rPr lang="uk-UA" sz="1400" b="1" dirty="0"/>
              <a:t> будівельній галузі</a:t>
            </a:r>
            <a:endParaRPr lang="uk-UA" sz="1400" dirty="0"/>
          </a:p>
        </p:txBody>
      </p:sp>
      <p:sp>
        <p:nvSpPr>
          <p:cNvPr id="10" name="AutoShape 48" descr="Голубая тисненая бумага"/>
          <p:cNvSpPr>
            <a:spLocks noChangeArrowheads="1"/>
          </p:cNvSpPr>
          <p:nvPr/>
        </p:nvSpPr>
        <p:spPr bwMode="auto">
          <a:xfrm>
            <a:off x="402331" y="4480708"/>
            <a:ext cx="4105275" cy="6366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993300"/>
              </a:buClr>
            </a:pPr>
            <a:r>
              <a:rPr lang="uk-UA" sz="1400" dirty="0" smtClean="0"/>
              <a:t>      Скасовано </a:t>
            </a:r>
            <a:r>
              <a:rPr lang="uk-UA" sz="1400" b="1" dirty="0"/>
              <a:t>застосування РРО </a:t>
            </a:r>
            <a:r>
              <a:rPr lang="uk-UA" sz="1400" dirty="0"/>
              <a:t>для </a:t>
            </a:r>
          </a:p>
          <a:p>
            <a:pPr algn="ctr">
              <a:buClr>
                <a:srgbClr val="993300"/>
              </a:buClr>
              <a:buFont typeface="Wingdings" pitchFamily="2" charset="2"/>
              <a:buNone/>
            </a:pPr>
            <a:r>
              <a:rPr lang="uk-UA" sz="1400" dirty="0" smtClean="0"/>
              <a:t>         підприємців </a:t>
            </a:r>
            <a:r>
              <a:rPr lang="uk-UA" sz="1400" dirty="0"/>
              <a:t>з річним доходом до 1 млн. грн</a:t>
            </a:r>
            <a:r>
              <a:rPr lang="uk-UA" sz="1400" dirty="0" smtClean="0"/>
              <a:t>.</a:t>
            </a:r>
            <a:endParaRPr lang="uk-UA" sz="1400" dirty="0"/>
          </a:p>
        </p:txBody>
      </p:sp>
      <p:sp>
        <p:nvSpPr>
          <p:cNvPr id="11" name="AutoShape 49" descr="Голубая тисненая бумага"/>
          <p:cNvSpPr>
            <a:spLocks noChangeArrowheads="1"/>
          </p:cNvSpPr>
          <p:nvPr/>
        </p:nvSpPr>
        <p:spPr bwMode="auto">
          <a:xfrm>
            <a:off x="4893556" y="4528783"/>
            <a:ext cx="4032250" cy="54054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Clr>
                <a:srgbClr val="993300"/>
              </a:buClr>
            </a:pPr>
            <a:r>
              <a:rPr lang="uk-UA" sz="1400" dirty="0"/>
              <a:t>Ліквідація “</a:t>
            </a:r>
            <a:r>
              <a:rPr lang="uk-UA" sz="1400" b="1" dirty="0" err="1"/>
              <a:t>Укрекокомресурси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513" y="4573942"/>
            <a:ext cx="450226" cy="4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" y="4519900"/>
            <a:ext cx="450226" cy="4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5269"/>
            <a:ext cx="450226" cy="4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15495"/>
            <a:ext cx="450226" cy="4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74174"/>
            <a:ext cx="450226" cy="4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4" y="2724449"/>
            <a:ext cx="450226" cy="4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80" y="3789040"/>
            <a:ext cx="450226" cy="4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4" y="5298744"/>
            <a:ext cx="450226" cy="4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4" y="5765821"/>
            <a:ext cx="450226" cy="4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4" y="3248878"/>
            <a:ext cx="450226" cy="4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4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1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 descr="Голубая тисненая бумага"/>
          <p:cNvSpPr>
            <a:spLocks noChangeArrowheads="1"/>
          </p:cNvSpPr>
          <p:nvPr/>
        </p:nvSpPr>
        <p:spPr bwMode="auto">
          <a:xfrm>
            <a:off x="323850" y="0"/>
            <a:ext cx="8820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sz="1400" i="1" dirty="0">
                <a:solidFill>
                  <a:srgbClr val="000099"/>
                </a:solidFill>
                <a:latin typeface="Calibri" pitchFamily="34" charset="0"/>
              </a:rPr>
              <a:t>  </a:t>
            </a:r>
            <a:r>
              <a:rPr lang="uk-UA" sz="1400" i="1" dirty="0">
                <a:solidFill>
                  <a:srgbClr val="000066"/>
                </a:solidFill>
                <a:latin typeface="Calibri" pitchFamily="34" charset="0"/>
              </a:rPr>
              <a:t>Ксенія Ляпіна – Голова Державної регуляторної служби України</a:t>
            </a:r>
          </a:p>
          <a:p>
            <a:endParaRPr lang="uk-UA" sz="200" b="1" i="1" noProof="1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050" y="1700808"/>
            <a:ext cx="889044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1300" b="1" dirty="0" smtClean="0"/>
              <a:t>        Суть </a:t>
            </a:r>
            <a:r>
              <a:rPr lang="uk-UA" sz="1300" b="1" dirty="0"/>
              <a:t>дерегуляції – зняття адміністративних бар’єрів та максимальне спрощення умов ведення </a:t>
            </a:r>
            <a:r>
              <a:rPr lang="uk-UA" sz="1300" b="1" dirty="0" smtClean="0"/>
              <a:t>       </a:t>
            </a:r>
            <a:br>
              <a:rPr lang="uk-UA" sz="1300" b="1" dirty="0" smtClean="0"/>
            </a:br>
            <a:r>
              <a:rPr lang="uk-UA" sz="1300" b="1" dirty="0" smtClean="0"/>
              <a:t>        господарської </a:t>
            </a:r>
            <a:r>
              <a:rPr lang="uk-UA" sz="1300" b="1" dirty="0"/>
              <a:t>діяльності. Виходячи з цього дерегуляція є процесом безперервним і таким, що охоплює усі унормовані сфери господарства, що обумовлює максимально широке коло учасників цього процесу. </a:t>
            </a:r>
            <a:endParaRPr lang="uk-UA" sz="1300" b="1" dirty="0" smtClean="0"/>
          </a:p>
          <a:p>
            <a:pPr algn="just">
              <a:lnSpc>
                <a:spcPct val="150000"/>
              </a:lnSpc>
            </a:pPr>
            <a:endParaRPr lang="uk-UA" sz="1300" b="1" dirty="0"/>
          </a:p>
          <a:p>
            <a:pPr algn="just">
              <a:lnSpc>
                <a:spcPct val="150000"/>
              </a:lnSpc>
            </a:pPr>
            <a:r>
              <a:rPr lang="uk-UA" sz="1300" b="1" dirty="0" smtClean="0"/>
              <a:t>        Ситуацію </a:t>
            </a:r>
            <a:r>
              <a:rPr lang="uk-UA" sz="1300" b="1" dirty="0"/>
              <a:t>можна поліпшити, якщо уникати епізодичних і несистемних дій. Планування і професійна реалізація цього процесу мають збільшити ефект. Водночас важливим є широке інформування суспільства про стан та результати дерегуляції з одночасним залученням зацікавлених бізнес груп до цієї роботи. </a:t>
            </a:r>
            <a:endParaRPr lang="uk-UA" sz="1300" b="1" dirty="0" smtClean="0"/>
          </a:p>
          <a:p>
            <a:pPr algn="just"/>
            <a:endParaRPr lang="ru-RU" sz="1300" b="1" dirty="0"/>
          </a:p>
          <a:p>
            <a:pPr algn="just">
              <a:lnSpc>
                <a:spcPct val="150000"/>
              </a:lnSpc>
            </a:pPr>
            <a:r>
              <a:rPr lang="uk-UA" sz="1300" b="1" dirty="0" smtClean="0"/>
              <a:t>        </a:t>
            </a:r>
            <a:endParaRPr lang="ru-RU" sz="1300" b="1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113745" y="870199"/>
            <a:ext cx="3240360" cy="3734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sz="1600" b="1" dirty="0" smtClean="0"/>
              <a:t>Робимо висновки</a:t>
            </a:r>
            <a:endParaRPr lang="uk-UA" sz="1600" b="1" dirty="0"/>
          </a:p>
        </p:txBody>
      </p:sp>
      <p:pic>
        <p:nvPicPr>
          <p:cNvPr id="6" name="Picture 2" descr="C:\Documents and Settings\User\Рабочий стол\palec_vver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" y="1685975"/>
            <a:ext cx="615926" cy="61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331640" y="427162"/>
            <a:ext cx="6678649" cy="3734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b="1" dirty="0">
                <a:solidFill>
                  <a:srgbClr val="002060"/>
                </a:solidFill>
              </a:rPr>
              <a:t>РОЗДІЛ ІІ Дерегуляція у сфері господарської діяльності</a:t>
            </a:r>
          </a:p>
        </p:txBody>
      </p:sp>
    </p:spTree>
    <p:extLst>
      <p:ext uri="{BB962C8B-B14F-4D97-AF65-F5344CB8AC3E}">
        <p14:creationId xmlns:p14="http://schemas.microsoft.com/office/powerpoint/2010/main" val="23267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1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 descr="Голубая тисненая бумага"/>
          <p:cNvSpPr>
            <a:spLocks noChangeArrowheads="1"/>
          </p:cNvSpPr>
          <p:nvPr/>
        </p:nvSpPr>
        <p:spPr bwMode="auto">
          <a:xfrm>
            <a:off x="323850" y="0"/>
            <a:ext cx="8820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sz="1400" i="1" dirty="0">
                <a:solidFill>
                  <a:srgbClr val="000099"/>
                </a:solidFill>
                <a:latin typeface="Calibri" pitchFamily="34" charset="0"/>
              </a:rPr>
              <a:t>  </a:t>
            </a:r>
            <a:r>
              <a:rPr lang="uk-UA" sz="1400" i="1" dirty="0">
                <a:solidFill>
                  <a:srgbClr val="000066"/>
                </a:solidFill>
                <a:latin typeface="Calibri" pitchFamily="34" charset="0"/>
              </a:rPr>
              <a:t>Ксенія Ляпіна – Голова Державної регуляторної служби України</a:t>
            </a:r>
          </a:p>
          <a:p>
            <a:endParaRPr lang="uk-UA" sz="200" b="1" i="1" noProof="1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457561" y="249846"/>
            <a:ext cx="6552728" cy="3734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b="1" dirty="0" smtClean="0">
                <a:solidFill>
                  <a:srgbClr val="002060"/>
                </a:solidFill>
              </a:rPr>
              <a:t>РОЗДІЛ ІІІ Ліцензування та дозвільна система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113745" y="692883"/>
            <a:ext cx="3240360" cy="3734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sz="1600" b="1" dirty="0" smtClean="0"/>
              <a:t>Ліцензійні умови</a:t>
            </a:r>
            <a:endParaRPr lang="uk-UA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6050" y="1196752"/>
            <a:ext cx="88904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b="1" i="1" dirty="0" smtClean="0"/>
              <a:t>        Ліцензійні </a:t>
            </a:r>
            <a:r>
              <a:rPr lang="uk-UA" sz="1400" b="1" i="1" dirty="0"/>
              <a:t>умови</a:t>
            </a:r>
            <a:r>
              <a:rPr lang="uk-UA" sz="1400" dirty="0"/>
              <a:t> та зміни до них розробляються органом ліцензування, </a:t>
            </a:r>
            <a:r>
              <a:rPr lang="uk-UA" sz="1400" b="1" dirty="0"/>
              <a:t>погоджуються ДРС </a:t>
            </a:r>
            <a:r>
              <a:rPr lang="uk-UA" sz="1400" dirty="0"/>
              <a:t>та затверджуються Кабінетом Міністрів України</a:t>
            </a:r>
            <a:r>
              <a:rPr lang="uk-UA" sz="1400" b="1" dirty="0"/>
              <a:t>.</a:t>
            </a:r>
            <a:r>
              <a:rPr lang="uk-UA" sz="1400" dirty="0"/>
              <a:t> </a:t>
            </a:r>
            <a:endParaRPr lang="uk-UA" sz="1400" dirty="0" smtClean="0"/>
          </a:p>
          <a:p>
            <a:pPr algn="just"/>
            <a:r>
              <a:rPr lang="uk-UA" sz="1400" dirty="0" smtClean="0"/>
              <a:t>        Вони </a:t>
            </a:r>
            <a:r>
              <a:rPr lang="uk-UA" sz="1400" dirty="0"/>
              <a:t>встановлюють </a:t>
            </a:r>
            <a:r>
              <a:rPr lang="uk-UA" sz="1400" b="1" dirty="0"/>
              <a:t>вичерпний перелік вимог, </a:t>
            </a:r>
            <a:r>
              <a:rPr lang="uk-UA" sz="1400" dirty="0"/>
              <a:t>обов’язкових для виконання ліцензіатом, та </a:t>
            </a:r>
            <a:r>
              <a:rPr lang="uk-UA" sz="1400" b="1" dirty="0"/>
              <a:t>вичерпний перелік документів, </a:t>
            </a:r>
            <a:r>
              <a:rPr lang="uk-UA" sz="1400" dirty="0"/>
              <a:t>що додаються до заяви про отримання ліцензії.</a:t>
            </a:r>
            <a:endParaRPr lang="ru-RU" sz="1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6" y="1188524"/>
            <a:ext cx="311523" cy="34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63133529"/>
              </p:ext>
            </p:extLst>
          </p:nvPr>
        </p:nvGraphicFramePr>
        <p:xfrm>
          <a:off x="82556" y="2204264"/>
          <a:ext cx="889044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16505" y="4469040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/>
              <a:t>20</a:t>
            </a:r>
            <a:endParaRPr lang="ru-RU" sz="1600" b="1" dirty="0"/>
          </a:p>
        </p:txBody>
      </p:sp>
      <p:sp>
        <p:nvSpPr>
          <p:cNvPr id="13" name="AutoShape 31"/>
          <p:cNvSpPr>
            <a:spLocks noChangeArrowheads="1"/>
          </p:cNvSpPr>
          <p:nvPr/>
        </p:nvSpPr>
        <p:spPr bwMode="auto">
          <a:xfrm>
            <a:off x="198825" y="2669046"/>
            <a:ext cx="2517472" cy="3772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scene3d>
            <a:camera prst="perspective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sz="1400" dirty="0" smtClean="0"/>
              <a:t>Всього надійшло 32 проекти</a:t>
            </a:r>
            <a:endParaRPr lang="uk-UA" sz="1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6" y="1188524"/>
            <a:ext cx="311523" cy="34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1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 descr="Голубая тисненая бумага"/>
          <p:cNvSpPr>
            <a:spLocks noChangeArrowheads="1"/>
          </p:cNvSpPr>
          <p:nvPr/>
        </p:nvSpPr>
        <p:spPr bwMode="auto">
          <a:xfrm>
            <a:off x="323850" y="0"/>
            <a:ext cx="8820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sz="1400" i="1" dirty="0">
                <a:solidFill>
                  <a:srgbClr val="000099"/>
                </a:solidFill>
                <a:latin typeface="Calibri" pitchFamily="34" charset="0"/>
              </a:rPr>
              <a:t>  </a:t>
            </a:r>
            <a:r>
              <a:rPr lang="uk-UA" sz="1400" i="1" dirty="0">
                <a:solidFill>
                  <a:srgbClr val="000066"/>
                </a:solidFill>
                <a:latin typeface="Calibri" pitchFamily="34" charset="0"/>
              </a:rPr>
              <a:t>Ксенія Ляпіна – Голова Державної регуляторної служби України</a:t>
            </a:r>
          </a:p>
          <a:p>
            <a:endParaRPr lang="uk-UA" sz="200" b="1" i="1" noProof="1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457561" y="249846"/>
            <a:ext cx="6552728" cy="3734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b="1" dirty="0" smtClean="0">
                <a:solidFill>
                  <a:srgbClr val="002060"/>
                </a:solidFill>
              </a:rPr>
              <a:t>РОЗДІЛ ІІІ Ліцензування та дозвільна система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113745" y="692883"/>
            <a:ext cx="3240360" cy="3734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sz="1600" b="1" dirty="0" smtClean="0"/>
              <a:t>Експертно-апеляційна рада</a:t>
            </a:r>
            <a:endParaRPr lang="uk-UA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6050" y="1196752"/>
            <a:ext cx="88904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b="1" i="1" dirty="0" smtClean="0"/>
              <a:t>        </a:t>
            </a:r>
            <a:r>
              <a:rPr lang="ru-RU" sz="1400" b="1" i="1" dirty="0" err="1" smtClean="0"/>
              <a:t>Експертно-апеляційна</a:t>
            </a:r>
            <a:r>
              <a:rPr lang="ru-RU" sz="1400" b="1" i="1" dirty="0" smtClean="0"/>
              <a:t> </a:t>
            </a:r>
            <a:r>
              <a:rPr lang="ru-RU" sz="1400" b="1" i="1" dirty="0"/>
              <a:t>рада з </a:t>
            </a:r>
            <a:r>
              <a:rPr lang="ru-RU" sz="1400" b="1" i="1" dirty="0" err="1"/>
              <a:t>питань</a:t>
            </a:r>
            <a:r>
              <a:rPr lang="ru-RU" sz="1400" b="1" i="1" dirty="0"/>
              <a:t> </a:t>
            </a:r>
            <a:r>
              <a:rPr lang="ru-RU" sz="1400" b="1" i="1" dirty="0" err="1"/>
              <a:t>ліцензування</a:t>
            </a:r>
            <a:r>
              <a:rPr lang="ru-RU" sz="1400" b="1" i="1" dirty="0"/>
              <a:t> при </a:t>
            </a:r>
            <a:r>
              <a:rPr lang="ru-RU" sz="1400" b="1" i="1" dirty="0" smtClean="0"/>
              <a:t>ДРС</a:t>
            </a:r>
            <a:r>
              <a:rPr lang="uk-UA" sz="1400" dirty="0" smtClean="0"/>
              <a:t> – є </a:t>
            </a:r>
            <a:r>
              <a:rPr lang="ru-RU" sz="1400" dirty="0" err="1" smtClean="0"/>
              <a:t>дієвим</a:t>
            </a:r>
            <a:r>
              <a:rPr lang="ru-RU" sz="1400" dirty="0" smtClean="0"/>
              <a:t> </a:t>
            </a:r>
            <a:r>
              <a:rPr lang="ru-RU" sz="1400" dirty="0"/>
              <a:t>і </a:t>
            </a:r>
            <a:r>
              <a:rPr lang="ru-RU" sz="1400" dirty="0" err="1" smtClean="0"/>
              <a:t>поки</a:t>
            </a:r>
            <a:r>
              <a:rPr lang="ru-RU" sz="1400" dirty="0" smtClean="0"/>
              <a:t>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єдиним</a:t>
            </a:r>
            <a:r>
              <a:rPr lang="ru-RU" sz="1400" dirty="0" smtClean="0"/>
              <a:t> </a:t>
            </a:r>
            <a:r>
              <a:rPr lang="ru-RU" sz="1400" dirty="0"/>
              <a:t>в </a:t>
            </a:r>
            <a:r>
              <a:rPr lang="ru-RU" sz="1400" dirty="0" err="1"/>
              <a:t>Україні</a:t>
            </a:r>
            <a:r>
              <a:rPr lang="ru-RU" sz="1400" dirty="0"/>
              <a:t> </a:t>
            </a:r>
            <a:r>
              <a:rPr lang="ru-RU" sz="1400" dirty="0" err="1"/>
              <a:t>механізмом</a:t>
            </a:r>
            <a:r>
              <a:rPr lang="ru-RU" sz="1400" dirty="0"/>
              <a:t> </a:t>
            </a:r>
            <a:r>
              <a:rPr lang="ru-RU" sz="1400" dirty="0" err="1"/>
              <a:t>досудового</a:t>
            </a:r>
            <a:r>
              <a:rPr lang="ru-RU" sz="1400" dirty="0"/>
              <a:t> </a:t>
            </a:r>
            <a:r>
              <a:rPr lang="ru-RU" sz="1400" dirty="0" err="1"/>
              <a:t>вирішення</a:t>
            </a:r>
            <a:r>
              <a:rPr lang="ru-RU" sz="1400" dirty="0"/>
              <a:t> </a:t>
            </a:r>
            <a:r>
              <a:rPr lang="ru-RU" sz="1400" dirty="0" err="1" smtClean="0"/>
              <a:t>спорів</a:t>
            </a:r>
            <a:r>
              <a:rPr lang="uk-UA" sz="1400" dirty="0" smtClean="0"/>
              <a:t>.</a:t>
            </a:r>
          </a:p>
          <a:p>
            <a:pPr algn="just"/>
            <a:r>
              <a:rPr lang="uk-UA" sz="1400" dirty="0" smtClean="0"/>
              <a:t>        До </a:t>
            </a:r>
            <a:r>
              <a:rPr lang="uk-UA" sz="1400" dirty="0"/>
              <a:t>її складу входять </a:t>
            </a:r>
            <a:r>
              <a:rPr lang="uk-UA" sz="1400" b="1" dirty="0"/>
              <a:t>28</a:t>
            </a:r>
            <a:r>
              <a:rPr lang="uk-UA" sz="1400" dirty="0"/>
              <a:t> фахівців у сфері ліцензування: </a:t>
            </a:r>
            <a:r>
              <a:rPr lang="uk-UA" sz="1400" b="1" dirty="0"/>
              <a:t>60%</a:t>
            </a:r>
            <a:r>
              <a:rPr lang="uk-UA" sz="1400" dirty="0"/>
              <a:t> представників громадських організацій та </a:t>
            </a:r>
            <a:r>
              <a:rPr lang="uk-UA" sz="1400" b="1" dirty="0"/>
              <a:t>40%</a:t>
            </a:r>
            <a:r>
              <a:rPr lang="uk-UA" sz="1400" dirty="0"/>
              <a:t> державних службовців – представників органів ліцензування</a:t>
            </a:r>
            <a:r>
              <a:rPr lang="uk-UA" sz="1400" dirty="0" smtClean="0"/>
              <a:t>.</a:t>
            </a:r>
            <a:endParaRPr lang="ru-RU" sz="14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314238291"/>
              </p:ext>
            </p:extLst>
          </p:nvPr>
        </p:nvGraphicFramePr>
        <p:xfrm>
          <a:off x="146050" y="2060848"/>
          <a:ext cx="889044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270832" y="2895791"/>
            <a:ext cx="2572975" cy="3772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scene3d>
            <a:camera prst="perspective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sz="1400" dirty="0" smtClean="0"/>
              <a:t>Всього винесено 31 рішення</a:t>
            </a:r>
            <a:endParaRPr lang="uk-UA" sz="1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6" y="1188524"/>
            <a:ext cx="311523" cy="34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1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 descr="Голубая тисненая бумага"/>
          <p:cNvSpPr>
            <a:spLocks noChangeArrowheads="1"/>
          </p:cNvSpPr>
          <p:nvPr/>
        </p:nvSpPr>
        <p:spPr bwMode="auto">
          <a:xfrm>
            <a:off x="323850" y="0"/>
            <a:ext cx="8820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sz="1400" i="1" dirty="0">
                <a:solidFill>
                  <a:srgbClr val="000099"/>
                </a:solidFill>
                <a:latin typeface="Calibri" pitchFamily="34" charset="0"/>
              </a:rPr>
              <a:t>  </a:t>
            </a:r>
            <a:r>
              <a:rPr lang="uk-UA" sz="1400" i="1" dirty="0">
                <a:solidFill>
                  <a:srgbClr val="000066"/>
                </a:solidFill>
                <a:latin typeface="Calibri" pitchFamily="34" charset="0"/>
              </a:rPr>
              <a:t>Ксенія Ляпіна – Голова Державної регуляторної служби України</a:t>
            </a:r>
          </a:p>
          <a:p>
            <a:endParaRPr lang="uk-UA" sz="200" b="1" i="1" noProof="1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457561" y="249846"/>
            <a:ext cx="6552728" cy="3734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b="1" dirty="0" smtClean="0">
                <a:solidFill>
                  <a:srgbClr val="002060"/>
                </a:solidFill>
              </a:rPr>
              <a:t>РОЗДІЛ ІІІ Ліцензування та дозвільна система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3113745" y="692883"/>
            <a:ext cx="3240360" cy="3734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sz="1600" b="1" dirty="0" smtClean="0"/>
              <a:t>Експертно-апеляційна рада</a:t>
            </a:r>
            <a:endParaRPr lang="uk-UA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6050" y="1196752"/>
            <a:ext cx="88904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b="1" i="1" dirty="0" smtClean="0"/>
              <a:t>        </a:t>
            </a:r>
            <a:r>
              <a:rPr lang="uk-UA" sz="1400" dirty="0"/>
              <a:t>Найбільша кількість скарг суб’єктів господарювання надійшла на дії </a:t>
            </a:r>
            <a:r>
              <a:rPr lang="uk-UA" sz="1400" i="1" dirty="0"/>
              <a:t>Державної архітектурно-будівельної інспекції України</a:t>
            </a:r>
            <a:r>
              <a:rPr lang="uk-UA" sz="1400" dirty="0"/>
              <a:t>, </a:t>
            </a:r>
            <a:r>
              <a:rPr lang="uk-UA" sz="1400" b="1" dirty="0"/>
              <a:t>90%</a:t>
            </a:r>
            <a:r>
              <a:rPr lang="uk-UA" sz="1400" dirty="0"/>
              <a:t> яких виявились обґрунтованими.   </a:t>
            </a:r>
            <a:endParaRPr lang="ru-RU" sz="1400" dirty="0"/>
          </a:p>
          <a:p>
            <a:pPr algn="just"/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23728" y="1764457"/>
            <a:ext cx="5526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rgbClr val="002060"/>
                </a:solidFill>
                <a:latin typeface="+mn-lt"/>
              </a:rPr>
              <a:t>Ефективність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+mn-lt"/>
              </a:rPr>
              <a:t>роботи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+mn-lt"/>
              </a:rPr>
              <a:t>експертно-апеляційної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 ради </a:t>
            </a:r>
            <a:endParaRPr lang="ru-RU" sz="1600" b="1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з </a:t>
            </a:r>
            <a:r>
              <a:rPr lang="ru-RU" sz="1200" b="1" dirty="0" err="1">
                <a:solidFill>
                  <a:srgbClr val="002060"/>
                </a:solidFill>
                <a:latin typeface="+mn-lt"/>
              </a:rPr>
              <a:t>прийняття</a:t>
            </a:r>
            <a:r>
              <a:rPr lang="ru-RU" sz="1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+mn-lt"/>
              </a:rPr>
              <a:t>результативних</a:t>
            </a:r>
            <a:r>
              <a:rPr lang="ru-RU" sz="1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+mn-lt"/>
              </a:rPr>
              <a:t>рішень</a:t>
            </a:r>
            <a:r>
              <a:rPr lang="ru-RU" sz="1200" b="1" dirty="0">
                <a:solidFill>
                  <a:srgbClr val="002060"/>
                </a:solidFill>
                <a:latin typeface="+mn-lt"/>
              </a:rPr>
              <a:t> </a:t>
            </a:r>
            <a:endParaRPr lang="ru-RU" sz="1200" b="1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у </a:t>
            </a:r>
            <a:r>
              <a:rPr lang="ru-RU" sz="1200" b="1" dirty="0" err="1">
                <a:solidFill>
                  <a:srgbClr val="002060"/>
                </a:solidFill>
                <a:latin typeface="+mn-lt"/>
              </a:rPr>
              <a:t>розрізі</a:t>
            </a:r>
            <a:r>
              <a:rPr lang="ru-RU" sz="1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+mn-lt"/>
              </a:rPr>
              <a:t>органів</a:t>
            </a:r>
            <a:r>
              <a:rPr lang="ru-RU" sz="1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+mn-lt"/>
              </a:rPr>
              <a:t>ліцензування</a:t>
            </a:r>
            <a:endParaRPr lang="ru-RU" sz="1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AutoShape 31"/>
          <p:cNvSpPr>
            <a:spLocks noChangeArrowheads="1"/>
          </p:cNvSpPr>
          <p:nvPr/>
        </p:nvSpPr>
        <p:spPr bwMode="auto">
          <a:xfrm>
            <a:off x="136897" y="2161828"/>
            <a:ext cx="2392446" cy="3772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scene3d>
            <a:camera prst="perspective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sz="1400" dirty="0" smtClean="0"/>
              <a:t>Всього надійшло 41 скарга</a:t>
            </a:r>
            <a:endParaRPr lang="uk-UA" sz="1400" i="1" dirty="0">
              <a:solidFill>
                <a:srgbClr val="C00000"/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297097"/>
              </p:ext>
            </p:extLst>
          </p:nvPr>
        </p:nvGraphicFramePr>
        <p:xfrm>
          <a:off x="173137" y="2636912"/>
          <a:ext cx="8503319" cy="401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1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 descr="Голубая тисненая бумага"/>
          <p:cNvSpPr>
            <a:spLocks noChangeArrowheads="1"/>
          </p:cNvSpPr>
          <p:nvPr/>
        </p:nvSpPr>
        <p:spPr bwMode="auto">
          <a:xfrm>
            <a:off x="323850" y="0"/>
            <a:ext cx="8820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sz="1400" i="1" dirty="0">
                <a:solidFill>
                  <a:srgbClr val="000099"/>
                </a:solidFill>
                <a:latin typeface="Calibri" pitchFamily="34" charset="0"/>
              </a:rPr>
              <a:t>  </a:t>
            </a:r>
            <a:r>
              <a:rPr lang="uk-UA" sz="1400" i="1" dirty="0">
                <a:solidFill>
                  <a:srgbClr val="000066"/>
                </a:solidFill>
                <a:latin typeface="Calibri" pitchFamily="34" charset="0"/>
              </a:rPr>
              <a:t>Ксенія Ляпіна – Голова Державної регуляторної служби України</a:t>
            </a:r>
          </a:p>
          <a:p>
            <a:endParaRPr lang="uk-UA" sz="200" b="1" i="1" noProof="1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050" y="1489882"/>
            <a:ext cx="8890446" cy="4379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1400" dirty="0" smtClean="0"/>
              <a:t>        </a:t>
            </a:r>
            <a:r>
              <a:rPr lang="uk-UA" sz="1300" b="1" dirty="0" smtClean="0"/>
              <a:t>Система </a:t>
            </a:r>
            <a:r>
              <a:rPr lang="uk-UA" sz="1300" b="1" dirty="0"/>
              <a:t>ліцензування за останні роки зазнала суттєвих змін. </a:t>
            </a:r>
            <a:endParaRPr lang="uk-UA" sz="1300" b="1" dirty="0" smtClean="0"/>
          </a:p>
          <a:p>
            <a:pPr algn="just">
              <a:lnSpc>
                <a:spcPct val="150000"/>
              </a:lnSpc>
            </a:pPr>
            <a:r>
              <a:rPr lang="uk-UA" sz="1300" b="1" dirty="0"/>
              <a:t> </a:t>
            </a:r>
            <a:r>
              <a:rPr lang="uk-UA" sz="1300" b="1" dirty="0" smtClean="0"/>
              <a:t>       Радикально </a:t>
            </a:r>
            <a:r>
              <a:rPr lang="uk-UA" sz="1300" b="1" dirty="0"/>
              <a:t>скорочено кількість ліцензованих видів діяльності </a:t>
            </a:r>
            <a:r>
              <a:rPr lang="uk-UA" sz="1300" b="1" i="1" dirty="0" smtClean="0"/>
              <a:t>з </a:t>
            </a:r>
            <a:r>
              <a:rPr lang="uk-UA" sz="1300" b="1" i="1" dirty="0"/>
              <a:t>81 у 2009 році до 30 у </a:t>
            </a:r>
            <a:r>
              <a:rPr lang="uk-UA" sz="1300" b="1" i="1" dirty="0" smtClean="0"/>
              <a:t>2015.    </a:t>
            </a:r>
          </a:p>
          <a:p>
            <a:pPr algn="just">
              <a:lnSpc>
                <a:spcPct val="150000"/>
              </a:lnSpc>
            </a:pPr>
            <a:r>
              <a:rPr lang="uk-UA" sz="1300" b="1" i="1" dirty="0"/>
              <a:t> </a:t>
            </a:r>
            <a:r>
              <a:rPr lang="uk-UA" sz="1300" b="1" i="1" dirty="0" smtClean="0"/>
              <a:t>       </a:t>
            </a:r>
            <a:r>
              <a:rPr lang="uk-UA" sz="1300" b="1" dirty="0" smtClean="0"/>
              <a:t>Проведено </a:t>
            </a:r>
            <a:r>
              <a:rPr lang="uk-UA" sz="1300" b="1" dirty="0"/>
              <a:t>значну роботу із спрощення ліцензійних процедур. Найближчі завдання - завершення розробки проектів Ліцензійних умов. Перспективні напрями у сфері ліцензування та дозвільної системи –  подальше скорочення кількості цих документів, перехід на декларативний принцип та електронні взаємовідносини. </a:t>
            </a:r>
            <a:endParaRPr lang="uk-UA" sz="1300" b="1" dirty="0" smtClean="0"/>
          </a:p>
          <a:p>
            <a:pPr algn="just"/>
            <a:endParaRPr lang="ru-RU" sz="1300" b="1" dirty="0"/>
          </a:p>
          <a:p>
            <a:pPr algn="just">
              <a:lnSpc>
                <a:spcPct val="150000"/>
              </a:lnSpc>
            </a:pPr>
            <a:r>
              <a:rPr lang="uk-UA" sz="1300" b="1" dirty="0" smtClean="0"/>
              <a:t>        Ситуацію </a:t>
            </a:r>
            <a:r>
              <a:rPr lang="uk-UA" sz="1300" b="1" dirty="0"/>
              <a:t>у системі ліцензування та дозволів можна поліпшити, якщо усунути внутрішні колізії та неузгодженості в Законі України «Про ліцензування видів господарської діяльності». Є необхідність у проведенні навчальних заходів для працівників органів ліцензування. </a:t>
            </a:r>
            <a:endParaRPr lang="uk-UA" sz="1300" b="1" dirty="0" smtClean="0"/>
          </a:p>
          <a:p>
            <a:endParaRPr lang="uk-UA" sz="1300" b="1" dirty="0"/>
          </a:p>
          <a:p>
            <a:pPr algn="just">
              <a:lnSpc>
                <a:spcPct val="150000"/>
              </a:lnSpc>
            </a:pPr>
            <a:r>
              <a:rPr lang="uk-UA" sz="1300" b="1" dirty="0" smtClean="0"/>
              <a:t>        Перспективним </a:t>
            </a:r>
            <a:r>
              <a:rPr lang="uk-UA" sz="1300" b="1" dirty="0"/>
              <a:t>є переведення частини документів дозвільного характеру на декларативний принцип і забезпечення функціонування оновленого Реєстру документів дозвільного характеру (об’єднаного з Єдиним ліцензійним реєстром і Єдиним державним реєстром юридичних осіб та фізичних осіб – підприємців).</a:t>
            </a:r>
            <a:endParaRPr lang="ru-RU" sz="1300" b="1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113745" y="870199"/>
            <a:ext cx="3240360" cy="3734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sz="1600" b="1" dirty="0" smtClean="0"/>
              <a:t>Робимо висновки</a:t>
            </a:r>
            <a:endParaRPr lang="uk-UA" sz="1600" b="1" dirty="0"/>
          </a:p>
        </p:txBody>
      </p:sp>
      <p:pic>
        <p:nvPicPr>
          <p:cNvPr id="9" name="Picture 2" descr="C:\Documents and Settings\User\Рабочий стол\palec_vver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" y="1475049"/>
            <a:ext cx="615926" cy="61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457561" y="427162"/>
            <a:ext cx="6552728" cy="3734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b="1" dirty="0" smtClean="0">
                <a:solidFill>
                  <a:srgbClr val="002060"/>
                </a:solidFill>
              </a:rPr>
              <a:t>РОЗДІЛ ІІІ Ліцензування та дозвільна система</a:t>
            </a:r>
            <a:endParaRPr lang="uk-UA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1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2" descr="Голубая тисненая бумага"/>
          <p:cNvSpPr>
            <a:spLocks noChangeArrowheads="1"/>
          </p:cNvSpPr>
          <p:nvPr/>
        </p:nvSpPr>
        <p:spPr bwMode="auto">
          <a:xfrm>
            <a:off x="323850" y="0"/>
            <a:ext cx="8820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sz="1400" i="1">
                <a:solidFill>
                  <a:srgbClr val="000099"/>
                </a:solidFill>
                <a:latin typeface="Calibri" pitchFamily="34" charset="0"/>
              </a:rPr>
              <a:t>  </a:t>
            </a:r>
            <a:r>
              <a:rPr lang="uk-UA" sz="1400" i="1">
                <a:solidFill>
                  <a:srgbClr val="000066"/>
                </a:solidFill>
                <a:latin typeface="Calibri" pitchFamily="34" charset="0"/>
              </a:rPr>
              <a:t>Ксенія Ляпіна – Голова Державної регуляторної служби України</a:t>
            </a:r>
          </a:p>
          <a:p>
            <a:endParaRPr lang="uk-UA" sz="200" b="1" i="1" noProof="1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27657" name="Прямоугольник 3"/>
          <p:cNvSpPr>
            <a:spLocks noChangeArrowheads="1"/>
          </p:cNvSpPr>
          <p:nvPr/>
        </p:nvSpPr>
        <p:spPr bwMode="auto">
          <a:xfrm>
            <a:off x="165026" y="6309320"/>
            <a:ext cx="8509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chemeClr val="accent2"/>
              </a:buClr>
            </a:pPr>
            <a:r>
              <a:rPr lang="ru-RU" sz="1200" i="1" dirty="0"/>
              <a:t>       </a:t>
            </a:r>
            <a:r>
              <a:rPr lang="ru-RU" sz="1200" i="1" dirty="0" err="1" smtClean="0"/>
              <a:t>Кількість</a:t>
            </a:r>
            <a:r>
              <a:rPr lang="ru-RU" sz="1200" i="1" dirty="0" smtClean="0"/>
              <a:t> </a:t>
            </a:r>
            <a:r>
              <a:rPr lang="ru-RU" sz="1200" i="1" dirty="0" err="1"/>
              <a:t>перевірок</a:t>
            </a:r>
            <a:r>
              <a:rPr lang="ru-RU" sz="1200" i="1" dirty="0"/>
              <a:t> за перше </a:t>
            </a:r>
            <a:r>
              <a:rPr lang="ru-RU" sz="1200" i="1" dirty="0" err="1"/>
              <a:t>півріччя</a:t>
            </a:r>
            <a:r>
              <a:rPr lang="ru-RU" sz="1200" i="1" dirty="0"/>
              <a:t> </a:t>
            </a:r>
            <a:r>
              <a:rPr lang="ru-RU" sz="1200" i="1" dirty="0" err="1"/>
              <a:t>цього</a:t>
            </a:r>
            <a:r>
              <a:rPr lang="ru-RU" sz="1200" i="1" dirty="0"/>
              <a:t> року у </a:t>
            </a:r>
            <a:r>
              <a:rPr lang="ru-RU" sz="1200" i="1" dirty="0" err="1"/>
              <a:t>порівнянні</a:t>
            </a:r>
            <a:r>
              <a:rPr lang="ru-RU" sz="1200" i="1" dirty="0"/>
              <a:t> з </a:t>
            </a:r>
            <a:r>
              <a:rPr lang="ru-RU" sz="1200" i="1" dirty="0" err="1"/>
              <a:t>аналогічним</a:t>
            </a:r>
            <a:r>
              <a:rPr lang="ru-RU" sz="1200" i="1" dirty="0"/>
              <a:t> </a:t>
            </a:r>
            <a:r>
              <a:rPr lang="ru-RU" sz="1200" i="1" dirty="0" err="1"/>
              <a:t>періодом</a:t>
            </a:r>
            <a:r>
              <a:rPr lang="ru-RU" sz="1200" i="1" dirty="0"/>
              <a:t> 2014 </a:t>
            </a:r>
            <a:r>
              <a:rPr lang="ru-RU" sz="1200" b="1" i="1" dirty="0" err="1"/>
              <a:t>знизилась</a:t>
            </a:r>
            <a:r>
              <a:rPr lang="ru-RU" sz="1200" b="1" i="1" dirty="0"/>
              <a:t> на </a:t>
            </a:r>
            <a:r>
              <a:rPr lang="ru-RU" sz="1600" b="1" i="1" dirty="0"/>
              <a:t>85%</a:t>
            </a:r>
            <a:endParaRPr lang="uk-UA" sz="1600" b="1" i="1" dirty="0"/>
          </a:p>
        </p:txBody>
      </p:sp>
      <p:graphicFrame>
        <p:nvGraphicFramePr>
          <p:cNvPr id="3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524693"/>
              </p:ext>
            </p:extLst>
          </p:nvPr>
        </p:nvGraphicFramePr>
        <p:xfrm>
          <a:off x="1115616" y="1700808"/>
          <a:ext cx="6264696" cy="471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1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 descr="Голубая тисненая бумага"/>
          <p:cNvSpPr>
            <a:spLocks noChangeArrowheads="1"/>
          </p:cNvSpPr>
          <p:nvPr/>
        </p:nvSpPr>
        <p:spPr bwMode="auto">
          <a:xfrm>
            <a:off x="323850" y="0"/>
            <a:ext cx="8820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sz="1400" i="1" dirty="0">
                <a:solidFill>
                  <a:srgbClr val="000099"/>
                </a:solidFill>
                <a:latin typeface="Calibri" pitchFamily="34" charset="0"/>
              </a:rPr>
              <a:t>  </a:t>
            </a:r>
            <a:r>
              <a:rPr lang="uk-UA" sz="1400" i="1" dirty="0">
                <a:solidFill>
                  <a:srgbClr val="000066"/>
                </a:solidFill>
                <a:latin typeface="Calibri" pitchFamily="34" charset="0"/>
              </a:rPr>
              <a:t>Ксенія Ляпіна – Голова Державної регуляторної служби України</a:t>
            </a:r>
          </a:p>
          <a:p>
            <a:endParaRPr lang="uk-UA" sz="200" b="1" i="1" noProof="1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665901" y="260350"/>
            <a:ext cx="5850743" cy="3734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b="1" dirty="0" smtClean="0">
                <a:solidFill>
                  <a:srgbClr val="002060"/>
                </a:solidFill>
              </a:rPr>
              <a:t>РОЗДІЛ І</a:t>
            </a:r>
            <a:r>
              <a:rPr lang="en-US" b="1" dirty="0" smtClean="0">
                <a:solidFill>
                  <a:srgbClr val="002060"/>
                </a:solidFill>
              </a:rPr>
              <a:t>V</a:t>
            </a:r>
            <a:r>
              <a:rPr lang="uk-UA" b="1" dirty="0" smtClean="0">
                <a:solidFill>
                  <a:srgbClr val="002060"/>
                </a:solidFill>
              </a:rPr>
              <a:t> Державний нагляд і контроль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3113745" y="692883"/>
            <a:ext cx="3240360" cy="3734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sz="1600" b="1" dirty="0" smtClean="0"/>
              <a:t>Мораторій на перевірки</a:t>
            </a:r>
            <a:endParaRPr lang="uk-UA" sz="1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6050" y="1196752"/>
            <a:ext cx="88804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b="1" i="1" dirty="0" smtClean="0"/>
              <a:t>        </a:t>
            </a:r>
            <a:r>
              <a:rPr lang="uk-UA" sz="1400" dirty="0"/>
              <a:t>У 2015 році контролюючими органами проведено</a:t>
            </a:r>
            <a:r>
              <a:rPr lang="uk-UA" sz="1400" b="1" dirty="0"/>
              <a:t> 3 </a:t>
            </a:r>
            <a:r>
              <a:rPr lang="uk-UA" sz="1400" dirty="0" smtClean="0"/>
              <a:t>тисячі</a:t>
            </a:r>
            <a:r>
              <a:rPr lang="uk-UA" sz="1400" b="1" dirty="0" smtClean="0"/>
              <a:t> </a:t>
            </a:r>
            <a:r>
              <a:rPr lang="uk-UA" sz="1400" dirty="0"/>
              <a:t>планових та</a:t>
            </a:r>
            <a:r>
              <a:rPr lang="uk-UA" sz="1400" b="1" dirty="0"/>
              <a:t> 53 </a:t>
            </a:r>
            <a:r>
              <a:rPr lang="uk-UA" sz="1400" dirty="0" smtClean="0"/>
              <a:t>тисячі</a:t>
            </a:r>
            <a:r>
              <a:rPr lang="uk-UA" sz="1400" b="1" dirty="0" smtClean="0"/>
              <a:t> </a:t>
            </a:r>
            <a:r>
              <a:rPr lang="uk-UA" sz="1400" dirty="0"/>
              <a:t>позапланових </a:t>
            </a:r>
            <a:r>
              <a:rPr lang="uk-UA" sz="1400" smtClean="0"/>
              <a:t>перевірки (за </a:t>
            </a:r>
            <a:r>
              <a:rPr lang="uk-UA" sz="1400" dirty="0"/>
              <a:t>наявною у ДРС </a:t>
            </a:r>
            <a:r>
              <a:rPr lang="uk-UA" sz="1400" dirty="0" smtClean="0"/>
              <a:t>інформацією у </a:t>
            </a:r>
            <a:r>
              <a:rPr lang="uk-UA" sz="1400" dirty="0"/>
              <a:t>2014 </a:t>
            </a:r>
            <a:r>
              <a:rPr lang="uk-UA" sz="1400" dirty="0" smtClean="0"/>
              <a:t>році проведено </a:t>
            </a:r>
            <a:r>
              <a:rPr lang="uk-UA" sz="1400" dirty="0"/>
              <a:t>близько </a:t>
            </a:r>
            <a:r>
              <a:rPr lang="uk-UA" sz="1400" b="1" dirty="0"/>
              <a:t>233</a:t>
            </a:r>
            <a:r>
              <a:rPr lang="uk-UA" sz="1400" dirty="0"/>
              <a:t> тисяч планових та </a:t>
            </a:r>
            <a:r>
              <a:rPr lang="uk-UA" sz="1400" b="1" dirty="0"/>
              <a:t>102</a:t>
            </a:r>
            <a:r>
              <a:rPr lang="uk-UA" sz="1400" dirty="0"/>
              <a:t> </a:t>
            </a:r>
            <a:r>
              <a:rPr lang="uk-UA" sz="1400" dirty="0" smtClean="0"/>
              <a:t>тисячі </a:t>
            </a:r>
            <a:r>
              <a:rPr lang="uk-UA" sz="1400" smtClean="0"/>
              <a:t>позапланових перевірок). </a:t>
            </a:r>
            <a:endParaRPr lang="ru-RU" sz="1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6" y="1188524"/>
            <a:ext cx="311523" cy="34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2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1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 descr="Голубая тисненая бумага"/>
          <p:cNvSpPr>
            <a:spLocks noChangeArrowheads="1"/>
          </p:cNvSpPr>
          <p:nvPr/>
        </p:nvSpPr>
        <p:spPr bwMode="auto">
          <a:xfrm>
            <a:off x="323850" y="0"/>
            <a:ext cx="8820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sz="1400" i="1">
                <a:solidFill>
                  <a:srgbClr val="000099"/>
                </a:solidFill>
                <a:latin typeface="Calibri" pitchFamily="34" charset="0"/>
              </a:rPr>
              <a:t>  </a:t>
            </a:r>
            <a:r>
              <a:rPr lang="uk-UA" sz="1400" i="1">
                <a:solidFill>
                  <a:srgbClr val="000066"/>
                </a:solidFill>
                <a:latin typeface="Calibri" pitchFamily="34" charset="0"/>
              </a:rPr>
              <a:t>Ксенія Ляпіна – Голова Державної регуляторної служби України</a:t>
            </a:r>
          </a:p>
          <a:p>
            <a:endParaRPr lang="uk-UA" sz="200" b="1" i="1" noProof="1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518172" y="850441"/>
            <a:ext cx="8351835" cy="35985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sz="1600" b="1" dirty="0"/>
              <a:t>Дотримання ЦОВВ принципу передбачуваності регуляторної діяльності</a:t>
            </a:r>
            <a:endParaRPr lang="uk-UA" sz="2000" i="1" dirty="0">
              <a:solidFill>
                <a:srgbClr val="FF5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2029793" y="404813"/>
            <a:ext cx="5328592" cy="3734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b="1" dirty="0" smtClean="0">
                <a:solidFill>
                  <a:srgbClr val="002060"/>
                </a:solidFill>
              </a:rPr>
              <a:t>РОЗДІЛ І Державна регуляторна політика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2964" y="1570147"/>
            <a:ext cx="79975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28 з 31</a:t>
            </a:r>
            <a:r>
              <a:rPr lang="ru-RU" sz="1400" dirty="0" smtClean="0"/>
              <a:t> затвердили </a:t>
            </a:r>
            <a:r>
              <a:rPr lang="ru-RU" sz="1400" dirty="0" err="1" smtClean="0"/>
              <a:t>плани</a:t>
            </a:r>
            <a:r>
              <a:rPr lang="ru-RU" sz="1400" dirty="0" smtClean="0"/>
              <a:t> </a:t>
            </a:r>
            <a:r>
              <a:rPr lang="ru-RU" sz="1400" dirty="0" err="1" smtClean="0"/>
              <a:t>діяльності</a:t>
            </a:r>
            <a:r>
              <a:rPr lang="ru-RU" sz="1400" dirty="0" smtClean="0"/>
              <a:t> з </a:t>
            </a:r>
            <a:r>
              <a:rPr lang="ru-RU" sz="1400" dirty="0" err="1" smtClean="0"/>
              <a:t>підготовки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проектів</a:t>
            </a:r>
            <a:r>
              <a:rPr lang="ru-RU" sz="1400" dirty="0" smtClean="0"/>
              <a:t> </a:t>
            </a:r>
            <a:r>
              <a:rPr lang="ru-RU" sz="1400" dirty="0" err="1" smtClean="0"/>
              <a:t>регуляторних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актів</a:t>
            </a:r>
            <a:r>
              <a:rPr lang="ru-RU" sz="1400" dirty="0" smtClean="0"/>
              <a:t> </a:t>
            </a:r>
          </a:p>
          <a:p>
            <a:r>
              <a:rPr lang="ru-RU" sz="1200" i="1" dirty="0" smtClean="0"/>
              <a:t>(</a:t>
            </a:r>
            <a:r>
              <a:rPr lang="ru-RU" sz="1200" i="1" dirty="0" err="1" smtClean="0"/>
              <a:t>крім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Нацкомфінпослуг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Держгеонадра</a:t>
            </a:r>
            <a:r>
              <a:rPr lang="ru-RU" sz="1200" i="1" dirty="0" smtClean="0"/>
              <a:t>, ДСНС)</a:t>
            </a:r>
            <a:endParaRPr lang="ru-RU" sz="1200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84757" y="2434243"/>
            <a:ext cx="79975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≈ 40 % 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проектів</a:t>
            </a:r>
            <a:r>
              <a:rPr lang="ru-RU" sz="1400" dirty="0" smtClean="0"/>
              <a:t> </a:t>
            </a:r>
            <a:r>
              <a:rPr lang="ru-RU" sz="1400" dirty="0" err="1" smtClean="0"/>
              <a:t>додатково</a:t>
            </a:r>
            <a:r>
              <a:rPr lang="ru-RU" sz="1400" dirty="0" smtClean="0"/>
              <a:t> </a:t>
            </a:r>
            <a:r>
              <a:rPr lang="ru-RU" sz="1400" dirty="0" err="1" smtClean="0"/>
              <a:t>включених</a:t>
            </a:r>
            <a:r>
              <a:rPr lang="ru-RU" sz="1400" dirty="0" smtClean="0"/>
              <a:t> до </a:t>
            </a:r>
            <a:r>
              <a:rPr lang="ru-RU" sz="1400" dirty="0" err="1" smtClean="0"/>
              <a:t>планів</a:t>
            </a:r>
            <a:r>
              <a:rPr lang="ru-RU" sz="1400" dirty="0" smtClean="0"/>
              <a:t>, </a:t>
            </a:r>
            <a:r>
              <a:rPr lang="ru-RU" sz="1400" dirty="0" err="1" smtClean="0"/>
              <a:t>зокрема</a:t>
            </a:r>
            <a:r>
              <a:rPr lang="ru-RU" sz="1400" dirty="0" smtClean="0"/>
              <a:t>, </a:t>
            </a:r>
          </a:p>
          <a:p>
            <a:r>
              <a:rPr lang="ru-RU" sz="1200" i="1" dirty="0" err="1" smtClean="0"/>
              <a:t>Міненерговугілля</a:t>
            </a:r>
            <a:r>
              <a:rPr lang="ru-RU" sz="1200" i="1" dirty="0" smtClean="0"/>
              <a:t> (</a:t>
            </a:r>
            <a:r>
              <a:rPr lang="ru-RU" sz="1200" b="1" i="1" dirty="0" smtClean="0"/>
              <a:t>з 3 до 73</a:t>
            </a:r>
            <a:r>
              <a:rPr lang="ru-RU" sz="1200" i="1" dirty="0" smtClean="0"/>
              <a:t>), </a:t>
            </a:r>
            <a:r>
              <a:rPr lang="ru-RU" sz="1200" i="1" dirty="0" err="1" smtClean="0"/>
              <a:t>Мінекономрозвитку</a:t>
            </a:r>
            <a:r>
              <a:rPr lang="ru-RU" sz="1200" i="1" dirty="0" smtClean="0"/>
              <a:t> (</a:t>
            </a:r>
            <a:r>
              <a:rPr lang="ru-RU" sz="1200" b="1" i="1" dirty="0" smtClean="0"/>
              <a:t>з 32 до 111</a:t>
            </a:r>
            <a:r>
              <a:rPr lang="ru-RU" sz="1200" i="1" dirty="0" smtClean="0"/>
              <a:t>), </a:t>
            </a:r>
            <a:r>
              <a:rPr lang="ru-RU" sz="1200" i="1" dirty="0" err="1" smtClean="0"/>
              <a:t>Мінінфраструктури</a:t>
            </a:r>
            <a:r>
              <a:rPr lang="ru-RU" sz="1200" i="1" dirty="0" smtClean="0"/>
              <a:t> (</a:t>
            </a:r>
            <a:r>
              <a:rPr lang="ru-RU" sz="1200" b="1" i="1" dirty="0" smtClean="0"/>
              <a:t>з 66 до 199</a:t>
            </a:r>
            <a:r>
              <a:rPr lang="ru-RU" sz="1200" i="1" dirty="0" smtClean="0"/>
              <a:t>), </a:t>
            </a:r>
          </a:p>
          <a:p>
            <a:r>
              <a:rPr lang="ru-RU" sz="1200" i="1" dirty="0" smtClean="0"/>
              <a:t>Фонд </a:t>
            </a:r>
            <a:r>
              <a:rPr lang="ru-RU" sz="1200" i="1" dirty="0" err="1" smtClean="0"/>
              <a:t>держмайна</a:t>
            </a:r>
            <a:r>
              <a:rPr lang="ru-RU" sz="1200" i="1" dirty="0" smtClean="0"/>
              <a:t> (</a:t>
            </a:r>
            <a:r>
              <a:rPr lang="ru-RU" sz="1200" b="1" i="1" dirty="0" smtClean="0"/>
              <a:t>з 13 до 49</a:t>
            </a:r>
            <a:r>
              <a:rPr lang="ru-RU" sz="1200" i="1" dirty="0" smtClean="0"/>
              <a:t>), НКРЕКП (</a:t>
            </a:r>
            <a:r>
              <a:rPr lang="ru-RU" sz="1200" b="1" i="1" dirty="0" smtClean="0"/>
              <a:t>з 75 до 153</a:t>
            </a:r>
            <a:r>
              <a:rPr lang="ru-RU" sz="1200" i="1" dirty="0" smtClean="0"/>
              <a:t>), </a:t>
            </a:r>
            <a:r>
              <a:rPr lang="ru-RU" sz="1200" i="1" dirty="0" err="1" smtClean="0"/>
              <a:t>Мінагрополітики</a:t>
            </a:r>
            <a:r>
              <a:rPr lang="ru-RU" sz="1200" i="1" dirty="0" smtClean="0"/>
              <a:t> (</a:t>
            </a:r>
            <a:r>
              <a:rPr lang="ru-RU" sz="1200" b="1" i="1" dirty="0" smtClean="0"/>
              <a:t>з 50 до 139</a:t>
            </a:r>
            <a:r>
              <a:rPr lang="ru-RU" sz="1200" i="1" dirty="0" smtClean="0"/>
              <a:t>)</a:t>
            </a:r>
            <a:endParaRPr lang="ru-RU" sz="1200" i="1" dirty="0"/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485306" y="3838491"/>
            <a:ext cx="8351835" cy="35985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sz="1600" b="1" dirty="0"/>
              <a:t>Дотримання </a:t>
            </a:r>
            <a:r>
              <a:rPr lang="uk-UA" sz="1600" b="1" dirty="0" smtClean="0"/>
              <a:t>МОВВ </a:t>
            </a:r>
            <a:r>
              <a:rPr lang="uk-UA" sz="1600" b="1" dirty="0"/>
              <a:t>принципу передбачуваності регуляторної діяльності</a:t>
            </a:r>
            <a:endParaRPr lang="uk-UA" sz="2000" i="1" dirty="0">
              <a:solidFill>
                <a:srgbClr val="FF5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39585" y="4702588"/>
            <a:ext cx="79975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22 з 25</a:t>
            </a:r>
            <a:r>
              <a:rPr lang="ru-RU" sz="1400" dirty="0" smtClean="0"/>
              <a:t> затвердили </a:t>
            </a:r>
            <a:r>
              <a:rPr lang="ru-RU" sz="1400" dirty="0" err="1" smtClean="0"/>
              <a:t>плани</a:t>
            </a:r>
            <a:r>
              <a:rPr lang="ru-RU" sz="1400" dirty="0" smtClean="0"/>
              <a:t> </a:t>
            </a:r>
            <a:r>
              <a:rPr lang="ru-RU" sz="1400" dirty="0" err="1" smtClean="0"/>
              <a:t>діяльності</a:t>
            </a:r>
            <a:r>
              <a:rPr lang="ru-RU" sz="1400" dirty="0" smtClean="0"/>
              <a:t> з </a:t>
            </a:r>
            <a:r>
              <a:rPr lang="ru-RU" sz="1400" dirty="0" err="1" smtClean="0"/>
              <a:t>підготовки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проектів</a:t>
            </a:r>
            <a:r>
              <a:rPr lang="ru-RU" sz="1400" dirty="0" smtClean="0"/>
              <a:t> </a:t>
            </a:r>
            <a:r>
              <a:rPr lang="ru-RU" sz="1400" dirty="0" err="1" smtClean="0"/>
              <a:t>регуляторних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актів</a:t>
            </a:r>
            <a:r>
              <a:rPr lang="ru-RU" sz="1400" dirty="0" smtClean="0"/>
              <a:t> </a:t>
            </a:r>
          </a:p>
          <a:p>
            <a:r>
              <a:rPr lang="ru-RU" sz="1200" i="1" dirty="0" smtClean="0"/>
              <a:t>(з </a:t>
            </a:r>
            <a:r>
              <a:rPr lang="ru-RU" sz="1200" i="1" dirty="0" err="1" smtClean="0"/>
              <a:t>незначними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порушеннями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Закарпатська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Луганська</a:t>
            </a:r>
            <a:r>
              <a:rPr lang="ru-RU" sz="1200" i="1" dirty="0" smtClean="0"/>
              <a:t> та </a:t>
            </a:r>
            <a:r>
              <a:rPr lang="ru-RU" sz="1200" i="1" dirty="0" err="1" smtClean="0"/>
              <a:t>Одеська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облдержадміністрації</a:t>
            </a:r>
            <a:r>
              <a:rPr lang="ru-RU" sz="1200" i="1" dirty="0" smtClean="0"/>
              <a:t>)</a:t>
            </a:r>
            <a:endParaRPr lang="ru-RU" sz="1200" i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39585" y="5494676"/>
            <a:ext cx="79975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≈ 20 % 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проектів</a:t>
            </a:r>
            <a:r>
              <a:rPr lang="ru-RU" sz="1400" dirty="0" smtClean="0"/>
              <a:t> </a:t>
            </a:r>
            <a:r>
              <a:rPr lang="ru-RU" sz="1400" dirty="0" err="1" smtClean="0"/>
              <a:t>додатково</a:t>
            </a:r>
            <a:r>
              <a:rPr lang="ru-RU" sz="1400" dirty="0" smtClean="0"/>
              <a:t> </a:t>
            </a:r>
            <a:r>
              <a:rPr lang="ru-RU" sz="1400" dirty="0" err="1" smtClean="0"/>
              <a:t>включених</a:t>
            </a:r>
            <a:r>
              <a:rPr lang="ru-RU" sz="1400" dirty="0" smtClean="0"/>
              <a:t> до </a:t>
            </a:r>
            <a:r>
              <a:rPr lang="ru-RU" sz="1400" dirty="0" err="1" smtClean="0"/>
              <a:t>планів</a:t>
            </a:r>
            <a:r>
              <a:rPr lang="ru-RU" sz="1400" dirty="0" smtClean="0"/>
              <a:t>, </a:t>
            </a:r>
            <a:r>
              <a:rPr lang="ru-RU" sz="1400" dirty="0" err="1" smtClean="0"/>
              <a:t>зокрема</a:t>
            </a:r>
            <a:r>
              <a:rPr lang="ru-RU" sz="1400" dirty="0" smtClean="0"/>
              <a:t>, </a:t>
            </a:r>
          </a:p>
          <a:p>
            <a:r>
              <a:rPr lang="ru-RU" sz="1200" i="1" dirty="0" err="1" smtClean="0"/>
              <a:t>Чернігівська</a:t>
            </a:r>
            <a:r>
              <a:rPr lang="ru-RU" sz="1200" i="1" dirty="0" smtClean="0"/>
              <a:t> (</a:t>
            </a:r>
            <a:r>
              <a:rPr lang="ru-RU" sz="1200" b="1" i="1" dirty="0" smtClean="0"/>
              <a:t>з 16 до 34</a:t>
            </a:r>
            <a:r>
              <a:rPr lang="ru-RU" sz="1200" i="1" dirty="0" smtClean="0"/>
              <a:t>), </a:t>
            </a:r>
            <a:r>
              <a:rPr lang="ru-RU" sz="1200" i="1" dirty="0" err="1" smtClean="0"/>
              <a:t>Київська</a:t>
            </a:r>
            <a:r>
              <a:rPr lang="ru-RU" sz="1200" i="1" dirty="0" smtClean="0"/>
              <a:t> (</a:t>
            </a:r>
            <a:r>
              <a:rPr lang="ru-RU" sz="1200" b="1" i="1" dirty="0" smtClean="0"/>
              <a:t>з 12 до 17</a:t>
            </a:r>
            <a:r>
              <a:rPr lang="ru-RU" sz="1200" i="1" dirty="0" smtClean="0"/>
              <a:t>) </a:t>
            </a:r>
            <a:r>
              <a:rPr lang="ru-RU" sz="1200" i="1" dirty="0" err="1" smtClean="0"/>
              <a:t>облдержадміністрації</a:t>
            </a:r>
            <a:r>
              <a:rPr lang="ru-RU" sz="1200" i="1" dirty="0"/>
              <a:t>;</a:t>
            </a:r>
            <a:r>
              <a:rPr lang="ru-RU" sz="1200" i="1" dirty="0" smtClean="0"/>
              <a:t> </a:t>
            </a:r>
          </a:p>
          <a:p>
            <a:r>
              <a:rPr lang="uk-UA" sz="1200" i="1" dirty="0" smtClean="0"/>
              <a:t>Найгірша ситуація у Вінницькій, Тернопільській та Хмельницькій </a:t>
            </a:r>
            <a:r>
              <a:rPr lang="ru-RU" sz="1200" i="1" dirty="0" err="1" smtClean="0"/>
              <a:t>облдержадміністраціях</a:t>
            </a:r>
            <a:r>
              <a:rPr lang="ru-RU" sz="1200" i="1" dirty="0" smtClean="0"/>
              <a:t> </a:t>
            </a:r>
            <a:r>
              <a:rPr lang="ru-RU" sz="1200" b="1" i="1" dirty="0" smtClean="0"/>
              <a:t>&gt; 50%</a:t>
            </a:r>
            <a:endParaRPr lang="ru-RU" sz="1200" i="1" dirty="0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33" y="1509327"/>
            <a:ext cx="450226" cy="4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59" y="4630580"/>
            <a:ext cx="450226" cy="4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33" y="2374684"/>
            <a:ext cx="442014" cy="43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71" y="5412333"/>
            <a:ext cx="442014" cy="43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26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1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 descr="Голубая тисненая бумага"/>
          <p:cNvSpPr>
            <a:spLocks noChangeArrowheads="1"/>
          </p:cNvSpPr>
          <p:nvPr/>
        </p:nvSpPr>
        <p:spPr bwMode="auto">
          <a:xfrm>
            <a:off x="323850" y="0"/>
            <a:ext cx="8820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sz="1400" i="1" dirty="0">
                <a:solidFill>
                  <a:srgbClr val="000099"/>
                </a:solidFill>
                <a:latin typeface="Calibri" pitchFamily="34" charset="0"/>
              </a:rPr>
              <a:t>  </a:t>
            </a:r>
            <a:r>
              <a:rPr lang="uk-UA" sz="1400" i="1" dirty="0">
                <a:solidFill>
                  <a:srgbClr val="000066"/>
                </a:solidFill>
                <a:latin typeface="Calibri" pitchFamily="34" charset="0"/>
              </a:rPr>
              <a:t>Ксенія Ляпіна – Голова Державної регуляторної служби України</a:t>
            </a:r>
          </a:p>
          <a:p>
            <a:endParaRPr lang="uk-UA" sz="200" b="1" i="1" noProof="1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665901" y="260350"/>
            <a:ext cx="5850743" cy="3734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b="1" dirty="0" smtClean="0">
                <a:solidFill>
                  <a:srgbClr val="002060"/>
                </a:solidFill>
              </a:rPr>
              <a:t>РОЗДІЛ І</a:t>
            </a:r>
            <a:r>
              <a:rPr lang="en-US" b="1" dirty="0" smtClean="0">
                <a:solidFill>
                  <a:srgbClr val="002060"/>
                </a:solidFill>
              </a:rPr>
              <a:t>V</a:t>
            </a:r>
            <a:r>
              <a:rPr lang="uk-UA" b="1" dirty="0" smtClean="0">
                <a:solidFill>
                  <a:srgbClr val="002060"/>
                </a:solidFill>
              </a:rPr>
              <a:t> Державний нагляд і контроль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113745" y="692883"/>
            <a:ext cx="3240360" cy="3734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sz="1600" b="1" dirty="0" smtClean="0"/>
              <a:t>Мораторій на перевірки</a:t>
            </a:r>
            <a:endParaRPr lang="uk-UA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6050" y="1196752"/>
            <a:ext cx="89979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b="1" i="1" dirty="0" smtClean="0"/>
              <a:t>        </a:t>
            </a:r>
            <a:r>
              <a:rPr lang="uk-UA" sz="1400" dirty="0" smtClean="0"/>
              <a:t>Служба </a:t>
            </a:r>
            <a:r>
              <a:rPr lang="uk-UA" sz="1400" dirty="0"/>
              <a:t>аналізує стан проведення перевірок суб’єктів господарювання міністерствами та іншими центральними органами виконавчої </a:t>
            </a:r>
            <a:r>
              <a:rPr lang="uk-UA" sz="1400" dirty="0" smtClean="0"/>
              <a:t>влади. </a:t>
            </a:r>
          </a:p>
          <a:p>
            <a:pPr algn="just"/>
            <a:r>
              <a:rPr lang="uk-UA" sz="1400" dirty="0" smtClean="0"/>
              <a:t>        Установлено</a:t>
            </a:r>
            <a:r>
              <a:rPr lang="uk-UA" sz="1400" dirty="0"/>
              <a:t>, що ряд державних органів нагляду </a:t>
            </a:r>
            <a:r>
              <a:rPr lang="uk-UA" sz="1400" b="1" i="1" dirty="0"/>
              <a:t>ігнорують мораторій </a:t>
            </a:r>
            <a:r>
              <a:rPr lang="uk-UA" sz="1400" dirty="0"/>
              <a:t>та продовжують </a:t>
            </a:r>
            <a:r>
              <a:rPr lang="uk-UA" sz="1400" dirty="0" smtClean="0"/>
              <a:t>перевірки</a:t>
            </a:r>
            <a:endParaRPr lang="ru-RU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6" y="1188524"/>
            <a:ext cx="311523" cy="34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76918084"/>
              </p:ext>
            </p:extLst>
          </p:nvPr>
        </p:nvGraphicFramePr>
        <p:xfrm>
          <a:off x="154855" y="1935416"/>
          <a:ext cx="8871669" cy="4661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357386" y="6308713"/>
            <a:ext cx="4320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ru-RU" sz="1200" b="1" i="1" dirty="0" smtClean="0"/>
              <a:t>З </a:t>
            </a:r>
            <a:r>
              <a:rPr lang="ru-RU" sz="1200" b="1" i="1" dirty="0" err="1"/>
              <a:t>порушенням</a:t>
            </a:r>
            <a:r>
              <a:rPr lang="ru-RU" sz="1200" b="1" i="1" dirty="0"/>
              <a:t> </a:t>
            </a:r>
            <a:r>
              <a:rPr lang="ru-RU" sz="1200" b="1" i="1" dirty="0" err="1"/>
              <a:t>мораторію</a:t>
            </a:r>
            <a:r>
              <a:rPr lang="ru-RU" sz="1200" b="1" i="1" dirty="0"/>
              <a:t> </a:t>
            </a:r>
            <a:r>
              <a:rPr lang="ru-RU" sz="1200" b="1" i="1" dirty="0">
                <a:solidFill>
                  <a:srgbClr val="C00000"/>
                </a:solidFill>
              </a:rPr>
              <a:t>проведено </a:t>
            </a:r>
            <a:r>
              <a:rPr lang="ru-RU" sz="1200" b="1" i="1" dirty="0" smtClean="0">
                <a:solidFill>
                  <a:srgbClr val="C00000"/>
                </a:solidFill>
              </a:rPr>
              <a:t>2153 </a:t>
            </a:r>
            <a:r>
              <a:rPr lang="ru-RU" sz="1200" b="1" i="1" dirty="0" err="1" smtClean="0">
                <a:solidFill>
                  <a:srgbClr val="C00000"/>
                </a:solidFill>
              </a:rPr>
              <a:t>перевірки</a:t>
            </a:r>
            <a:endParaRPr lang="uk-UA" sz="1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1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 descr="Голубая тисненая бумага"/>
          <p:cNvSpPr>
            <a:spLocks noChangeArrowheads="1"/>
          </p:cNvSpPr>
          <p:nvPr/>
        </p:nvSpPr>
        <p:spPr bwMode="auto">
          <a:xfrm>
            <a:off x="323850" y="0"/>
            <a:ext cx="8820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sz="1400" i="1" dirty="0">
                <a:solidFill>
                  <a:srgbClr val="000099"/>
                </a:solidFill>
                <a:latin typeface="Calibri" pitchFamily="34" charset="0"/>
              </a:rPr>
              <a:t>  </a:t>
            </a:r>
            <a:r>
              <a:rPr lang="uk-UA" sz="1400" i="1" dirty="0">
                <a:solidFill>
                  <a:srgbClr val="000066"/>
                </a:solidFill>
                <a:latin typeface="Calibri" pitchFamily="34" charset="0"/>
              </a:rPr>
              <a:t>Ксенія Ляпіна – Голова Державної регуляторної служби України</a:t>
            </a:r>
          </a:p>
          <a:p>
            <a:endParaRPr lang="uk-UA" sz="200" b="1" i="1" noProof="1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6050" y="1196752"/>
            <a:ext cx="8890446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 smtClean="0"/>
              <a:t>        </a:t>
            </a:r>
            <a:r>
              <a:rPr lang="uk-UA" sz="1300" b="1" dirty="0" smtClean="0"/>
              <a:t>На </a:t>
            </a:r>
            <a:r>
              <a:rPr lang="uk-UA" sz="1300" b="1" dirty="0"/>
              <a:t>даний час система державного нагляду і контролю знаходиться у стадії реформування. </a:t>
            </a:r>
            <a:r>
              <a:rPr lang="uk-UA" sz="1300" b="1" dirty="0" smtClean="0"/>
              <a:t>     </a:t>
            </a:r>
          </a:p>
          <a:p>
            <a:pPr algn="just"/>
            <a:r>
              <a:rPr lang="uk-UA" sz="1300" b="1" dirty="0"/>
              <a:t> </a:t>
            </a:r>
            <a:r>
              <a:rPr lang="uk-UA" sz="1300" b="1" dirty="0" smtClean="0"/>
              <a:t>       ДРС </a:t>
            </a:r>
            <a:r>
              <a:rPr lang="uk-UA" sz="1300" b="1" dirty="0"/>
              <a:t>відстежує виконання рішень Кабінету </a:t>
            </a:r>
            <a:r>
              <a:rPr lang="uk-UA" sz="1300" b="1" dirty="0" smtClean="0"/>
              <a:t>Міністрів:</a:t>
            </a:r>
          </a:p>
          <a:p>
            <a:pPr algn="just"/>
            <a:r>
              <a:rPr lang="uk-UA" sz="1300" dirty="0" smtClean="0"/>
              <a:t>        </a:t>
            </a:r>
            <a:r>
              <a:rPr lang="uk-UA" sz="1300" i="1" dirty="0" smtClean="0"/>
              <a:t>- щодо</a:t>
            </a:r>
            <a:r>
              <a:rPr lang="uk-UA" sz="1300" b="1" i="1" dirty="0" smtClean="0"/>
              <a:t> </a:t>
            </a:r>
            <a:r>
              <a:rPr lang="uk-UA" sz="1300" i="1" dirty="0"/>
              <a:t>суттєвого скорочення кількості контролюючих </a:t>
            </a:r>
            <a:r>
              <a:rPr lang="uk-UA" sz="1300" i="1" dirty="0" smtClean="0"/>
              <a:t>органів, </a:t>
            </a:r>
            <a:r>
              <a:rPr lang="uk-UA" sz="1300" i="1" dirty="0"/>
              <a:t>упорядкування їхніх функцій, удосконалення процедури здійснення контролю;  </a:t>
            </a:r>
            <a:endParaRPr lang="uk-UA" sz="1300" i="1" dirty="0" smtClean="0"/>
          </a:p>
          <a:p>
            <a:pPr algn="just"/>
            <a:r>
              <a:rPr lang="uk-UA" sz="1300" i="1" dirty="0" smtClean="0"/>
              <a:t>        - усунення </a:t>
            </a:r>
            <a:r>
              <a:rPr lang="uk-UA" sz="1300" i="1" dirty="0"/>
              <a:t>дублювання повноважень (у межах Плану з дерегуляції</a:t>
            </a:r>
            <a:r>
              <a:rPr lang="uk-UA" sz="1300" i="1" dirty="0" smtClean="0"/>
              <a:t>).</a:t>
            </a:r>
          </a:p>
          <a:p>
            <a:pPr algn="just"/>
            <a:endParaRPr lang="ru-RU" sz="1400" dirty="0"/>
          </a:p>
          <a:p>
            <a:pPr algn="just"/>
            <a:r>
              <a:rPr lang="uk-UA" sz="1400" dirty="0" smtClean="0"/>
              <a:t>        </a:t>
            </a:r>
            <a:r>
              <a:rPr lang="uk-UA" sz="1300" b="1" dirty="0" smtClean="0"/>
              <a:t>Стратегія </a:t>
            </a:r>
            <a:r>
              <a:rPr lang="uk-UA" sz="1300" b="1" dirty="0"/>
              <a:t>реформування системи державного контролю відома і схвалена суспільством та експертами. Однак процес відбувається вкрай складно, адже ця система, одна з найбільш корумпованих і розгалужених, </a:t>
            </a:r>
            <a:r>
              <a:rPr lang="uk-UA" sz="1300" b="1" dirty="0" err="1"/>
              <a:t>багаточисельна</a:t>
            </a:r>
            <a:r>
              <a:rPr lang="uk-UA" sz="1300" b="1" dirty="0"/>
              <a:t> і багатовекторна, практично саботує здійснення реформ. </a:t>
            </a:r>
            <a:r>
              <a:rPr lang="uk-UA" sz="1300" b="1" dirty="0" smtClean="0"/>
              <a:t>     </a:t>
            </a:r>
          </a:p>
          <a:p>
            <a:pPr algn="just"/>
            <a:r>
              <a:rPr lang="uk-UA" sz="1300" b="1" dirty="0"/>
              <a:t> </a:t>
            </a:r>
            <a:r>
              <a:rPr lang="uk-UA" sz="1300" b="1" dirty="0" smtClean="0"/>
              <a:t>       </a:t>
            </a:r>
          </a:p>
          <a:p>
            <a:pPr algn="just"/>
            <a:r>
              <a:rPr lang="uk-UA" sz="1300" b="1" dirty="0"/>
              <a:t> </a:t>
            </a:r>
            <a:r>
              <a:rPr lang="uk-UA" sz="1300" b="1" dirty="0" smtClean="0"/>
              <a:t>       Вирішення </a:t>
            </a:r>
            <a:r>
              <a:rPr lang="uk-UA" sz="1300" b="1" dirty="0"/>
              <a:t>ряду базових питань залежатиме від політичної волі вищих щаблів влади. </a:t>
            </a:r>
            <a:r>
              <a:rPr lang="uk-UA" sz="1300" b="1" dirty="0" smtClean="0"/>
              <a:t/>
            </a:r>
            <a:br>
              <a:rPr lang="uk-UA" sz="1300" b="1" dirty="0" smtClean="0"/>
            </a:br>
            <a:r>
              <a:rPr lang="uk-UA" sz="1300" b="1" dirty="0" smtClean="0"/>
              <a:t>ДРС </a:t>
            </a:r>
            <a:r>
              <a:rPr lang="uk-UA" sz="1300" b="1" dirty="0"/>
              <a:t>має стати координатором реформування контролюючих органів</a:t>
            </a:r>
            <a:r>
              <a:rPr lang="uk-UA" sz="1300" b="1" dirty="0" smtClean="0"/>
              <a:t>.</a:t>
            </a:r>
          </a:p>
          <a:p>
            <a:pPr algn="just"/>
            <a:r>
              <a:rPr lang="uk-UA" sz="1400" dirty="0" smtClean="0"/>
              <a:t>        </a:t>
            </a:r>
          </a:p>
          <a:p>
            <a:pPr algn="just"/>
            <a:r>
              <a:rPr lang="uk-UA" sz="1400" dirty="0"/>
              <a:t> </a:t>
            </a:r>
            <a:r>
              <a:rPr lang="uk-UA" sz="1400" dirty="0" smtClean="0"/>
              <a:t>       </a:t>
            </a:r>
            <a:r>
              <a:rPr lang="uk-UA" sz="1300" b="1" dirty="0" smtClean="0"/>
              <a:t>Ситуацію </a:t>
            </a:r>
            <a:r>
              <a:rPr lang="uk-UA" sz="1300" b="1" dirty="0"/>
              <a:t>у сфері державного контролю буде поліпшено у випадку продовження мораторію на перевірки, а також прийняття та упровадження законопроектів, у розробці яких брала участь ДРС і які дозволять:</a:t>
            </a:r>
            <a:endParaRPr lang="ru-RU" sz="1300" b="1" dirty="0"/>
          </a:p>
          <a:p>
            <a:pPr algn="just"/>
            <a:r>
              <a:rPr lang="uk-UA" sz="1400" dirty="0" smtClean="0"/>
              <a:t>        </a:t>
            </a:r>
            <a:r>
              <a:rPr lang="uk-UA" sz="1300" i="1" dirty="0" smtClean="0"/>
              <a:t>- </a:t>
            </a:r>
            <a:r>
              <a:rPr lang="uk-UA" sz="1300" i="1" dirty="0"/>
              <a:t>максимально поширити дію Закону України «Про основні засади державного нагляду (контролю) у сфері господарської діяльності» на всі відносини, що виникають під час здійснення заходів державного нагляду; </a:t>
            </a:r>
            <a:endParaRPr lang="ru-RU" sz="1300" i="1" dirty="0"/>
          </a:p>
          <a:p>
            <a:pPr algn="just"/>
            <a:r>
              <a:rPr lang="uk-UA" sz="1300" i="1" dirty="0" smtClean="0"/>
              <a:t>        - </a:t>
            </a:r>
            <a:r>
              <a:rPr lang="uk-UA" sz="1300" i="1" dirty="0"/>
              <a:t>створити Інтегровану автоматизовану систему державного нагляду  з інформацією про всі контрольні заходи;</a:t>
            </a:r>
            <a:endParaRPr lang="ru-RU" sz="1300" i="1" dirty="0"/>
          </a:p>
          <a:p>
            <a:pPr algn="just"/>
            <a:r>
              <a:rPr lang="uk-UA" sz="1300" i="1" dirty="0" smtClean="0"/>
              <a:t>        - </a:t>
            </a:r>
            <a:r>
              <a:rPr lang="uk-UA" sz="1300" i="1" dirty="0"/>
              <a:t>конкретизувати обсяг повноважень органів державного нагляду у сфері господарської діяльності з одночасним підвищенням їх відповідальності за перевищення повноважень чи зловживання ними;</a:t>
            </a:r>
            <a:endParaRPr lang="ru-RU" sz="1300" i="1" dirty="0"/>
          </a:p>
          <a:p>
            <a:pPr algn="just"/>
            <a:r>
              <a:rPr lang="uk-UA" sz="1300" i="1" dirty="0" smtClean="0"/>
              <a:t>        - </a:t>
            </a:r>
            <a:r>
              <a:rPr lang="uk-UA" sz="1300" i="1" dirty="0"/>
              <a:t>установити єдиний порядок стягнення адміністративно -  господарських санкцій, які застосовуються органами державного нагляду, за фактами встановлених порушень;</a:t>
            </a:r>
            <a:endParaRPr lang="ru-RU" sz="1300" i="1" dirty="0"/>
          </a:p>
          <a:p>
            <a:pPr algn="just"/>
            <a:r>
              <a:rPr lang="uk-UA" sz="1300" i="1" dirty="0" smtClean="0"/>
              <a:t>        -  </a:t>
            </a:r>
            <a:r>
              <a:rPr lang="uk-UA" sz="1300" i="1" dirty="0"/>
              <a:t>розширити положення щодо консультативної підтримки суб’єктів господарювання органами державного</a:t>
            </a:r>
            <a:r>
              <a:rPr lang="uk-UA" sz="1300" i="1" dirty="0" smtClean="0"/>
              <a:t>.</a:t>
            </a:r>
            <a:endParaRPr lang="ru-RU" sz="1300" i="1" dirty="0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665901" y="260350"/>
            <a:ext cx="5850743" cy="3734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b="1" dirty="0" smtClean="0">
                <a:solidFill>
                  <a:srgbClr val="002060"/>
                </a:solidFill>
              </a:rPr>
              <a:t>РОЗДІЛ І</a:t>
            </a:r>
            <a:r>
              <a:rPr lang="en-US" b="1" dirty="0" smtClean="0">
                <a:solidFill>
                  <a:srgbClr val="002060"/>
                </a:solidFill>
              </a:rPr>
              <a:t>V</a:t>
            </a:r>
            <a:r>
              <a:rPr lang="uk-UA" b="1" dirty="0" smtClean="0">
                <a:solidFill>
                  <a:srgbClr val="002060"/>
                </a:solidFill>
              </a:rPr>
              <a:t> Державний нагляд і контроль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3113745" y="692883"/>
            <a:ext cx="3240360" cy="3734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sz="1600" b="1" dirty="0" smtClean="0"/>
              <a:t>Робимо висновки</a:t>
            </a:r>
            <a:endParaRPr lang="uk-UA" sz="1600" b="1" dirty="0"/>
          </a:p>
        </p:txBody>
      </p:sp>
      <p:pic>
        <p:nvPicPr>
          <p:cNvPr id="15362" name="Picture 2" descr="C:\Documents and Settings\User\Рабочий стол\palec_vver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" y="1181919"/>
            <a:ext cx="615926" cy="61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1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 descr="Голубая тисненая бумага"/>
          <p:cNvSpPr>
            <a:spLocks noChangeArrowheads="1"/>
          </p:cNvSpPr>
          <p:nvPr/>
        </p:nvSpPr>
        <p:spPr bwMode="auto">
          <a:xfrm>
            <a:off x="323850" y="0"/>
            <a:ext cx="8820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sz="1400" i="1" dirty="0">
                <a:solidFill>
                  <a:srgbClr val="000099"/>
                </a:solidFill>
                <a:latin typeface="Calibri" pitchFamily="34" charset="0"/>
              </a:rPr>
              <a:t>  </a:t>
            </a:r>
            <a:r>
              <a:rPr lang="uk-UA" sz="1400" i="1" dirty="0">
                <a:solidFill>
                  <a:srgbClr val="000066"/>
                </a:solidFill>
                <a:latin typeface="Calibri" pitchFamily="34" charset="0"/>
              </a:rPr>
              <a:t>Ксенія Ляпіна – Голова Державної регуляторної служби України</a:t>
            </a:r>
          </a:p>
          <a:p>
            <a:endParaRPr lang="uk-UA" sz="200" b="1" i="1" noProof="1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050" y="1196752"/>
            <a:ext cx="8890446" cy="5249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1400" b="1" dirty="0" smtClean="0"/>
              <a:t>        </a:t>
            </a:r>
            <a:r>
              <a:rPr lang="uk-UA" sz="1300" b="1" dirty="0" smtClean="0"/>
              <a:t>1</a:t>
            </a:r>
            <a:r>
              <a:rPr lang="uk-UA" sz="1300" b="1" dirty="0"/>
              <a:t>. Визначення на законодавчому рівні відповідальності посадових осіб за порушення регуляторного </a:t>
            </a:r>
            <a:r>
              <a:rPr lang="uk-UA" sz="1300" b="1" dirty="0" smtClean="0"/>
              <a:t>законодавства та </a:t>
            </a:r>
            <a:r>
              <a:rPr lang="uk-UA" sz="1300" b="1" dirty="0"/>
              <a:t>посилення ролі ДРС. </a:t>
            </a:r>
            <a:endParaRPr lang="uk-UA" sz="1300" b="1" dirty="0" smtClean="0"/>
          </a:p>
          <a:p>
            <a:pPr algn="just">
              <a:lnSpc>
                <a:spcPct val="150000"/>
              </a:lnSpc>
            </a:pPr>
            <a:r>
              <a:rPr lang="ru-RU" sz="1300" b="1" dirty="0" smtClean="0"/>
              <a:t>        </a:t>
            </a:r>
            <a:r>
              <a:rPr lang="ru-RU" sz="1300" b="1" dirty="0" err="1" smtClean="0"/>
              <a:t>Розробка</a:t>
            </a:r>
            <a:r>
              <a:rPr lang="ru-RU" sz="1300" b="1" dirty="0" smtClean="0"/>
              <a:t> </a:t>
            </a:r>
            <a:r>
              <a:rPr lang="ru-RU" sz="1300" b="1" dirty="0"/>
              <a:t>проекту закону </a:t>
            </a:r>
            <a:r>
              <a:rPr lang="ru-RU" sz="1300" b="1" dirty="0" err="1"/>
              <a:t>щодо</a:t>
            </a:r>
            <a:r>
              <a:rPr lang="ru-RU" sz="1300" b="1" dirty="0"/>
              <a:t> </a:t>
            </a:r>
            <a:r>
              <a:rPr lang="ru-RU" sz="1300" b="1" dirty="0" err="1"/>
              <a:t>вдосконалення</a:t>
            </a:r>
            <a:r>
              <a:rPr lang="ru-RU" sz="1300" b="1" dirty="0"/>
              <a:t> Закону </a:t>
            </a:r>
            <a:r>
              <a:rPr lang="ru-RU" sz="1300" b="1" dirty="0" err="1"/>
              <a:t>України</a:t>
            </a:r>
            <a:r>
              <a:rPr lang="ru-RU" sz="1300" b="1" dirty="0"/>
              <a:t> «Про засади </a:t>
            </a:r>
            <a:r>
              <a:rPr lang="ru-RU" sz="1300" b="1" dirty="0" err="1"/>
              <a:t>державної</a:t>
            </a:r>
            <a:r>
              <a:rPr lang="ru-RU" sz="1300" b="1" dirty="0"/>
              <a:t> </a:t>
            </a:r>
            <a:r>
              <a:rPr lang="ru-RU" sz="1300" b="1" dirty="0" err="1"/>
              <a:t>регуляторної</a:t>
            </a:r>
            <a:r>
              <a:rPr lang="ru-RU" sz="1300" b="1" dirty="0"/>
              <a:t> </a:t>
            </a:r>
            <a:r>
              <a:rPr lang="ru-RU" sz="1300" b="1" dirty="0" err="1"/>
              <a:t>політики</a:t>
            </a:r>
            <a:r>
              <a:rPr lang="ru-RU" sz="1300" b="1" dirty="0"/>
              <a:t> у </a:t>
            </a:r>
            <a:r>
              <a:rPr lang="ru-RU" sz="1300" b="1" dirty="0" err="1"/>
              <a:t>сфері</a:t>
            </a:r>
            <a:r>
              <a:rPr lang="ru-RU" sz="1300" b="1" dirty="0"/>
              <a:t> </a:t>
            </a:r>
            <a:r>
              <a:rPr lang="ru-RU" sz="1300" b="1" dirty="0" err="1"/>
              <a:t>господарської</a:t>
            </a:r>
            <a:r>
              <a:rPr lang="ru-RU" sz="1300" b="1" dirty="0"/>
              <a:t> </a:t>
            </a:r>
            <a:r>
              <a:rPr lang="ru-RU" sz="1300" b="1" dirty="0" err="1"/>
              <a:t>діяльності</a:t>
            </a:r>
            <a:r>
              <a:rPr lang="ru-RU" sz="1300" b="1" dirty="0" smtClean="0"/>
              <a:t>».</a:t>
            </a:r>
          </a:p>
          <a:p>
            <a:pPr algn="just">
              <a:lnSpc>
                <a:spcPct val="150000"/>
              </a:lnSpc>
            </a:pPr>
            <a:endParaRPr lang="uk-UA" sz="800" b="1" dirty="0" smtClean="0"/>
          </a:p>
          <a:p>
            <a:pPr algn="just">
              <a:lnSpc>
                <a:spcPct val="150000"/>
              </a:lnSpc>
            </a:pPr>
            <a:r>
              <a:rPr lang="uk-UA" sz="1300" b="1" dirty="0" smtClean="0"/>
              <a:t>        2. </a:t>
            </a:r>
            <a:r>
              <a:rPr lang="uk-UA" sz="1300" b="1" dirty="0"/>
              <a:t>Активізація роботи щодо інформування підприємницької громадськості про стан дерегуляції та активне залучення бізнес-спільноти до цієї роботи. </a:t>
            </a:r>
            <a:endParaRPr lang="uk-UA" sz="1300" b="1" dirty="0" smtClean="0"/>
          </a:p>
          <a:p>
            <a:pPr algn="just">
              <a:lnSpc>
                <a:spcPct val="150000"/>
              </a:lnSpc>
            </a:pPr>
            <a:r>
              <a:rPr lang="ru-RU" sz="1300" b="1" dirty="0" smtClean="0"/>
              <a:t>        </a:t>
            </a:r>
            <a:r>
              <a:rPr lang="ru-RU" sz="1300" b="1" dirty="0" err="1" smtClean="0"/>
              <a:t>Забезпечення</a:t>
            </a:r>
            <a:r>
              <a:rPr lang="ru-RU" sz="1300" b="1" dirty="0" smtClean="0"/>
              <a:t> </a:t>
            </a:r>
            <a:r>
              <a:rPr lang="ru-RU" sz="1300" b="1" dirty="0" err="1"/>
              <a:t>координації</a:t>
            </a:r>
            <a:r>
              <a:rPr lang="ru-RU" sz="1300" b="1" dirty="0"/>
              <a:t> та </a:t>
            </a:r>
            <a:r>
              <a:rPr lang="ru-RU" sz="1300" b="1" dirty="0" err="1"/>
              <a:t>моніторингу</a:t>
            </a:r>
            <a:r>
              <a:rPr lang="ru-RU" sz="1300" b="1" dirty="0"/>
              <a:t> </a:t>
            </a:r>
            <a:r>
              <a:rPr lang="ru-RU" sz="1300" b="1" dirty="0" err="1"/>
              <a:t>виконання</a:t>
            </a:r>
            <a:r>
              <a:rPr lang="ru-RU" sz="1300" b="1" dirty="0"/>
              <a:t> органами </a:t>
            </a:r>
            <a:r>
              <a:rPr lang="ru-RU" sz="1300" b="1" dirty="0" err="1"/>
              <a:t>виконавчої</a:t>
            </a:r>
            <a:r>
              <a:rPr lang="ru-RU" sz="1300" b="1" dirty="0"/>
              <a:t> </a:t>
            </a:r>
            <a:r>
              <a:rPr lang="ru-RU" sz="1300" b="1" dirty="0" err="1"/>
              <a:t>влади</a:t>
            </a:r>
            <a:r>
              <a:rPr lang="ru-RU" sz="1300" b="1" dirty="0"/>
              <a:t> плану </a:t>
            </a:r>
            <a:r>
              <a:rPr lang="ru-RU" sz="1300" b="1" dirty="0" err="1"/>
              <a:t>дерегуляції</a:t>
            </a:r>
            <a:r>
              <a:rPr lang="ru-RU" sz="1300" b="1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uk-UA" sz="800" b="1" dirty="0" smtClean="0"/>
          </a:p>
          <a:p>
            <a:pPr algn="just">
              <a:lnSpc>
                <a:spcPct val="150000"/>
              </a:lnSpc>
            </a:pPr>
            <a:r>
              <a:rPr lang="uk-UA" sz="1300" b="1" dirty="0"/>
              <a:t> </a:t>
            </a:r>
            <a:r>
              <a:rPr lang="uk-UA" sz="1300" b="1" dirty="0" smtClean="0"/>
              <a:t>       3. </a:t>
            </a:r>
            <a:r>
              <a:rPr lang="uk-UA" sz="1300" b="1" dirty="0"/>
              <a:t>Усунення внутрішніх колізій та неузгодженостей в Законі України «Про ліцензування видів господарської діяльності</a:t>
            </a:r>
            <a:r>
              <a:rPr lang="uk-UA" sz="1300" b="1" dirty="0" smtClean="0"/>
              <a:t>».</a:t>
            </a:r>
          </a:p>
          <a:p>
            <a:pPr algn="just">
              <a:lnSpc>
                <a:spcPct val="150000"/>
              </a:lnSpc>
            </a:pPr>
            <a:r>
              <a:rPr lang="ru-RU" sz="1300" b="1" dirty="0" smtClean="0"/>
              <a:t>        </a:t>
            </a:r>
            <a:r>
              <a:rPr lang="ru-RU" sz="1300" b="1" dirty="0" err="1" smtClean="0"/>
              <a:t>Мінімізація</a:t>
            </a:r>
            <a:r>
              <a:rPr lang="ru-RU" sz="1300" b="1" dirty="0" smtClean="0"/>
              <a:t> </a:t>
            </a:r>
            <a:r>
              <a:rPr lang="ru-RU" sz="1300" b="1" dirty="0" err="1"/>
              <a:t>процедурних</a:t>
            </a:r>
            <a:r>
              <a:rPr lang="ru-RU" sz="1300" b="1" dirty="0"/>
              <a:t> </a:t>
            </a:r>
            <a:r>
              <a:rPr lang="ru-RU" sz="1300" b="1" dirty="0" err="1"/>
              <a:t>дій</a:t>
            </a:r>
            <a:r>
              <a:rPr lang="ru-RU" sz="1300" b="1" dirty="0"/>
              <a:t> для </a:t>
            </a:r>
            <a:r>
              <a:rPr lang="ru-RU" sz="1300" b="1" dirty="0" err="1"/>
              <a:t>отримання</a:t>
            </a:r>
            <a:r>
              <a:rPr lang="ru-RU" sz="1300" b="1" dirty="0"/>
              <a:t> </a:t>
            </a:r>
            <a:r>
              <a:rPr lang="ru-RU" sz="1300" b="1" dirty="0" err="1"/>
              <a:t>документів</a:t>
            </a:r>
            <a:r>
              <a:rPr lang="ru-RU" sz="1300" b="1" dirty="0"/>
              <a:t> </a:t>
            </a:r>
            <a:r>
              <a:rPr lang="ru-RU" sz="1300" b="1" dirty="0" err="1"/>
              <a:t>дозвільного</a:t>
            </a:r>
            <a:r>
              <a:rPr lang="ru-RU" sz="1300" b="1" dirty="0"/>
              <a:t> характеру та </a:t>
            </a:r>
            <a:r>
              <a:rPr lang="ru-RU" sz="1300" b="1" dirty="0" err="1" smtClean="0"/>
              <a:t>ліцензій</a:t>
            </a:r>
            <a:r>
              <a:rPr lang="ru-RU" sz="1300" b="1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uk-UA" sz="800" b="1" dirty="0" smtClean="0"/>
          </a:p>
          <a:p>
            <a:pPr algn="just">
              <a:lnSpc>
                <a:spcPct val="150000"/>
              </a:lnSpc>
            </a:pPr>
            <a:r>
              <a:rPr lang="uk-UA" sz="1300" b="1" dirty="0"/>
              <a:t> </a:t>
            </a:r>
            <a:r>
              <a:rPr lang="uk-UA" sz="1300" b="1" dirty="0" smtClean="0"/>
              <a:t>       4. </a:t>
            </a:r>
            <a:r>
              <a:rPr lang="uk-UA" sz="1300" b="1" dirty="0"/>
              <a:t>Ужиття заходів для продовження мораторію на перевірки з метою обмеження діяльності </a:t>
            </a:r>
            <a:r>
              <a:rPr lang="uk-UA" sz="1300" b="1" dirty="0" err="1"/>
              <a:t>нереформованих</a:t>
            </a:r>
            <a:r>
              <a:rPr lang="uk-UA" sz="1300" b="1" dirty="0"/>
              <a:t> контролюючих органів</a:t>
            </a:r>
            <a:r>
              <a:rPr lang="uk-UA" sz="1300" b="1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1300" b="1" dirty="0" smtClean="0"/>
              <a:t>        </a:t>
            </a:r>
            <a:r>
              <a:rPr lang="ru-RU" sz="1300" b="1" dirty="0" err="1" smtClean="0"/>
              <a:t>Максимальне</a:t>
            </a:r>
            <a:r>
              <a:rPr lang="ru-RU" sz="1300" b="1" dirty="0" smtClean="0"/>
              <a:t> </a:t>
            </a:r>
            <a:r>
              <a:rPr lang="ru-RU" sz="1300" b="1" dirty="0" err="1"/>
              <a:t>поширення</a:t>
            </a:r>
            <a:r>
              <a:rPr lang="ru-RU" sz="1300" b="1" dirty="0"/>
              <a:t> </a:t>
            </a:r>
            <a:r>
              <a:rPr lang="ru-RU" sz="1300" b="1" dirty="0" err="1"/>
              <a:t>дії</a:t>
            </a:r>
            <a:r>
              <a:rPr lang="ru-RU" sz="1300" b="1" dirty="0"/>
              <a:t> Закону </a:t>
            </a:r>
            <a:r>
              <a:rPr lang="ru-RU" sz="1300" b="1" dirty="0" err="1"/>
              <a:t>України</a:t>
            </a:r>
            <a:r>
              <a:rPr lang="ru-RU" sz="1300" b="1" dirty="0"/>
              <a:t> «Про </a:t>
            </a:r>
            <a:r>
              <a:rPr lang="ru-RU" sz="1300" b="1" dirty="0" err="1"/>
              <a:t>основні</a:t>
            </a:r>
            <a:r>
              <a:rPr lang="ru-RU" sz="1300" b="1" dirty="0"/>
              <a:t> засади державного </a:t>
            </a:r>
            <a:r>
              <a:rPr lang="ru-RU" sz="1300" b="1" dirty="0" err="1"/>
              <a:t>нагляду</a:t>
            </a:r>
            <a:r>
              <a:rPr lang="ru-RU" sz="1300" b="1" dirty="0"/>
              <a:t> (контролю) у </a:t>
            </a:r>
            <a:r>
              <a:rPr lang="ru-RU" sz="1300" b="1" dirty="0" err="1"/>
              <a:t>сфері</a:t>
            </a:r>
            <a:r>
              <a:rPr lang="ru-RU" sz="1300" b="1" dirty="0"/>
              <a:t> </a:t>
            </a:r>
            <a:r>
              <a:rPr lang="ru-RU" sz="1300" b="1" dirty="0" err="1"/>
              <a:t>господарської</a:t>
            </a:r>
            <a:r>
              <a:rPr lang="ru-RU" sz="1300" b="1" dirty="0"/>
              <a:t> </a:t>
            </a:r>
            <a:r>
              <a:rPr lang="ru-RU" sz="1300" b="1" dirty="0" err="1"/>
              <a:t>діяльності</a:t>
            </a:r>
            <a:r>
              <a:rPr lang="ru-RU" sz="1300" b="1" dirty="0"/>
              <a:t>» на </a:t>
            </a:r>
            <a:r>
              <a:rPr lang="ru-RU" sz="1300" b="1" dirty="0" err="1"/>
              <a:t>всі</a:t>
            </a:r>
            <a:r>
              <a:rPr lang="ru-RU" sz="1300" b="1" dirty="0"/>
              <a:t> </a:t>
            </a:r>
            <a:r>
              <a:rPr lang="ru-RU" sz="1300" b="1" dirty="0" err="1"/>
              <a:t>відносини</a:t>
            </a:r>
            <a:r>
              <a:rPr lang="ru-RU" sz="1300" b="1" dirty="0"/>
              <a:t>, </a:t>
            </a:r>
            <a:r>
              <a:rPr lang="ru-RU" sz="1300" b="1" dirty="0" err="1"/>
              <a:t>що</a:t>
            </a:r>
            <a:r>
              <a:rPr lang="ru-RU" sz="1300" b="1" dirty="0"/>
              <a:t> </a:t>
            </a:r>
            <a:r>
              <a:rPr lang="ru-RU" sz="1300" b="1" dirty="0" err="1"/>
              <a:t>виникають</a:t>
            </a:r>
            <a:r>
              <a:rPr lang="ru-RU" sz="1300" b="1" dirty="0"/>
              <a:t> </a:t>
            </a:r>
            <a:r>
              <a:rPr lang="ru-RU" sz="1300" b="1" dirty="0" err="1"/>
              <a:t>під</a:t>
            </a:r>
            <a:r>
              <a:rPr lang="ru-RU" sz="1300" b="1" dirty="0"/>
              <a:t> час </a:t>
            </a:r>
            <a:r>
              <a:rPr lang="ru-RU" sz="1300" b="1" dirty="0" err="1"/>
              <a:t>здійснення</a:t>
            </a:r>
            <a:r>
              <a:rPr lang="ru-RU" sz="1300" b="1" dirty="0"/>
              <a:t> </a:t>
            </a:r>
            <a:r>
              <a:rPr lang="ru-RU" sz="1300" b="1" dirty="0" err="1"/>
              <a:t>заходів</a:t>
            </a:r>
            <a:r>
              <a:rPr lang="ru-RU" sz="1300" b="1" dirty="0"/>
              <a:t> державного </a:t>
            </a:r>
            <a:r>
              <a:rPr lang="ru-RU" sz="1300" b="1" dirty="0" err="1" smtClean="0"/>
              <a:t>нагляду</a:t>
            </a:r>
            <a:r>
              <a:rPr lang="ru-RU" sz="1300" b="1" dirty="0" smtClean="0"/>
              <a:t>.</a:t>
            </a:r>
            <a:r>
              <a:rPr lang="uk-UA" sz="1300" b="1" dirty="0" smtClean="0"/>
              <a:t>        </a:t>
            </a:r>
            <a:endParaRPr lang="ru-RU" sz="1300" b="1" i="1" dirty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267744" y="548680"/>
            <a:ext cx="4896544" cy="3734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b="1" dirty="0" smtClean="0">
                <a:solidFill>
                  <a:srgbClr val="002060"/>
                </a:solidFill>
              </a:rPr>
              <a:t>РОЗДІЛ </a:t>
            </a:r>
            <a:r>
              <a:rPr lang="en-US" b="1" dirty="0" smtClean="0">
                <a:solidFill>
                  <a:srgbClr val="002060"/>
                </a:solidFill>
              </a:rPr>
              <a:t>V</a:t>
            </a:r>
            <a:r>
              <a:rPr lang="uk-UA" b="1" dirty="0" smtClean="0">
                <a:solidFill>
                  <a:srgbClr val="002060"/>
                </a:solidFill>
              </a:rPr>
              <a:t> Пріоритети на 2016 рік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C:\Documents and Settings\User\Рабочий стол\palec_vver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" y="1147801"/>
            <a:ext cx="615926" cy="61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817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1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 descr="Голубая тисненая бумага"/>
          <p:cNvSpPr>
            <a:spLocks noChangeArrowheads="1"/>
          </p:cNvSpPr>
          <p:nvPr/>
        </p:nvSpPr>
        <p:spPr bwMode="auto">
          <a:xfrm>
            <a:off x="323850" y="0"/>
            <a:ext cx="8820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sz="1400" i="1">
                <a:solidFill>
                  <a:srgbClr val="000099"/>
                </a:solidFill>
                <a:latin typeface="Calibri" pitchFamily="34" charset="0"/>
              </a:rPr>
              <a:t>  </a:t>
            </a:r>
            <a:r>
              <a:rPr lang="uk-UA" sz="1400" i="1">
                <a:solidFill>
                  <a:srgbClr val="000066"/>
                </a:solidFill>
                <a:latin typeface="Calibri" pitchFamily="34" charset="0"/>
              </a:rPr>
              <a:t>Ксенія Ляпіна – Голова Державної регуляторної служби України</a:t>
            </a:r>
          </a:p>
          <a:p>
            <a:endParaRPr lang="uk-UA" sz="200" b="1" i="1" noProof="1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539551" y="765078"/>
            <a:ext cx="8351835" cy="57569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1600" b="1" dirty="0" err="1" smtClean="0"/>
              <a:t>Відповідність</a:t>
            </a:r>
            <a:r>
              <a:rPr lang="ru-RU" sz="1600" b="1" dirty="0" smtClean="0"/>
              <a:t> </a:t>
            </a:r>
            <a:r>
              <a:rPr lang="ru-RU" sz="1600" b="1" dirty="0" err="1"/>
              <a:t>проектів</a:t>
            </a:r>
            <a:r>
              <a:rPr lang="ru-RU" sz="1600" b="1" dirty="0"/>
              <a:t> </a:t>
            </a:r>
            <a:r>
              <a:rPr lang="ru-RU" sz="1600" b="1" dirty="0" err="1"/>
              <a:t>регуляторних</a:t>
            </a:r>
            <a:r>
              <a:rPr lang="ru-RU" sz="1600" b="1" dirty="0"/>
              <a:t> </a:t>
            </a:r>
            <a:r>
              <a:rPr lang="ru-RU" sz="1600" b="1" dirty="0" err="1" smtClean="0"/>
              <a:t>актів</a:t>
            </a:r>
            <a:r>
              <a:rPr lang="ru-RU" sz="1600" b="1" dirty="0" smtClean="0"/>
              <a:t> ЦОВВ </a:t>
            </a:r>
            <a:r>
              <a:rPr lang="ru-RU" sz="1600" b="1" dirty="0" err="1"/>
              <a:t>вимогам</a:t>
            </a:r>
            <a:r>
              <a:rPr lang="ru-RU" sz="1600" b="1" dirty="0"/>
              <a:t> </a:t>
            </a:r>
            <a:r>
              <a:rPr lang="ru-RU" sz="1600" b="1" dirty="0" smtClean="0"/>
              <a:t>та </a:t>
            </a:r>
            <a:r>
              <a:rPr lang="ru-RU" sz="1600" b="1" dirty="0"/>
              <a:t>принципам </a:t>
            </a:r>
            <a:endParaRPr lang="ru-RU" sz="1600" b="1" dirty="0" smtClean="0"/>
          </a:p>
          <a:p>
            <a:pPr algn="ctr">
              <a:defRPr/>
            </a:pPr>
            <a:r>
              <a:rPr lang="ru-RU" sz="1600" b="1" dirty="0" err="1" smtClean="0"/>
              <a:t>державної</a:t>
            </a:r>
            <a:r>
              <a:rPr lang="ru-RU" sz="1600" b="1" dirty="0" smtClean="0"/>
              <a:t> </a:t>
            </a:r>
            <a:r>
              <a:rPr lang="ru-RU" sz="1600" b="1" dirty="0" err="1"/>
              <a:t>регуляторної</a:t>
            </a:r>
            <a:r>
              <a:rPr lang="ru-RU" sz="1600" b="1" dirty="0"/>
              <a:t> </a:t>
            </a:r>
            <a:r>
              <a:rPr lang="ru-RU" sz="1600" b="1" dirty="0" err="1" smtClean="0"/>
              <a:t>політики</a:t>
            </a:r>
            <a:endParaRPr lang="uk-UA" sz="2000" i="1" dirty="0">
              <a:solidFill>
                <a:srgbClr val="FF5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2051172" y="319450"/>
            <a:ext cx="5328592" cy="3734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b="1" dirty="0" smtClean="0">
                <a:solidFill>
                  <a:srgbClr val="002060"/>
                </a:solidFill>
              </a:rPr>
              <a:t>РОЗДІЛ І Державна регуляторна політика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12" y="1688166"/>
            <a:ext cx="450226" cy="4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4343" y="1365102"/>
            <a:ext cx="79975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Проаналізовано</a:t>
            </a:r>
            <a:r>
              <a:rPr lang="ru-RU" sz="1400" dirty="0" smtClean="0"/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1308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проектів</a:t>
            </a:r>
            <a:endParaRPr lang="ru-RU" sz="1400" dirty="0" smtClean="0"/>
          </a:p>
          <a:p>
            <a:endParaRPr lang="ru-RU" sz="1400" b="1" i="1" dirty="0" smtClean="0"/>
          </a:p>
          <a:p>
            <a:r>
              <a:rPr lang="ru-RU" sz="1400" b="1" i="1" dirty="0" smtClean="0"/>
              <a:t>≈ 99 % 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проектів</a:t>
            </a:r>
            <a:r>
              <a:rPr lang="ru-RU" sz="1400" dirty="0" smtClean="0"/>
              <a:t> </a:t>
            </a:r>
            <a:r>
              <a:rPr lang="ru-RU" sz="1400" dirty="0" err="1" smtClean="0"/>
              <a:t>супроводжувались</a:t>
            </a:r>
            <a:r>
              <a:rPr lang="ru-RU" sz="1400" dirty="0" smtClean="0"/>
              <a:t> </a:t>
            </a:r>
            <a:r>
              <a:rPr lang="ru-RU" sz="1400" dirty="0" err="1" smtClean="0"/>
              <a:t>аналізом</a:t>
            </a:r>
            <a:r>
              <a:rPr lang="ru-RU" sz="1400" dirty="0" smtClean="0"/>
              <a:t> регуляторного </a:t>
            </a:r>
            <a:r>
              <a:rPr lang="ru-RU" sz="1400" dirty="0" err="1" smtClean="0"/>
              <a:t>впливу</a:t>
            </a:r>
            <a:r>
              <a:rPr lang="ru-RU" sz="1400" dirty="0" smtClean="0"/>
              <a:t> (АРВ)</a:t>
            </a:r>
          </a:p>
          <a:p>
            <a:endParaRPr lang="uk-UA" sz="1400" i="1" dirty="0"/>
          </a:p>
          <a:p>
            <a:r>
              <a:rPr lang="ru-RU" sz="1400" b="1" i="1" dirty="0" smtClean="0"/>
              <a:t>≈ 98 % 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проектів</a:t>
            </a:r>
            <a:r>
              <a:rPr lang="ru-RU" sz="1400" dirty="0" smtClean="0"/>
              <a:t> </a:t>
            </a:r>
            <a:r>
              <a:rPr lang="ru-RU" sz="1400" dirty="0" err="1" smtClean="0"/>
              <a:t>дотримано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процедури</a:t>
            </a:r>
            <a:r>
              <a:rPr lang="ru-RU" sz="1400" dirty="0" smtClean="0"/>
              <a:t> з </a:t>
            </a:r>
            <a:r>
              <a:rPr lang="ru-RU" sz="1400" dirty="0" err="1" smtClean="0"/>
              <a:t>їх</a:t>
            </a:r>
            <a:r>
              <a:rPr lang="ru-RU" sz="1400" dirty="0" smtClean="0"/>
              <a:t> </a:t>
            </a:r>
            <a:r>
              <a:rPr lang="ru-RU" sz="1400" dirty="0" err="1" smtClean="0"/>
              <a:t>оприлюднення</a:t>
            </a:r>
            <a:endParaRPr lang="ru-RU" sz="1400" dirty="0" smtClean="0"/>
          </a:p>
          <a:p>
            <a:endParaRPr lang="uk-UA" sz="1400" i="1" dirty="0"/>
          </a:p>
          <a:p>
            <a:r>
              <a:rPr lang="uk-UA" sz="1400" dirty="0" smtClean="0"/>
              <a:t>на </a:t>
            </a:r>
            <a:r>
              <a:rPr lang="uk-UA" sz="1400" b="1" i="1" dirty="0" smtClean="0"/>
              <a:t>20 % </a:t>
            </a:r>
            <a:r>
              <a:rPr lang="ru-RU" sz="1400" dirty="0" err="1" smtClean="0"/>
              <a:t>зафіксовано</a:t>
            </a:r>
            <a:r>
              <a:rPr lang="ru-RU" sz="1400" dirty="0" smtClean="0"/>
              <a:t> </a:t>
            </a:r>
            <a:r>
              <a:rPr lang="ru-RU" sz="1400" dirty="0" err="1" smtClean="0"/>
              <a:t>зниження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регуляторної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активності</a:t>
            </a:r>
            <a:r>
              <a:rPr lang="ru-RU" sz="1400" dirty="0" smtClean="0"/>
              <a:t> у </a:t>
            </a:r>
            <a:r>
              <a:rPr lang="ru-RU" sz="1400" dirty="0" err="1" smtClean="0"/>
              <a:t>порівнянні</a:t>
            </a:r>
            <a:r>
              <a:rPr lang="ru-RU" sz="1400" dirty="0" smtClean="0"/>
              <a:t> з 2014 роком</a:t>
            </a:r>
          </a:p>
          <a:p>
            <a:endParaRPr lang="uk-UA" sz="1400" dirty="0"/>
          </a:p>
          <a:p>
            <a:r>
              <a:rPr lang="ru-RU" sz="1400" b="1" i="1" dirty="0"/>
              <a:t>≈</a:t>
            </a:r>
            <a:r>
              <a:rPr lang="uk-UA" sz="1400" dirty="0" smtClean="0"/>
              <a:t> </a:t>
            </a:r>
            <a:r>
              <a:rPr lang="uk-UA" sz="1400" b="1" i="1" dirty="0" smtClean="0"/>
              <a:t>21 % </a:t>
            </a:r>
            <a:r>
              <a:rPr lang="uk-UA" sz="1400" dirty="0" smtClean="0"/>
              <a:t>проектів не відповідали принципам державної регуляторної політики </a:t>
            </a:r>
          </a:p>
          <a:p>
            <a:endParaRPr lang="uk-UA" sz="1400" dirty="0"/>
          </a:p>
          <a:p>
            <a:r>
              <a:rPr lang="ru-RU" sz="1400" dirty="0" err="1"/>
              <a:t>п</a:t>
            </a:r>
            <a:r>
              <a:rPr lang="ru-RU" sz="1400" dirty="0" err="1" smtClean="0"/>
              <a:t>родовжують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порушувати</a:t>
            </a:r>
            <a:r>
              <a:rPr lang="ru-RU" sz="1400" dirty="0" smtClean="0"/>
              <a:t> принцип </a:t>
            </a:r>
            <a:r>
              <a:rPr lang="ru-RU" sz="1400" dirty="0" err="1" smtClean="0"/>
              <a:t>прозорості</a:t>
            </a:r>
            <a:r>
              <a:rPr lang="ru-RU" sz="1400" dirty="0" smtClean="0"/>
              <a:t> та </a:t>
            </a:r>
            <a:r>
              <a:rPr lang="ru-RU" sz="1400" dirty="0" err="1" smtClean="0"/>
              <a:t>врахування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громадської</a:t>
            </a:r>
            <a:r>
              <a:rPr lang="ru-RU" sz="1400" dirty="0" smtClean="0"/>
              <a:t> думки: </a:t>
            </a:r>
            <a:r>
              <a:rPr lang="ru-RU" sz="1200" i="1" dirty="0" err="1" smtClean="0"/>
              <a:t>Мінагрополітики</a:t>
            </a:r>
            <a:r>
              <a:rPr lang="ru-RU" sz="1200" i="1" dirty="0" smtClean="0"/>
              <a:t>, ДСНС, </a:t>
            </a:r>
            <a:r>
              <a:rPr lang="ru-RU" sz="1200" i="1" dirty="0" err="1" smtClean="0"/>
              <a:t>Мінприроди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Мінекономрозвитку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Міненерговугілля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Мінінфраструктури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Мінкультури</a:t>
            </a:r>
            <a:r>
              <a:rPr lang="ru-RU" sz="1200" i="1" dirty="0" smtClean="0"/>
              <a:t>, Фонд </a:t>
            </a:r>
            <a:r>
              <a:rPr lang="ru-RU" sz="1200" i="1" dirty="0" err="1" smtClean="0"/>
              <a:t>держмайна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Міноборони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Мінфін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Мінсоцполітики</a:t>
            </a:r>
            <a:r>
              <a:rPr lang="ru-RU" sz="1200" i="1" dirty="0" smtClean="0"/>
              <a:t>, ДФС, </a:t>
            </a:r>
            <a:r>
              <a:rPr lang="ru-RU" sz="1200" i="1" dirty="0" err="1" smtClean="0"/>
              <a:t>Мінюст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Держатомрегулювання</a:t>
            </a:r>
            <a:r>
              <a:rPr lang="ru-RU" sz="1200" i="1" dirty="0" smtClean="0"/>
              <a:t>  НКРЕКП, НКРЗІ</a:t>
            </a:r>
            <a:endParaRPr lang="ru-RU" sz="1200" dirty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91" y="3489071"/>
            <a:ext cx="442014" cy="43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529401" y="4365104"/>
            <a:ext cx="8351835" cy="57569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1600" b="1" dirty="0" err="1" smtClean="0"/>
              <a:t>Відповідність</a:t>
            </a:r>
            <a:r>
              <a:rPr lang="ru-RU" sz="1600" b="1" dirty="0" smtClean="0"/>
              <a:t> </a:t>
            </a:r>
            <a:r>
              <a:rPr lang="ru-RU" sz="1600" b="1" dirty="0" err="1"/>
              <a:t>проектів</a:t>
            </a:r>
            <a:r>
              <a:rPr lang="ru-RU" sz="1600" b="1" dirty="0"/>
              <a:t> </a:t>
            </a:r>
            <a:r>
              <a:rPr lang="ru-RU" sz="1600" b="1" dirty="0" err="1"/>
              <a:t>регуляторних</a:t>
            </a:r>
            <a:r>
              <a:rPr lang="ru-RU" sz="1600" b="1" dirty="0"/>
              <a:t> </a:t>
            </a:r>
            <a:r>
              <a:rPr lang="ru-RU" sz="1600" b="1" dirty="0" err="1" smtClean="0"/>
              <a:t>актів</a:t>
            </a:r>
            <a:r>
              <a:rPr lang="ru-RU" sz="1600" b="1" dirty="0" smtClean="0"/>
              <a:t> МОВВ </a:t>
            </a:r>
            <a:r>
              <a:rPr lang="ru-RU" sz="1600" b="1" dirty="0" err="1"/>
              <a:t>вимогам</a:t>
            </a:r>
            <a:r>
              <a:rPr lang="ru-RU" sz="1600" b="1" dirty="0"/>
              <a:t> </a:t>
            </a:r>
            <a:r>
              <a:rPr lang="ru-RU" sz="1600" b="1" dirty="0" smtClean="0"/>
              <a:t>та </a:t>
            </a:r>
            <a:r>
              <a:rPr lang="ru-RU" sz="1600" b="1" dirty="0"/>
              <a:t>принципам </a:t>
            </a:r>
            <a:endParaRPr lang="ru-RU" sz="1600" b="1" dirty="0" smtClean="0"/>
          </a:p>
          <a:p>
            <a:pPr algn="ctr">
              <a:defRPr/>
            </a:pPr>
            <a:r>
              <a:rPr lang="ru-RU" sz="1600" b="1" dirty="0" err="1" smtClean="0"/>
              <a:t>державної</a:t>
            </a:r>
            <a:r>
              <a:rPr lang="ru-RU" sz="1600" b="1" dirty="0" smtClean="0"/>
              <a:t> </a:t>
            </a:r>
            <a:r>
              <a:rPr lang="ru-RU" sz="1600" b="1" dirty="0" err="1"/>
              <a:t>регуляторної</a:t>
            </a:r>
            <a:r>
              <a:rPr lang="ru-RU" sz="1600" b="1" dirty="0"/>
              <a:t> </a:t>
            </a:r>
            <a:r>
              <a:rPr lang="ru-RU" sz="1600" b="1" dirty="0" err="1" smtClean="0"/>
              <a:t>політики</a:t>
            </a:r>
            <a:endParaRPr lang="uk-UA" sz="2000" i="1" dirty="0">
              <a:solidFill>
                <a:srgbClr val="FF5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24" y="2138392"/>
            <a:ext cx="450227" cy="45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24" y="2588619"/>
            <a:ext cx="450227" cy="45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91" y="3038846"/>
            <a:ext cx="450225" cy="45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834581" y="5025922"/>
            <a:ext cx="79975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Проаналізовано</a:t>
            </a:r>
            <a:r>
              <a:rPr lang="ru-RU" sz="1400" dirty="0" smtClean="0"/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479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проектів</a:t>
            </a:r>
            <a:endParaRPr lang="ru-RU" sz="1400" dirty="0" smtClean="0"/>
          </a:p>
          <a:p>
            <a:endParaRPr lang="ru-RU" sz="1400" b="1" i="1" dirty="0" smtClean="0"/>
          </a:p>
          <a:p>
            <a:r>
              <a:rPr lang="ru-RU" sz="1400" b="1" i="1" dirty="0" smtClean="0"/>
              <a:t>≈ 99 % 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проектів</a:t>
            </a:r>
            <a:r>
              <a:rPr lang="ru-RU" sz="1400" dirty="0" smtClean="0"/>
              <a:t> </a:t>
            </a:r>
            <a:r>
              <a:rPr lang="ru-RU" sz="1400" dirty="0" err="1" smtClean="0"/>
              <a:t>дотримано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процедури</a:t>
            </a:r>
            <a:r>
              <a:rPr lang="ru-RU" sz="1400" dirty="0" smtClean="0"/>
              <a:t> з </a:t>
            </a:r>
            <a:r>
              <a:rPr lang="ru-RU" sz="1400" dirty="0" err="1" smtClean="0"/>
              <a:t>їх</a:t>
            </a:r>
            <a:r>
              <a:rPr lang="ru-RU" sz="1400" dirty="0" smtClean="0"/>
              <a:t> </a:t>
            </a:r>
            <a:r>
              <a:rPr lang="ru-RU" sz="1400" dirty="0" err="1" smtClean="0"/>
              <a:t>оприлюднення</a:t>
            </a:r>
            <a:endParaRPr lang="ru-RU" sz="1400" dirty="0" smtClean="0"/>
          </a:p>
          <a:p>
            <a:endParaRPr lang="uk-UA" sz="1400" dirty="0"/>
          </a:p>
          <a:p>
            <a:r>
              <a:rPr lang="uk-UA" sz="1400" dirty="0" smtClean="0"/>
              <a:t>на </a:t>
            </a:r>
            <a:r>
              <a:rPr lang="uk-UA" sz="1400" b="1" i="1" dirty="0" smtClean="0"/>
              <a:t>40 % </a:t>
            </a:r>
            <a:r>
              <a:rPr lang="ru-RU" sz="1400" dirty="0" err="1" smtClean="0"/>
              <a:t>зафіксовано</a:t>
            </a:r>
            <a:r>
              <a:rPr lang="ru-RU" sz="1400" dirty="0" smtClean="0"/>
              <a:t> </a:t>
            </a:r>
            <a:r>
              <a:rPr lang="ru-RU" sz="1400" dirty="0" err="1" smtClean="0"/>
              <a:t>зниження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регуляторної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активності</a:t>
            </a:r>
            <a:r>
              <a:rPr lang="ru-RU" sz="1400" dirty="0" smtClean="0"/>
              <a:t> у </a:t>
            </a:r>
            <a:r>
              <a:rPr lang="ru-RU" sz="1400" dirty="0" err="1" smtClean="0"/>
              <a:t>порівнянні</a:t>
            </a:r>
            <a:r>
              <a:rPr lang="ru-RU" sz="1400" dirty="0" smtClean="0"/>
              <a:t> з 2014 роком</a:t>
            </a:r>
          </a:p>
          <a:p>
            <a:endParaRPr lang="uk-UA" sz="1400" dirty="0"/>
          </a:p>
          <a:p>
            <a:r>
              <a:rPr lang="ru-RU" sz="1400" b="1" i="1" dirty="0"/>
              <a:t>≈ </a:t>
            </a:r>
            <a:r>
              <a:rPr lang="uk-UA" sz="1400" b="1" i="1" dirty="0" smtClean="0"/>
              <a:t>40 % </a:t>
            </a:r>
            <a:r>
              <a:rPr lang="uk-UA" sz="1400" dirty="0" smtClean="0"/>
              <a:t>проектів не відповідали принципам державної регуляторної політики</a:t>
            </a:r>
            <a:endParaRPr lang="ru-RU" sz="1400" dirty="0" smtClean="0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71" y="5375915"/>
            <a:ext cx="450226" cy="4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71" y="5826141"/>
            <a:ext cx="450226" cy="4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71" y="6276367"/>
            <a:ext cx="442014" cy="43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4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1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 descr="Голубая тисненая бумага"/>
          <p:cNvSpPr>
            <a:spLocks noChangeArrowheads="1"/>
          </p:cNvSpPr>
          <p:nvPr/>
        </p:nvSpPr>
        <p:spPr bwMode="auto">
          <a:xfrm>
            <a:off x="323850" y="0"/>
            <a:ext cx="8820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sz="1400" i="1">
                <a:solidFill>
                  <a:srgbClr val="000099"/>
                </a:solidFill>
                <a:latin typeface="Calibri" pitchFamily="34" charset="0"/>
              </a:rPr>
              <a:t>  </a:t>
            </a:r>
            <a:r>
              <a:rPr lang="uk-UA" sz="1400" i="1">
                <a:solidFill>
                  <a:srgbClr val="000066"/>
                </a:solidFill>
                <a:latin typeface="Calibri" pitchFamily="34" charset="0"/>
              </a:rPr>
              <a:t>Ксенія Ляпіна – Голова Державної регуляторної служби України</a:t>
            </a:r>
          </a:p>
          <a:p>
            <a:endParaRPr lang="uk-UA" sz="200" b="1" i="1" noProof="1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2051172" y="319450"/>
            <a:ext cx="5328592" cy="3734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b="1" dirty="0" smtClean="0">
                <a:solidFill>
                  <a:srgbClr val="002060"/>
                </a:solidFill>
              </a:rPr>
              <a:t>РОЗДІЛ І Державна регуляторна політика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4342" y="1365102"/>
            <a:ext cx="824215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За 2015 </a:t>
            </a:r>
            <a:r>
              <a:rPr lang="ru-RU" sz="1400" dirty="0" err="1" smtClean="0"/>
              <a:t>рік</a:t>
            </a:r>
            <a:r>
              <a:rPr lang="ru-RU" sz="1400" dirty="0" smtClean="0"/>
              <a:t> </a:t>
            </a:r>
            <a:r>
              <a:rPr lang="ru-RU" sz="1400" dirty="0" err="1" smtClean="0"/>
              <a:t>виявлено</a:t>
            </a:r>
            <a:r>
              <a:rPr lang="ru-RU" sz="1400" dirty="0" smtClean="0"/>
              <a:t> </a:t>
            </a:r>
            <a:r>
              <a:rPr lang="ru-RU" sz="1400" b="1" i="1" dirty="0" smtClean="0"/>
              <a:t>12% </a:t>
            </a:r>
            <a:r>
              <a:rPr lang="ru-RU" sz="1400" dirty="0" err="1" smtClean="0"/>
              <a:t>непогоджених</a:t>
            </a:r>
            <a:r>
              <a:rPr lang="ru-RU" sz="1400" dirty="0" smtClean="0"/>
              <a:t> з ДРС </a:t>
            </a:r>
            <a:r>
              <a:rPr lang="ru-RU" sz="1400" dirty="0" err="1" smtClean="0"/>
              <a:t>регуляторних</a:t>
            </a:r>
            <a:r>
              <a:rPr lang="ru-RU" sz="1400" dirty="0" smtClean="0"/>
              <a:t> акта, </a:t>
            </a:r>
            <a:br>
              <a:rPr lang="ru-RU" sz="1400" dirty="0" smtClean="0"/>
            </a:br>
            <a:r>
              <a:rPr lang="ru-RU" sz="1400" dirty="0" err="1" smtClean="0"/>
              <a:t>тобто</a:t>
            </a:r>
            <a:r>
              <a:rPr lang="ru-RU" sz="1400" dirty="0" smtClean="0"/>
              <a:t> </a:t>
            </a:r>
            <a:r>
              <a:rPr lang="ru-RU" sz="1400" b="1" i="1" dirty="0"/>
              <a:t>5</a:t>
            </a:r>
            <a:r>
              <a:rPr lang="ru-RU" sz="1400" b="1" i="1" dirty="0" smtClean="0"/>
              <a:t>2 з 434 </a:t>
            </a:r>
            <a:r>
              <a:rPr lang="ru-RU" sz="1400" i="1" dirty="0" err="1" smtClean="0"/>
              <a:t>прийнятих</a:t>
            </a:r>
            <a:r>
              <a:rPr lang="ru-RU" sz="1400" i="1" dirty="0" smtClean="0"/>
              <a:t> акта</a:t>
            </a:r>
          </a:p>
          <a:p>
            <a:r>
              <a:rPr lang="ru-RU" sz="1200" i="1" dirty="0" smtClean="0"/>
              <a:t>(у </a:t>
            </a:r>
            <a:r>
              <a:rPr lang="ru-RU" sz="1200" i="1" dirty="0" err="1" smtClean="0"/>
              <a:t>порівнянні</a:t>
            </a:r>
            <a:r>
              <a:rPr lang="ru-RU" sz="1200" i="1" dirty="0" smtClean="0"/>
              <a:t> з 2014 роком </a:t>
            </a:r>
            <a:r>
              <a:rPr lang="ru-RU" sz="1200" i="1" dirty="0" err="1" smtClean="0"/>
              <a:t>цей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показник</a:t>
            </a:r>
            <a:r>
              <a:rPr lang="ru-RU" sz="1200" i="1" dirty="0" smtClean="0"/>
              <a:t> не </a:t>
            </a:r>
            <a:r>
              <a:rPr lang="ru-RU" sz="1200" i="1" dirty="0" err="1" smtClean="0"/>
              <a:t>перевищував</a:t>
            </a:r>
            <a:r>
              <a:rPr lang="ru-RU" sz="1200" i="1" dirty="0" smtClean="0"/>
              <a:t> </a:t>
            </a:r>
            <a:r>
              <a:rPr lang="ru-RU" sz="1200" b="1" i="1" dirty="0" smtClean="0"/>
              <a:t>2 %, </a:t>
            </a:r>
            <a:r>
              <a:rPr lang="ru-RU" sz="1200" i="1" dirty="0" err="1" smtClean="0"/>
              <a:t>тобто</a:t>
            </a:r>
            <a:r>
              <a:rPr lang="ru-RU" sz="1200" i="1" dirty="0" smtClean="0"/>
              <a:t> </a:t>
            </a:r>
            <a:r>
              <a:rPr lang="ru-RU" sz="1200" b="1" i="1" dirty="0" smtClean="0"/>
              <a:t>9 з 290</a:t>
            </a:r>
            <a:r>
              <a:rPr lang="ru-RU" sz="1200" i="1" dirty="0" smtClean="0"/>
              <a:t>)</a:t>
            </a:r>
          </a:p>
          <a:p>
            <a:endParaRPr lang="uk-UA" sz="1400" i="1" dirty="0" smtClean="0"/>
          </a:p>
          <a:p>
            <a:endParaRPr lang="uk-UA" sz="1400" i="1" dirty="0"/>
          </a:p>
          <a:p>
            <a:r>
              <a:rPr lang="ru-RU" sz="1400" dirty="0" smtClean="0"/>
              <a:t>ЦОВВ,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ігнорували</a:t>
            </a:r>
            <a:r>
              <a:rPr lang="ru-RU" sz="1400" dirty="0" smtClean="0"/>
              <a:t> норму Закону: </a:t>
            </a:r>
            <a:r>
              <a:rPr lang="ru-RU" sz="1200" i="1" dirty="0" err="1" smtClean="0"/>
              <a:t>Мінекономрозвитку</a:t>
            </a:r>
            <a:r>
              <a:rPr lang="ru-RU" sz="1200" i="1" dirty="0" smtClean="0"/>
              <a:t>, МОЗ, </a:t>
            </a:r>
            <a:r>
              <a:rPr lang="ru-RU" sz="1200" i="1" dirty="0" err="1" smtClean="0"/>
              <a:t>Мінсоцполітики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Мінфін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Міноборони</a:t>
            </a:r>
            <a:r>
              <a:rPr lang="ru-RU" sz="1200" i="1" dirty="0" smtClean="0"/>
              <a:t>, НКРЕКП, НКЦПРФ.</a:t>
            </a:r>
          </a:p>
          <a:p>
            <a:r>
              <a:rPr lang="uk-UA" sz="1400" dirty="0" smtClean="0"/>
              <a:t>Найбільша питома вага регуляторних актів, </a:t>
            </a:r>
            <a:r>
              <a:rPr lang="uk-UA" sz="1400" dirty="0"/>
              <a:t>прийнятих без погодження з </a:t>
            </a:r>
            <a:r>
              <a:rPr lang="uk-UA" sz="1400" dirty="0" smtClean="0"/>
              <a:t>ДРС – </a:t>
            </a:r>
            <a:r>
              <a:rPr lang="uk-UA" sz="1400" b="1" i="1" dirty="0" smtClean="0"/>
              <a:t>Мінюст </a:t>
            </a:r>
            <a:r>
              <a:rPr lang="ru-RU" sz="1400" b="1" i="1" dirty="0" smtClean="0"/>
              <a:t>&gt; 60 %</a:t>
            </a:r>
            <a:r>
              <a:rPr lang="uk-UA" sz="1400" b="1" i="1" dirty="0" smtClean="0"/>
              <a:t> </a:t>
            </a:r>
            <a:endParaRPr lang="ru-RU" sz="1400" b="1" i="1" dirty="0" smtClean="0"/>
          </a:p>
          <a:p>
            <a:endParaRPr lang="ru-RU" sz="140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834979" y="4418675"/>
            <a:ext cx="799755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виявлено</a:t>
            </a:r>
            <a:r>
              <a:rPr lang="ru-RU" sz="1400" dirty="0" smtClean="0"/>
              <a:t> </a:t>
            </a:r>
            <a:r>
              <a:rPr lang="ru-RU" sz="1400" b="1" i="1" dirty="0" smtClean="0"/>
              <a:t>26 </a:t>
            </a:r>
            <a:r>
              <a:rPr lang="ru-RU" sz="1400" dirty="0" err="1" smtClean="0"/>
              <a:t>непогоджених</a:t>
            </a:r>
            <a:r>
              <a:rPr lang="ru-RU" sz="1400" dirty="0" smtClean="0"/>
              <a:t> з ДРС </a:t>
            </a:r>
            <a:r>
              <a:rPr lang="ru-RU" sz="1400" dirty="0" err="1" smtClean="0"/>
              <a:t>регуляторних</a:t>
            </a:r>
            <a:r>
              <a:rPr lang="ru-RU" sz="1400" dirty="0" smtClean="0"/>
              <a:t> акта</a:t>
            </a:r>
          </a:p>
          <a:p>
            <a:r>
              <a:rPr lang="ru-RU" sz="1200" i="1" dirty="0" smtClean="0"/>
              <a:t>(у </a:t>
            </a:r>
            <a:r>
              <a:rPr lang="ru-RU" sz="1200" i="1" dirty="0" err="1" smtClean="0"/>
              <a:t>порівнянні</a:t>
            </a:r>
            <a:r>
              <a:rPr lang="ru-RU" sz="1200" i="1" dirty="0" smtClean="0"/>
              <a:t> з 2014 роком </a:t>
            </a:r>
            <a:r>
              <a:rPr lang="ru-RU" sz="1200" i="1" dirty="0" err="1" smtClean="0"/>
              <a:t>цей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показник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був</a:t>
            </a:r>
            <a:r>
              <a:rPr lang="ru-RU" sz="1200" i="1" dirty="0" smtClean="0"/>
              <a:t> 39)</a:t>
            </a:r>
          </a:p>
          <a:p>
            <a:endParaRPr lang="uk-UA" sz="1400" b="1" i="1" dirty="0" smtClean="0"/>
          </a:p>
          <a:p>
            <a:r>
              <a:rPr lang="ru-RU" sz="1400" dirty="0" err="1" smtClean="0"/>
              <a:t>місцеві</a:t>
            </a:r>
            <a:r>
              <a:rPr lang="ru-RU" sz="1400" dirty="0" smtClean="0"/>
              <a:t> </a:t>
            </a:r>
            <a:r>
              <a:rPr lang="ru-RU" sz="1400" dirty="0" err="1" smtClean="0"/>
              <a:t>регуляторні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органи</a:t>
            </a:r>
            <a:r>
              <a:rPr lang="ru-RU" sz="1400" dirty="0" smtClean="0"/>
              <a:t>, де </a:t>
            </a:r>
            <a:r>
              <a:rPr lang="ru-RU" sz="1400" dirty="0" err="1" smtClean="0"/>
              <a:t>всі</a:t>
            </a:r>
            <a:r>
              <a:rPr lang="ru-RU" sz="1400" dirty="0" smtClean="0"/>
              <a:t> </a:t>
            </a:r>
            <a:r>
              <a:rPr lang="ru-RU" sz="1400" dirty="0" err="1" smtClean="0"/>
              <a:t>регуляторні</a:t>
            </a:r>
            <a:r>
              <a:rPr lang="ru-RU" sz="1400" dirty="0" smtClean="0"/>
              <a:t> </a:t>
            </a:r>
            <a:r>
              <a:rPr lang="ru-RU" sz="1400" dirty="0" err="1" smtClean="0"/>
              <a:t>акти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були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прийняті</a:t>
            </a:r>
            <a:r>
              <a:rPr lang="ru-RU" sz="1400" dirty="0" smtClean="0"/>
              <a:t> в </a:t>
            </a:r>
            <a:r>
              <a:rPr lang="ru-RU" sz="1400" dirty="0" err="1" smtClean="0"/>
              <a:t>установленому</a:t>
            </a:r>
            <a:r>
              <a:rPr lang="ru-RU" sz="1400" dirty="0" smtClean="0"/>
              <a:t> Законом порядку: </a:t>
            </a:r>
            <a:r>
              <a:rPr lang="ru-RU" sz="1200" i="1" dirty="0" err="1" smtClean="0"/>
              <a:t>Волинська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Миколаївська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Івано-Франківська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Запорізька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Полтавська</a:t>
            </a:r>
            <a:r>
              <a:rPr lang="ru-RU" sz="1200" i="1" dirty="0" smtClean="0"/>
              <a:t>, </a:t>
            </a:r>
            <a:br>
              <a:rPr lang="ru-RU" sz="1200" i="1" dirty="0" smtClean="0"/>
            </a:br>
            <a:r>
              <a:rPr lang="ru-RU" sz="1200" i="1" dirty="0" err="1" smtClean="0"/>
              <a:t>Хмельницька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облдержадміністрації</a:t>
            </a:r>
            <a:r>
              <a:rPr lang="ru-RU" sz="1200" i="1" dirty="0" smtClean="0"/>
              <a:t> та </a:t>
            </a:r>
            <a:r>
              <a:rPr lang="ru-RU" sz="1200" i="1" dirty="0" err="1" smtClean="0"/>
              <a:t>Київська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міськдержадміністрація</a:t>
            </a:r>
            <a:r>
              <a:rPr lang="ru-RU" sz="1200" i="1" dirty="0" smtClean="0"/>
              <a:t>.</a:t>
            </a:r>
            <a:endParaRPr lang="uk-UA" sz="1200" i="1" dirty="0"/>
          </a:p>
          <a:p>
            <a:endParaRPr lang="ru-RU" sz="1400" b="1" i="1" dirty="0" smtClean="0"/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11" y="5008080"/>
            <a:ext cx="450226" cy="4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11" y="4418675"/>
            <a:ext cx="442014" cy="43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107504" y="765078"/>
            <a:ext cx="8928991" cy="35985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1600" b="1" dirty="0" err="1"/>
              <a:t>Регуляторні</a:t>
            </a:r>
            <a:r>
              <a:rPr lang="ru-RU" sz="1600" b="1" dirty="0"/>
              <a:t> </a:t>
            </a:r>
            <a:r>
              <a:rPr lang="ru-RU" sz="1600" b="1" dirty="0" err="1"/>
              <a:t>акти</a:t>
            </a:r>
            <a:r>
              <a:rPr lang="ru-RU" sz="1600" b="1" dirty="0"/>
              <a:t> ЦОВВ, </a:t>
            </a:r>
            <a:r>
              <a:rPr lang="ru-RU" sz="1600" b="1" dirty="0" err="1"/>
              <a:t>які</a:t>
            </a:r>
            <a:r>
              <a:rPr lang="ru-RU" sz="1600" b="1" dirty="0"/>
              <a:t> </a:t>
            </a:r>
            <a:r>
              <a:rPr lang="ru-RU" sz="1600" b="1" dirty="0" err="1"/>
              <a:t>обійшли</a:t>
            </a:r>
            <a:r>
              <a:rPr lang="ru-RU" sz="1600" b="1" dirty="0"/>
              <a:t> </a:t>
            </a:r>
            <a:r>
              <a:rPr lang="ru-RU" sz="1600" b="1" dirty="0" err="1"/>
              <a:t>визначену</a:t>
            </a:r>
            <a:r>
              <a:rPr lang="ru-RU" sz="1600" b="1" dirty="0"/>
              <a:t> Законом процедуру </a:t>
            </a:r>
            <a:r>
              <a:rPr lang="ru-RU" sz="1600" b="1" dirty="0" err="1" smtClean="0"/>
              <a:t>погодження</a:t>
            </a:r>
            <a:r>
              <a:rPr lang="ru-RU" sz="1600" b="1" dirty="0" smtClean="0"/>
              <a:t> з ДРС</a:t>
            </a:r>
            <a:endParaRPr lang="uk-UA" sz="2000" i="1" dirty="0">
              <a:solidFill>
                <a:srgbClr val="FF5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13" y="1572824"/>
            <a:ext cx="442014" cy="43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62" y="2564904"/>
            <a:ext cx="442014" cy="43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107901" y="3573016"/>
            <a:ext cx="8928991" cy="35985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1600" b="1" dirty="0" err="1"/>
              <a:t>Регуляторні</a:t>
            </a:r>
            <a:r>
              <a:rPr lang="ru-RU" sz="1600" b="1" dirty="0"/>
              <a:t> </a:t>
            </a:r>
            <a:r>
              <a:rPr lang="ru-RU" sz="1600" b="1" dirty="0" err="1"/>
              <a:t>акти</a:t>
            </a:r>
            <a:r>
              <a:rPr lang="ru-RU" sz="1600" b="1" dirty="0"/>
              <a:t> </a:t>
            </a:r>
            <a:r>
              <a:rPr lang="ru-RU" sz="1600" b="1" dirty="0" smtClean="0"/>
              <a:t>МОВВ</a:t>
            </a:r>
            <a:r>
              <a:rPr lang="ru-RU" sz="1600" b="1" dirty="0"/>
              <a:t>, </a:t>
            </a:r>
            <a:r>
              <a:rPr lang="ru-RU" sz="1600" b="1" dirty="0" err="1"/>
              <a:t>які</a:t>
            </a:r>
            <a:r>
              <a:rPr lang="ru-RU" sz="1600" b="1" dirty="0"/>
              <a:t> </a:t>
            </a:r>
            <a:r>
              <a:rPr lang="ru-RU" sz="1600" b="1" dirty="0" err="1"/>
              <a:t>обійшли</a:t>
            </a:r>
            <a:r>
              <a:rPr lang="ru-RU" sz="1600" b="1" dirty="0"/>
              <a:t> </a:t>
            </a:r>
            <a:r>
              <a:rPr lang="ru-RU" sz="1600" b="1" dirty="0" err="1"/>
              <a:t>визначену</a:t>
            </a:r>
            <a:r>
              <a:rPr lang="ru-RU" sz="1600" b="1" dirty="0"/>
              <a:t> Законом процедуру </a:t>
            </a:r>
            <a:r>
              <a:rPr lang="ru-RU" sz="1600" b="1" dirty="0" err="1" smtClean="0"/>
              <a:t>погодження</a:t>
            </a:r>
            <a:r>
              <a:rPr lang="ru-RU" sz="1600" b="1" dirty="0" smtClean="0"/>
              <a:t> з ДРС</a:t>
            </a:r>
            <a:endParaRPr lang="uk-UA" sz="2000" i="1" dirty="0">
              <a:solidFill>
                <a:srgbClr val="FF5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620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1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 descr="Голубая тисненая бумага"/>
          <p:cNvSpPr>
            <a:spLocks noChangeArrowheads="1"/>
          </p:cNvSpPr>
          <p:nvPr/>
        </p:nvSpPr>
        <p:spPr bwMode="auto">
          <a:xfrm>
            <a:off x="323850" y="0"/>
            <a:ext cx="8820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sz="1400" i="1">
                <a:solidFill>
                  <a:srgbClr val="000099"/>
                </a:solidFill>
                <a:latin typeface="Calibri" pitchFamily="34" charset="0"/>
              </a:rPr>
              <a:t>  </a:t>
            </a:r>
            <a:r>
              <a:rPr lang="uk-UA" sz="1400" i="1">
                <a:solidFill>
                  <a:srgbClr val="000066"/>
                </a:solidFill>
                <a:latin typeface="Calibri" pitchFamily="34" charset="0"/>
              </a:rPr>
              <a:t>Ксенія Ляпіна – Голова Державної регуляторної служби України</a:t>
            </a:r>
          </a:p>
          <a:p>
            <a:endParaRPr lang="uk-UA" sz="200" b="1" i="1" noProof="1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051172" y="319450"/>
            <a:ext cx="5328592" cy="3734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b="1" dirty="0" smtClean="0">
                <a:solidFill>
                  <a:srgbClr val="002060"/>
                </a:solidFill>
              </a:rPr>
              <a:t>РОЗДІЛ І Державна регуляторна політика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92099" y="765078"/>
            <a:ext cx="8600381" cy="35985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1600" b="1" dirty="0" smtClean="0"/>
              <a:t>Рейтинг </a:t>
            </a:r>
            <a:r>
              <a:rPr lang="ru-RU" sz="1600" b="1" dirty="0" err="1"/>
              <a:t>дотримання</a:t>
            </a:r>
            <a:r>
              <a:rPr lang="ru-RU" sz="1600" b="1" dirty="0"/>
              <a:t> </a:t>
            </a:r>
            <a:r>
              <a:rPr lang="ru-RU" sz="1600" b="1" dirty="0" smtClean="0"/>
              <a:t>ЦОВВ </a:t>
            </a:r>
            <a:r>
              <a:rPr lang="ru-RU" sz="1600" b="1" dirty="0" err="1" smtClean="0"/>
              <a:t>вимог</a:t>
            </a:r>
            <a:r>
              <a:rPr lang="ru-RU" sz="1600" b="1" dirty="0" smtClean="0"/>
              <a:t> </a:t>
            </a:r>
            <a:r>
              <a:rPr lang="ru-RU" sz="1600" b="1" dirty="0"/>
              <a:t>та </a:t>
            </a:r>
            <a:r>
              <a:rPr lang="ru-RU" sz="1600" b="1" dirty="0" err="1"/>
              <a:t>принципів</a:t>
            </a:r>
            <a:r>
              <a:rPr lang="ru-RU" sz="1600" b="1" dirty="0"/>
              <a:t> </a:t>
            </a:r>
            <a:r>
              <a:rPr lang="ru-RU" sz="1600" b="1" dirty="0" err="1"/>
              <a:t>державної</a:t>
            </a:r>
            <a:r>
              <a:rPr lang="ru-RU" sz="1600" b="1" dirty="0"/>
              <a:t> </a:t>
            </a:r>
            <a:r>
              <a:rPr lang="ru-RU" sz="1600" b="1" dirty="0" err="1"/>
              <a:t>регуляторної</a:t>
            </a:r>
            <a:r>
              <a:rPr lang="ru-RU" sz="1600" b="1" dirty="0"/>
              <a:t> </a:t>
            </a:r>
            <a:r>
              <a:rPr lang="ru-RU" sz="1600" b="1" dirty="0" err="1"/>
              <a:t>політики</a:t>
            </a:r>
            <a:endParaRPr lang="uk-UA" sz="2000" i="1" dirty="0">
              <a:solidFill>
                <a:srgbClr val="FF5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050256"/>
              </p:ext>
            </p:extLst>
          </p:nvPr>
        </p:nvGraphicFramePr>
        <p:xfrm>
          <a:off x="36000" y="1124931"/>
          <a:ext cx="9133284" cy="5733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423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1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 descr="Голубая тисненая бумага"/>
          <p:cNvSpPr>
            <a:spLocks noChangeArrowheads="1"/>
          </p:cNvSpPr>
          <p:nvPr/>
        </p:nvSpPr>
        <p:spPr bwMode="auto">
          <a:xfrm>
            <a:off x="323850" y="0"/>
            <a:ext cx="8820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sz="1400" i="1">
                <a:solidFill>
                  <a:srgbClr val="000099"/>
                </a:solidFill>
                <a:latin typeface="Calibri" pitchFamily="34" charset="0"/>
              </a:rPr>
              <a:t>  </a:t>
            </a:r>
            <a:r>
              <a:rPr lang="uk-UA" sz="1400" i="1">
                <a:solidFill>
                  <a:srgbClr val="000066"/>
                </a:solidFill>
                <a:latin typeface="Calibri" pitchFamily="34" charset="0"/>
              </a:rPr>
              <a:t>Ксенія Ляпіна – Голова Державної регуляторної служби України</a:t>
            </a:r>
          </a:p>
          <a:p>
            <a:endParaRPr lang="uk-UA" sz="200" b="1" i="1" noProof="1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051172" y="319450"/>
            <a:ext cx="5328592" cy="3734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b="1" dirty="0" smtClean="0">
                <a:solidFill>
                  <a:srgbClr val="002060"/>
                </a:solidFill>
              </a:rPr>
              <a:t>РОЗДІЛ І Державна регуляторна політика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92099" y="765078"/>
            <a:ext cx="8600381" cy="35985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1600" b="1" dirty="0" smtClean="0"/>
              <a:t>Рейтинг </a:t>
            </a:r>
            <a:r>
              <a:rPr lang="ru-RU" sz="1600" b="1" dirty="0" err="1"/>
              <a:t>дотримання</a:t>
            </a:r>
            <a:r>
              <a:rPr lang="ru-RU" sz="1600" b="1" dirty="0"/>
              <a:t> М</a:t>
            </a:r>
            <a:r>
              <a:rPr lang="ru-RU" sz="1600" b="1" dirty="0" smtClean="0"/>
              <a:t>ОВВ </a:t>
            </a:r>
            <a:r>
              <a:rPr lang="ru-RU" sz="1600" b="1" dirty="0" err="1" smtClean="0"/>
              <a:t>вимог</a:t>
            </a:r>
            <a:r>
              <a:rPr lang="ru-RU" sz="1600" b="1" dirty="0" smtClean="0"/>
              <a:t> </a:t>
            </a:r>
            <a:r>
              <a:rPr lang="ru-RU" sz="1600" b="1" dirty="0"/>
              <a:t>та </a:t>
            </a:r>
            <a:r>
              <a:rPr lang="ru-RU" sz="1600" b="1" dirty="0" err="1"/>
              <a:t>принципів</a:t>
            </a:r>
            <a:r>
              <a:rPr lang="ru-RU" sz="1600" b="1" dirty="0"/>
              <a:t> </a:t>
            </a:r>
            <a:r>
              <a:rPr lang="ru-RU" sz="1600" b="1" dirty="0" err="1"/>
              <a:t>державної</a:t>
            </a:r>
            <a:r>
              <a:rPr lang="ru-RU" sz="1600" b="1" dirty="0"/>
              <a:t> </a:t>
            </a:r>
            <a:r>
              <a:rPr lang="ru-RU" sz="1600" b="1" dirty="0" err="1"/>
              <a:t>регуляторної</a:t>
            </a:r>
            <a:r>
              <a:rPr lang="ru-RU" sz="1600" b="1" dirty="0"/>
              <a:t> </a:t>
            </a:r>
            <a:r>
              <a:rPr lang="ru-RU" sz="1600" b="1" dirty="0" err="1"/>
              <a:t>політики</a:t>
            </a:r>
            <a:endParaRPr lang="uk-UA" sz="2000" i="1" dirty="0">
              <a:solidFill>
                <a:srgbClr val="FF5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771682"/>
              </p:ext>
            </p:extLst>
          </p:nvPr>
        </p:nvGraphicFramePr>
        <p:xfrm>
          <a:off x="0" y="1164012"/>
          <a:ext cx="9144000" cy="5693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75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1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 descr="Голубая тисненая бумага"/>
          <p:cNvSpPr>
            <a:spLocks noChangeArrowheads="1"/>
          </p:cNvSpPr>
          <p:nvPr/>
        </p:nvSpPr>
        <p:spPr bwMode="auto">
          <a:xfrm>
            <a:off x="323850" y="0"/>
            <a:ext cx="8820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sz="1400" i="1">
                <a:solidFill>
                  <a:srgbClr val="000099"/>
                </a:solidFill>
                <a:latin typeface="Calibri" pitchFamily="34" charset="0"/>
              </a:rPr>
              <a:t>  </a:t>
            </a:r>
            <a:r>
              <a:rPr lang="uk-UA" sz="1400" i="1">
                <a:solidFill>
                  <a:srgbClr val="000066"/>
                </a:solidFill>
                <a:latin typeface="Calibri" pitchFamily="34" charset="0"/>
              </a:rPr>
              <a:t>Ксенія Ляпіна – Голова Державної регуляторної служби України</a:t>
            </a:r>
          </a:p>
          <a:p>
            <a:endParaRPr lang="uk-UA" sz="200" b="1" i="1" noProof="1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2051172" y="319450"/>
            <a:ext cx="5328592" cy="3734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b="1" dirty="0" smtClean="0">
                <a:solidFill>
                  <a:srgbClr val="002060"/>
                </a:solidFill>
              </a:rPr>
              <a:t>РОЗДІЛ І Державна регуляторна політика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1445444" y="765078"/>
            <a:ext cx="6624587" cy="35985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1600" b="1" dirty="0" smtClean="0"/>
              <a:t>Методик</a:t>
            </a:r>
            <a:r>
              <a:rPr lang="uk-UA" sz="1600" b="1" dirty="0"/>
              <a:t>а</a:t>
            </a:r>
            <a:r>
              <a:rPr lang="ru-RU" sz="1600" b="1" dirty="0" smtClean="0"/>
              <a:t> </a:t>
            </a:r>
            <a:r>
              <a:rPr lang="ru-RU" sz="1600" b="1" dirty="0" err="1"/>
              <a:t>проведення</a:t>
            </a:r>
            <a:r>
              <a:rPr lang="ru-RU" sz="1600" b="1" dirty="0"/>
              <a:t> </a:t>
            </a:r>
            <a:r>
              <a:rPr lang="ru-RU" sz="1600" b="1" dirty="0" err="1"/>
              <a:t>аналізу</a:t>
            </a:r>
            <a:r>
              <a:rPr lang="ru-RU" sz="1600" b="1" dirty="0"/>
              <a:t> </a:t>
            </a:r>
            <a:r>
              <a:rPr lang="ru-RU" sz="1600" b="1" dirty="0" err="1"/>
              <a:t>впливу</a:t>
            </a:r>
            <a:r>
              <a:rPr lang="ru-RU" sz="1600" b="1" dirty="0"/>
              <a:t> регуляторного акта</a:t>
            </a:r>
            <a:endParaRPr lang="uk-UA" sz="2000" i="1" dirty="0">
              <a:solidFill>
                <a:srgbClr val="FF5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6050" y="1124744"/>
            <a:ext cx="88904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b="1" i="1" dirty="0" smtClean="0"/>
              <a:t>        </a:t>
            </a:r>
            <a:r>
              <a:rPr lang="en-US" sz="1400" b="1" i="1" dirty="0" smtClean="0"/>
              <a:t>SMI – test </a:t>
            </a:r>
            <a:r>
              <a:rPr lang="ru-RU" sz="1400" dirty="0" smtClean="0"/>
              <a:t>– </a:t>
            </a:r>
            <a:r>
              <a:rPr lang="ru-RU" sz="1400" dirty="0" err="1" smtClean="0"/>
              <a:t>інструмент</a:t>
            </a:r>
            <a:endParaRPr lang="uk-UA" sz="1400" dirty="0" smtClean="0"/>
          </a:p>
          <a:p>
            <a:pPr algn="just"/>
            <a:r>
              <a:rPr lang="uk-UA" sz="1400" dirty="0"/>
              <a:t> </a:t>
            </a:r>
            <a:r>
              <a:rPr lang="uk-UA" sz="1400" dirty="0" smtClean="0"/>
              <a:t>       - </a:t>
            </a:r>
            <a:r>
              <a:rPr lang="ru-RU" sz="1400" dirty="0" smtClean="0"/>
              <a:t>за </a:t>
            </a:r>
            <a:r>
              <a:rPr lang="ru-RU" sz="1400" dirty="0" err="1"/>
              <a:t>допомогою</a:t>
            </a:r>
            <a:r>
              <a:rPr lang="ru-RU" sz="1400" dirty="0"/>
              <a:t> </a:t>
            </a:r>
            <a:r>
              <a:rPr lang="ru-RU" sz="1400" dirty="0" err="1"/>
              <a:t>якого</a:t>
            </a:r>
            <a:r>
              <a:rPr lang="ru-RU" sz="1400" dirty="0"/>
              <a:t>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обрахувати</a:t>
            </a:r>
            <a:r>
              <a:rPr lang="ru-RU" sz="1400" dirty="0"/>
              <a:t> </a:t>
            </a:r>
            <a:r>
              <a:rPr lang="ru-RU" sz="1400" dirty="0" err="1" smtClean="0"/>
              <a:t>витрати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бізнесу</a:t>
            </a:r>
            <a:r>
              <a:rPr lang="ru-RU" sz="1400" dirty="0" smtClean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запровадження</a:t>
            </a:r>
            <a:r>
              <a:rPr lang="ru-RU" sz="1400" dirty="0"/>
              <a:t> нового </a:t>
            </a:r>
            <a:r>
              <a:rPr lang="ru-RU" sz="1400" dirty="0" err="1" smtClean="0"/>
              <a:t>регулювання</a:t>
            </a:r>
            <a:r>
              <a:rPr lang="ru-RU" sz="1400" dirty="0" smtClean="0"/>
              <a:t>;</a:t>
            </a:r>
            <a:br>
              <a:rPr lang="ru-RU" sz="1400" dirty="0" smtClean="0"/>
            </a:br>
            <a:r>
              <a:rPr lang="uk-UA" sz="1400" dirty="0" smtClean="0"/>
              <a:t>        - </a:t>
            </a:r>
            <a:r>
              <a:rPr lang="ru-RU" sz="1400" dirty="0" err="1"/>
              <a:t>який</a:t>
            </a:r>
            <a:r>
              <a:rPr lang="ru-RU" sz="1400" dirty="0"/>
              <a:t> дозволить </a:t>
            </a:r>
            <a:r>
              <a:rPr lang="ru-RU" sz="1400" dirty="0" err="1"/>
              <a:t>виявити</a:t>
            </a:r>
            <a:r>
              <a:rPr lang="ru-RU" sz="1400" dirty="0"/>
              <a:t> та </a:t>
            </a:r>
            <a:r>
              <a:rPr lang="ru-RU" sz="1400" dirty="0" err="1"/>
              <a:t>вчасно</a:t>
            </a:r>
            <a:r>
              <a:rPr lang="ru-RU" sz="1400" dirty="0"/>
              <a:t> </a:t>
            </a:r>
            <a:r>
              <a:rPr lang="ru-RU" sz="1400" dirty="0" err="1"/>
              <a:t>зупинити</a:t>
            </a:r>
            <a:r>
              <a:rPr lang="ru-RU" sz="1400" dirty="0"/>
              <a:t> </a:t>
            </a:r>
            <a:r>
              <a:rPr lang="ru-RU" sz="1400" dirty="0" err="1"/>
              <a:t>регулювання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руйнують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стримують</a:t>
            </a:r>
            <a:r>
              <a:rPr lang="ru-RU" sz="1400" dirty="0"/>
              <a:t> </a:t>
            </a:r>
            <a:r>
              <a:rPr lang="ru-RU" sz="1400" dirty="0" err="1" smtClean="0"/>
              <a:t>бізнес</a:t>
            </a:r>
            <a:r>
              <a:rPr lang="ru-RU" sz="1400" dirty="0" smtClean="0"/>
              <a:t>;</a:t>
            </a:r>
          </a:p>
          <a:p>
            <a:pPr algn="just"/>
            <a:r>
              <a:rPr lang="ru-RU" sz="1400" dirty="0" smtClean="0"/>
              <a:t>        - </a:t>
            </a:r>
            <a:r>
              <a:rPr lang="ru-RU" sz="1400" dirty="0" err="1" smtClean="0"/>
              <a:t>який</a:t>
            </a:r>
            <a:r>
              <a:rPr lang="ru-RU" sz="1400" dirty="0" smtClean="0"/>
              <a:t> </a:t>
            </a:r>
            <a:r>
              <a:rPr lang="ru-RU" sz="1400" dirty="0" err="1" smtClean="0"/>
              <a:t>застосовується</a:t>
            </a:r>
            <a:r>
              <a:rPr lang="ru-RU" sz="1400" dirty="0" smtClean="0"/>
              <a:t>, </a:t>
            </a:r>
            <a:r>
              <a:rPr lang="ru-RU" sz="1400" dirty="0" err="1" smtClean="0"/>
              <a:t>якщо</a:t>
            </a:r>
            <a:r>
              <a:rPr lang="ru-RU" sz="1400" dirty="0" smtClean="0"/>
              <a:t> </a:t>
            </a:r>
            <a:r>
              <a:rPr lang="ru-RU" sz="1400" dirty="0" err="1" smtClean="0"/>
              <a:t>регулювання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поширюється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більше</a:t>
            </a:r>
            <a:r>
              <a:rPr lang="ru-RU" sz="1400" dirty="0" smtClean="0"/>
              <a:t>, </a:t>
            </a:r>
            <a:r>
              <a:rPr lang="ru-RU" sz="1400" dirty="0" err="1" smtClean="0"/>
              <a:t>ніж</a:t>
            </a:r>
            <a:r>
              <a:rPr lang="ru-RU" sz="1400" dirty="0" smtClean="0"/>
              <a:t> на </a:t>
            </a:r>
            <a:r>
              <a:rPr lang="ru-RU" sz="1400" b="1" i="1" dirty="0" smtClean="0"/>
              <a:t>10 %</a:t>
            </a:r>
            <a:r>
              <a:rPr lang="ru-RU" sz="1400" dirty="0" smtClean="0"/>
              <a:t> </a:t>
            </a:r>
            <a:r>
              <a:rPr lang="ru-RU" sz="1400" dirty="0" err="1" smtClean="0"/>
              <a:t>бізнесу</a:t>
            </a:r>
            <a:r>
              <a:rPr lang="ru-RU" sz="1400" dirty="0" smtClean="0"/>
              <a:t>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6" y="1138575"/>
            <a:ext cx="311523" cy="34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02150291"/>
              </p:ext>
            </p:extLst>
          </p:nvPr>
        </p:nvGraphicFramePr>
        <p:xfrm>
          <a:off x="19273" y="1196752"/>
          <a:ext cx="9143999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641898" y="2127471"/>
            <a:ext cx="3366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>Як проводиться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SMI – test</a:t>
            </a:r>
            <a:r>
              <a:rPr lang="uk-UA" b="1" dirty="0" smtClean="0">
                <a:solidFill>
                  <a:srgbClr val="002060"/>
                </a:solidFill>
                <a:latin typeface="+mn-lt"/>
              </a:rPr>
              <a:t> </a:t>
            </a:r>
            <a:endParaRPr lang="ru-RU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2213" y="2646204"/>
            <a:ext cx="16546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err="1">
                <a:solidFill>
                  <a:srgbClr val="002060"/>
                </a:solidFill>
                <a:latin typeface="+mn-lt"/>
              </a:rPr>
              <a:t>Проведення</a:t>
            </a:r>
            <a:r>
              <a:rPr lang="ru-RU" sz="1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  <a:latin typeface="+mn-lt"/>
              </a:rPr>
              <a:t>консультацій</a:t>
            </a:r>
            <a:r>
              <a:rPr lang="ru-RU" sz="1400" b="1" i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+mn-lt"/>
              </a:rPr>
              <a:t>з </a:t>
            </a:r>
            <a:r>
              <a:rPr lang="ru-RU" sz="1400" b="1" i="1" dirty="0" err="1" smtClean="0">
                <a:solidFill>
                  <a:srgbClr val="002060"/>
                </a:solidFill>
                <a:latin typeface="+mn-lt"/>
              </a:rPr>
              <a:t>бізнесом</a:t>
            </a:r>
            <a:endParaRPr lang="ru-RU" sz="1400" b="1" i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82961" y="3526066"/>
            <a:ext cx="16546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err="1">
                <a:solidFill>
                  <a:srgbClr val="800000"/>
                </a:solidFill>
                <a:latin typeface="+mn-lt"/>
              </a:rPr>
              <a:t>Опрацювання</a:t>
            </a:r>
            <a:r>
              <a:rPr lang="ru-RU" sz="1400" b="1" i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1400" b="1" i="1" dirty="0" err="1">
                <a:solidFill>
                  <a:srgbClr val="800000"/>
                </a:solidFill>
                <a:latin typeface="+mn-lt"/>
              </a:rPr>
              <a:t>даних</a:t>
            </a:r>
            <a:r>
              <a:rPr lang="ru-RU" sz="1400" b="1" i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1400" b="1" i="1" dirty="0" smtClean="0">
                <a:solidFill>
                  <a:srgbClr val="800000"/>
                </a:solidFill>
                <a:latin typeface="+mn-lt"/>
              </a:rPr>
              <a:t>для </a:t>
            </a:r>
          </a:p>
          <a:p>
            <a:pPr algn="ctr"/>
            <a:r>
              <a:rPr lang="en-US" sz="1400" b="1" i="1" dirty="0" smtClean="0">
                <a:solidFill>
                  <a:srgbClr val="800000"/>
                </a:solidFill>
              </a:rPr>
              <a:t>SMI </a:t>
            </a:r>
            <a:r>
              <a:rPr lang="en-US" sz="1400" b="1" i="1" dirty="0">
                <a:solidFill>
                  <a:srgbClr val="800000"/>
                </a:solidFill>
              </a:rPr>
              <a:t>– test</a:t>
            </a:r>
            <a:endParaRPr lang="ru-RU" sz="1400" b="1" i="1" dirty="0" smtClean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55169" y="3294276"/>
            <a:ext cx="16546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err="1">
                <a:solidFill>
                  <a:srgbClr val="002060"/>
                </a:solidFill>
                <a:latin typeface="+mn-lt"/>
              </a:rPr>
              <a:t>Здійснення</a:t>
            </a:r>
            <a:r>
              <a:rPr lang="ru-RU" sz="1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+mn-lt"/>
              </a:rPr>
              <a:t>розрахунку</a:t>
            </a:r>
            <a:r>
              <a:rPr lang="ru-RU" sz="1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+mn-lt"/>
              </a:rPr>
              <a:t>витрат</a:t>
            </a:r>
            <a:r>
              <a:rPr lang="ru-RU" sz="1400" b="1" i="1" dirty="0">
                <a:solidFill>
                  <a:srgbClr val="002060"/>
                </a:solidFill>
                <a:latin typeface="+mn-lt"/>
              </a:rPr>
              <a:t> </a:t>
            </a:r>
            <a:endParaRPr lang="ru-RU" sz="1400" b="1" i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74741" y="4813429"/>
            <a:ext cx="16546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err="1">
                <a:solidFill>
                  <a:srgbClr val="800000"/>
                </a:solidFill>
                <a:latin typeface="+mn-lt"/>
              </a:rPr>
              <a:t>Розробка</a:t>
            </a:r>
            <a:r>
              <a:rPr lang="ru-RU" sz="1400" b="1" i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1400" b="1" i="1" dirty="0" err="1">
                <a:solidFill>
                  <a:srgbClr val="800000"/>
                </a:solidFill>
                <a:latin typeface="+mn-lt"/>
              </a:rPr>
              <a:t>коригуючих</a:t>
            </a:r>
            <a:r>
              <a:rPr lang="ru-RU" sz="1400" b="1" i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1400" b="1" i="1" dirty="0" err="1">
                <a:solidFill>
                  <a:srgbClr val="800000"/>
                </a:solidFill>
                <a:latin typeface="+mn-lt"/>
              </a:rPr>
              <a:t>заходів</a:t>
            </a:r>
            <a:endParaRPr lang="ru-RU" sz="1400" b="1" i="1" dirty="0" smtClean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39545" y="4476536"/>
            <a:ext cx="16546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err="1">
                <a:solidFill>
                  <a:srgbClr val="002060"/>
                </a:solidFill>
                <a:latin typeface="+mn-lt"/>
              </a:rPr>
              <a:t>Зменшення</a:t>
            </a:r>
            <a:r>
              <a:rPr lang="ru-RU" sz="1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+mn-lt"/>
              </a:rPr>
              <a:t>витрат</a:t>
            </a:r>
            <a:r>
              <a:rPr lang="ru-RU" sz="1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+mn-lt"/>
              </a:rPr>
              <a:t>бізнесу</a:t>
            </a:r>
            <a:r>
              <a:rPr lang="ru-RU" sz="1400" b="1" i="1" dirty="0">
                <a:solidFill>
                  <a:srgbClr val="002060"/>
                </a:solidFill>
                <a:latin typeface="+mn-lt"/>
              </a:rPr>
              <a:t> на </a:t>
            </a:r>
            <a:r>
              <a:rPr lang="ru-RU" sz="1400" b="1" i="1" dirty="0" err="1">
                <a:solidFill>
                  <a:srgbClr val="002060"/>
                </a:solidFill>
                <a:latin typeface="+mn-lt"/>
              </a:rPr>
              <a:t>регулювання</a:t>
            </a:r>
            <a:endParaRPr lang="ru-RU" sz="1400" b="1" i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6" name="Прямоугольник 3"/>
          <p:cNvSpPr>
            <a:spLocks noChangeArrowheads="1"/>
          </p:cNvSpPr>
          <p:nvPr/>
        </p:nvSpPr>
        <p:spPr bwMode="auto">
          <a:xfrm>
            <a:off x="5892564" y="2701895"/>
            <a:ext cx="3251435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uk-UA" sz="1100" i="1" dirty="0" smtClean="0"/>
              <a:t>Постановою КМУ </a:t>
            </a:r>
            <a:r>
              <a:rPr lang="uk-UA" sz="1100" b="1" i="1" dirty="0" smtClean="0"/>
              <a:t>від 16.12.2015 № 1151 </a:t>
            </a:r>
          </a:p>
          <a:p>
            <a:pPr algn="ctr">
              <a:buClr>
                <a:schemeClr val="accent2"/>
              </a:buClr>
            </a:pPr>
            <a:r>
              <a:rPr lang="uk-UA" sz="1100" b="1" i="1" dirty="0" smtClean="0"/>
              <a:t>затверджено зміни</a:t>
            </a:r>
            <a:r>
              <a:rPr lang="uk-UA" sz="1100" i="1" dirty="0" smtClean="0"/>
              <a:t> до </a:t>
            </a:r>
          </a:p>
          <a:p>
            <a:pPr algn="ctr">
              <a:buClr>
                <a:schemeClr val="accent2"/>
              </a:buClr>
            </a:pPr>
            <a:r>
              <a:rPr lang="ru-RU" sz="1100" i="1" dirty="0" smtClean="0"/>
              <a:t>Постанови КМУ </a:t>
            </a:r>
            <a:r>
              <a:rPr lang="ru-RU" sz="1100" i="1" dirty="0" err="1" smtClean="0"/>
              <a:t>від</a:t>
            </a:r>
            <a:r>
              <a:rPr lang="ru-RU" sz="1100" i="1" dirty="0" smtClean="0"/>
              <a:t> </a:t>
            </a:r>
            <a:r>
              <a:rPr lang="ru-RU" sz="1100" i="1" dirty="0"/>
              <a:t>11.03.2004 № </a:t>
            </a:r>
            <a:r>
              <a:rPr lang="ru-RU" sz="1100" i="1" dirty="0" smtClean="0"/>
              <a:t>308 </a:t>
            </a:r>
          </a:p>
          <a:p>
            <a:pPr algn="ctr">
              <a:buClr>
                <a:schemeClr val="accent2"/>
              </a:buClr>
            </a:pPr>
            <a:r>
              <a:rPr lang="ru-RU" sz="1100" i="1" dirty="0" smtClean="0"/>
              <a:t>та</a:t>
            </a:r>
            <a:r>
              <a:rPr lang="uk-UA" sz="1100" i="1" dirty="0" smtClean="0"/>
              <a:t> </a:t>
            </a:r>
            <a:r>
              <a:rPr lang="uk-UA" sz="1100" b="1" i="1" dirty="0" smtClean="0"/>
              <a:t>схвалено оновлену методику </a:t>
            </a:r>
          </a:p>
          <a:p>
            <a:pPr algn="ctr">
              <a:buClr>
                <a:schemeClr val="accent2"/>
              </a:buClr>
            </a:pPr>
            <a:r>
              <a:rPr lang="uk-UA" sz="1100" i="1" dirty="0" smtClean="0"/>
              <a:t>здійснення аналізу регуляторного впливу </a:t>
            </a:r>
            <a:r>
              <a:rPr lang="en-US" sz="1100" b="1" i="1" dirty="0" smtClean="0"/>
              <a:t> </a:t>
            </a:r>
            <a:endParaRPr lang="uk-UA" sz="1100" b="1" i="1" dirty="0"/>
          </a:p>
        </p:txBody>
      </p:sp>
      <p:sp>
        <p:nvSpPr>
          <p:cNvPr id="19" name="Прямоугольник 3"/>
          <p:cNvSpPr>
            <a:spLocks noChangeArrowheads="1"/>
          </p:cNvSpPr>
          <p:nvPr/>
        </p:nvSpPr>
        <p:spPr bwMode="auto">
          <a:xfrm>
            <a:off x="1682227" y="6505371"/>
            <a:ext cx="38978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uk-UA" sz="1200" b="1" i="1" dirty="0" smtClean="0"/>
              <a:t>ВЖЕ РОЗРОБЛЕНО посібник з використання</a:t>
            </a:r>
            <a:endParaRPr lang="uk-UA" sz="1200" b="1" i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8" y="4495723"/>
            <a:ext cx="1654659" cy="2286647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9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1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 descr="Голубая тисненая бумага"/>
          <p:cNvSpPr>
            <a:spLocks noChangeArrowheads="1"/>
          </p:cNvSpPr>
          <p:nvPr/>
        </p:nvSpPr>
        <p:spPr bwMode="auto">
          <a:xfrm>
            <a:off x="323850" y="0"/>
            <a:ext cx="8820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sz="1400" i="1" dirty="0">
                <a:solidFill>
                  <a:srgbClr val="000099"/>
                </a:solidFill>
                <a:latin typeface="Calibri" pitchFamily="34" charset="0"/>
              </a:rPr>
              <a:t>  </a:t>
            </a:r>
            <a:r>
              <a:rPr lang="uk-UA" sz="1400" i="1" dirty="0">
                <a:solidFill>
                  <a:srgbClr val="000066"/>
                </a:solidFill>
                <a:latin typeface="Calibri" pitchFamily="34" charset="0"/>
              </a:rPr>
              <a:t>Ксенія Ляпіна – Голова Державної регуляторної служби України</a:t>
            </a:r>
          </a:p>
          <a:p>
            <a:endParaRPr lang="uk-UA" sz="200" b="1" i="1" noProof="1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050" y="1196752"/>
            <a:ext cx="8890446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1400" dirty="0" smtClean="0"/>
              <a:t>        </a:t>
            </a:r>
            <a:r>
              <a:rPr lang="uk-UA" sz="1300" b="1" dirty="0"/>
              <a:t>На фоні достатньо високих кількісних показників дотримання органами виконавчої влади вимог </a:t>
            </a:r>
            <a:r>
              <a:rPr lang="uk-UA" sz="1300" b="1" dirty="0" smtClean="0"/>
              <a:t/>
            </a:r>
            <a:br>
              <a:rPr lang="uk-UA" sz="1300" b="1" dirty="0" smtClean="0"/>
            </a:br>
            <a:r>
              <a:rPr lang="uk-UA" sz="1300" b="1" dirty="0" smtClean="0"/>
              <a:t>        регуляторного </a:t>
            </a:r>
            <a:r>
              <a:rPr lang="uk-UA" sz="1300" b="1" dirty="0"/>
              <a:t>законодавства, незадовільними є виконання якісних показників в частині </a:t>
            </a:r>
            <a:r>
              <a:rPr lang="uk-UA" sz="1300" b="1" i="1" dirty="0"/>
              <a:t>обов’язковості здійснення АРВ </a:t>
            </a:r>
            <a:r>
              <a:rPr lang="uk-UA" sz="1300" b="1" dirty="0"/>
              <a:t>до кожного проекту регуляторного акта. </a:t>
            </a:r>
            <a:r>
              <a:rPr lang="uk-UA" sz="1300" b="1" dirty="0" smtClean="0"/>
              <a:t>Якість </a:t>
            </a:r>
            <a:r>
              <a:rPr lang="uk-UA" sz="1300" b="1" dirty="0"/>
              <a:t>підготовки аналізу регуляторного впливу як правило </a:t>
            </a:r>
            <a:r>
              <a:rPr lang="uk-UA" sz="1300" b="1" dirty="0" smtClean="0"/>
              <a:t>низька, </a:t>
            </a:r>
            <a:r>
              <a:rPr lang="uk-UA" sz="1300" b="1" dirty="0"/>
              <a:t>виконана формально. </a:t>
            </a:r>
            <a:endParaRPr lang="uk-UA" sz="1300" b="1" dirty="0" smtClean="0"/>
          </a:p>
          <a:p>
            <a:pPr algn="just"/>
            <a:endParaRPr lang="uk-UA" sz="1300" b="1" dirty="0"/>
          </a:p>
          <a:p>
            <a:pPr algn="just">
              <a:lnSpc>
                <a:spcPct val="150000"/>
              </a:lnSpc>
            </a:pPr>
            <a:r>
              <a:rPr lang="uk-UA" sz="1300" b="1" dirty="0" smtClean="0"/>
              <a:t>        Однією </a:t>
            </a:r>
            <a:r>
              <a:rPr lang="uk-UA" sz="1300" b="1" dirty="0"/>
              <a:t>з причин є недостатня структурованість викладення та складність сприйняття Методики проведення аналізу впливу регуляторного акта. Тому </a:t>
            </a:r>
            <a:r>
              <a:rPr lang="uk-UA" sz="1300" b="1" i="1" dirty="0"/>
              <a:t>ДРС розроблено оновлену Методику проведення аналізу впливу регуляторного акта</a:t>
            </a:r>
            <a:r>
              <a:rPr lang="uk-UA" sz="1300" b="1" dirty="0"/>
              <a:t>, в якій більш </a:t>
            </a:r>
            <a:r>
              <a:rPr lang="uk-UA" sz="1300" b="1" i="1" dirty="0"/>
              <a:t>чітко визначенні стандарти АРВ</a:t>
            </a:r>
            <a:r>
              <a:rPr lang="uk-UA" sz="1300" b="1" dirty="0"/>
              <a:t>, його елементи та процедури. </a:t>
            </a:r>
            <a:endParaRPr lang="uk-UA" sz="1300" b="1" dirty="0" smtClean="0"/>
          </a:p>
          <a:p>
            <a:pPr algn="just"/>
            <a:endParaRPr lang="uk-UA" sz="1300" b="1" dirty="0"/>
          </a:p>
          <a:p>
            <a:pPr algn="just">
              <a:lnSpc>
                <a:spcPct val="150000"/>
              </a:lnSpc>
            </a:pPr>
            <a:r>
              <a:rPr lang="uk-UA" sz="1300" b="1" dirty="0" smtClean="0"/>
              <a:t>        Крім </a:t>
            </a:r>
            <a:r>
              <a:rPr lang="uk-UA" sz="1300" b="1" dirty="0"/>
              <a:t>того, впровадження відповідної Методики передбачає запровадження </a:t>
            </a:r>
            <a:r>
              <a:rPr lang="uk-UA" sz="1300" b="1" i="1" dirty="0"/>
              <a:t>обов’язковості здійснення регуляторними органами «</a:t>
            </a:r>
            <a:r>
              <a:rPr lang="en-US" sz="1300" b="1" i="1" dirty="0"/>
              <a:t>cost-benefit analysis»</a:t>
            </a:r>
            <a:r>
              <a:rPr lang="en-US" sz="1300" b="1" dirty="0"/>
              <a:t> (</a:t>
            </a:r>
            <a:r>
              <a:rPr lang="uk-UA" sz="1300" b="1" dirty="0"/>
              <a:t>оцінки витрат та економічних вигод) </a:t>
            </a:r>
            <a:r>
              <a:rPr lang="uk-UA" sz="1300" b="1" dirty="0" smtClean="0"/>
              <a:t/>
            </a:r>
            <a:br>
              <a:rPr lang="uk-UA" sz="1300" b="1" dirty="0" smtClean="0"/>
            </a:br>
            <a:r>
              <a:rPr lang="uk-UA" sz="1300" b="1" dirty="0" smtClean="0"/>
              <a:t>та </a:t>
            </a:r>
            <a:r>
              <a:rPr lang="en-US" sz="1300" b="1" i="1" dirty="0"/>
              <a:t>SMI-test</a:t>
            </a:r>
            <a:r>
              <a:rPr lang="en-US" sz="1300" b="1" dirty="0"/>
              <a:t>, </a:t>
            </a:r>
            <a:r>
              <a:rPr lang="uk-UA" sz="1300" b="1" dirty="0"/>
              <a:t>що дозволить значно підвищити якість регуляторного рішення та забезпечить імплементацію національного регуляторного законодавства до норм Європейського законодавства</a:t>
            </a:r>
            <a:r>
              <a:rPr lang="uk-UA" sz="1300" b="1" dirty="0" smtClean="0"/>
              <a:t>.</a:t>
            </a:r>
          </a:p>
          <a:p>
            <a:pPr algn="just"/>
            <a:endParaRPr lang="uk-UA" sz="1300" b="1" dirty="0" smtClean="0"/>
          </a:p>
          <a:p>
            <a:pPr algn="just">
              <a:lnSpc>
                <a:spcPct val="150000"/>
              </a:lnSpc>
            </a:pPr>
            <a:r>
              <a:rPr lang="uk-UA" sz="1300" b="1" dirty="0" smtClean="0"/>
              <a:t>        Ситуацію </a:t>
            </a:r>
            <a:r>
              <a:rPr lang="uk-UA" sz="1300" b="1" dirty="0"/>
              <a:t>поліпшить навчання фахівців центральних та місцевих органів виконавчої влади та органів місцевого самоврядування щодо застосування регуляторного законодавства та </a:t>
            </a:r>
            <a:r>
              <a:rPr lang="en-US" sz="1300" b="1" i="1" dirty="0"/>
              <a:t>SMI-test</a:t>
            </a:r>
            <a:r>
              <a:rPr lang="en-US" sz="1300" b="1" dirty="0"/>
              <a:t>, </a:t>
            </a:r>
            <a:r>
              <a:rPr lang="uk-UA" sz="1300" b="1" dirty="0"/>
              <a:t>у тому числі з залученням ресурсів міжнародних організацій.</a:t>
            </a:r>
            <a:r>
              <a:rPr lang="uk-UA" sz="1400" dirty="0" smtClean="0"/>
              <a:t>        </a:t>
            </a:r>
            <a:endParaRPr lang="ru-RU" sz="1300" i="1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665901" y="260350"/>
            <a:ext cx="5850743" cy="3734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b="1" dirty="0">
                <a:solidFill>
                  <a:srgbClr val="002060"/>
                </a:solidFill>
              </a:rPr>
              <a:t>РОЗДІЛ І Державна регуляторна політика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113745" y="692883"/>
            <a:ext cx="3240360" cy="3734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sz="1600" b="1" dirty="0" smtClean="0"/>
              <a:t>Робимо висновки</a:t>
            </a:r>
            <a:endParaRPr lang="uk-UA" sz="1600" b="1" dirty="0"/>
          </a:p>
        </p:txBody>
      </p:sp>
      <p:pic>
        <p:nvPicPr>
          <p:cNvPr id="7" name="Picture 2" descr="C:\Documents and Settings\User\Рабочий стол\palec_vver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" y="1181919"/>
            <a:ext cx="615926" cy="61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0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212204"/>
              </p:ext>
            </p:extLst>
          </p:nvPr>
        </p:nvGraphicFramePr>
        <p:xfrm>
          <a:off x="119385" y="1421929"/>
          <a:ext cx="8856984" cy="542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1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 descr="Голубая тисненая бумага"/>
          <p:cNvSpPr>
            <a:spLocks noChangeArrowheads="1"/>
          </p:cNvSpPr>
          <p:nvPr/>
        </p:nvSpPr>
        <p:spPr bwMode="auto">
          <a:xfrm>
            <a:off x="323850" y="0"/>
            <a:ext cx="8820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sz="1400" i="1" dirty="0">
                <a:solidFill>
                  <a:srgbClr val="000099"/>
                </a:solidFill>
                <a:latin typeface="Calibri" pitchFamily="34" charset="0"/>
              </a:rPr>
              <a:t>  </a:t>
            </a:r>
            <a:r>
              <a:rPr lang="uk-UA" sz="1400" i="1" dirty="0">
                <a:solidFill>
                  <a:srgbClr val="000066"/>
                </a:solidFill>
                <a:latin typeface="Calibri" pitchFamily="34" charset="0"/>
              </a:rPr>
              <a:t>Ксенія Ляпіна – Голова Державної регуляторної служби України</a:t>
            </a:r>
          </a:p>
          <a:p>
            <a:endParaRPr lang="uk-UA" sz="200" b="1" i="1" noProof="1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457561" y="319450"/>
            <a:ext cx="6552728" cy="3734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b="1" dirty="0" smtClean="0">
                <a:solidFill>
                  <a:srgbClr val="002060"/>
                </a:solidFill>
              </a:rPr>
              <a:t>РОЗДІЛ ІІ Дерегуляція у сфері господарської діяльності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92099" y="765078"/>
            <a:ext cx="8600381" cy="359666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1600" b="1" dirty="0" err="1" smtClean="0"/>
              <a:t>Графік</a:t>
            </a:r>
            <a:r>
              <a:rPr lang="ru-RU" sz="1600" b="1" dirty="0" smtClean="0"/>
              <a:t> </a:t>
            </a:r>
            <a:r>
              <a:rPr lang="ru-RU" sz="1600" b="1" dirty="0" err="1"/>
              <a:t>виконання</a:t>
            </a:r>
            <a:r>
              <a:rPr lang="ru-RU" sz="1600" b="1" dirty="0"/>
              <a:t> </a:t>
            </a:r>
            <a:r>
              <a:rPr lang="ru-RU" sz="1600" b="1" dirty="0" smtClean="0"/>
              <a:t>Плану </a:t>
            </a:r>
            <a:r>
              <a:rPr lang="ru-RU" sz="1600" b="1" dirty="0" err="1"/>
              <a:t>заходів</a:t>
            </a:r>
            <a:r>
              <a:rPr lang="ru-RU" sz="1600" b="1" dirty="0"/>
              <a:t> </a:t>
            </a:r>
            <a:r>
              <a:rPr lang="ru-RU" sz="1600" b="1" dirty="0" err="1"/>
              <a:t>щодо</a:t>
            </a:r>
            <a:r>
              <a:rPr lang="ru-RU" sz="1600" b="1" dirty="0"/>
              <a:t> </a:t>
            </a:r>
            <a:r>
              <a:rPr lang="ru-RU" sz="1600" b="1" dirty="0" err="1" smtClean="0"/>
              <a:t>дерегуляції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господарської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діяльності</a:t>
            </a:r>
            <a:endParaRPr lang="uk-UA" sz="2000" i="1" dirty="0">
              <a:solidFill>
                <a:srgbClr val="FF5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82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1828</Words>
  <Application>Microsoft Office PowerPoint</Application>
  <PresentationFormat>Экран (4:3)</PresentationFormat>
  <Paragraphs>293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Оформление по умолчанию</vt:lpstr>
      <vt:lpstr>Image</vt:lpstr>
      <vt:lpstr>Державна регуляторна служба України  АНАЛІТИЧНИЙ ЗВІТ ПРО ДІЯЛЬНІСТЬ ЗА 2015 РІК   ПРЕЗЕНТАЦІЯ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master</cp:lastModifiedBy>
  <cp:revision>119</cp:revision>
  <cp:lastPrinted>2016-01-14T08:02:48Z</cp:lastPrinted>
  <dcterms:created xsi:type="dcterms:W3CDTF">2015-12-09T12:07:44Z</dcterms:created>
  <dcterms:modified xsi:type="dcterms:W3CDTF">2016-01-15T09:42:01Z</dcterms:modified>
</cp:coreProperties>
</file>