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2" r:id="rId3"/>
    <p:sldId id="263" r:id="rId4"/>
    <p:sldId id="280" r:id="rId5"/>
    <p:sldId id="281" r:id="rId6"/>
    <p:sldId id="264" r:id="rId7"/>
    <p:sldId id="266" r:id="rId8"/>
    <p:sldId id="289" r:id="rId9"/>
    <p:sldId id="267" r:id="rId10"/>
    <p:sldId id="268" r:id="rId11"/>
    <p:sldId id="272" r:id="rId12"/>
    <p:sldId id="273" r:id="rId13"/>
    <p:sldId id="291" r:id="rId14"/>
    <p:sldId id="274" r:id="rId15"/>
    <p:sldId id="286" r:id="rId16"/>
    <p:sldId id="287" r:id="rId17"/>
    <p:sldId id="283" r:id="rId18"/>
    <p:sldId id="284" r:id="rId19"/>
    <p:sldId id="277" r:id="rId20"/>
    <p:sldId id="296" r:id="rId21"/>
    <p:sldId id="297" r:id="rId22"/>
    <p:sldId id="285" r:id="rId23"/>
    <p:sldId id="295" r:id="rId24"/>
    <p:sldId id="293" r:id="rId25"/>
    <p:sldId id="29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64" autoAdjust="0"/>
  </p:normalViewPr>
  <p:slideViewPr>
    <p:cSldViewPr>
      <p:cViewPr>
        <p:scale>
          <a:sx n="60" d="100"/>
          <a:sy n="60" d="100"/>
        </p:scale>
        <p:origin x="-142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6943618158841258"/>
          <c:y val="6.9297616356803302E-2"/>
          <c:w val="0.35834755030621179"/>
          <c:h val="0.822833187765141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Роботодавці</c:v>
                </c:pt>
              </c:strCache>
            </c:strRef>
          </c:tx>
          <c:invertIfNegative val="0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Необхіність  витрат на адаптацію </c:v>
                </c:pt>
                <c:pt idx="1">
                  <c:v>Низький рівень практичної підготовки </c:v>
                </c:pt>
                <c:pt idx="2">
                  <c:v>Відсутність навичок, важливих для роботи</c:v>
                </c:pt>
                <c:pt idx="3">
                  <c:v>Відсутність досвіду роботи за фахом</c:v>
                </c:pt>
                <c:pt idx="4">
                  <c:v>Завищені вимоги  випускників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</c:v>
                </c:pt>
                <c:pt idx="1">
                  <c:v>59</c:v>
                </c:pt>
                <c:pt idx="2">
                  <c:v>32</c:v>
                </c:pt>
                <c:pt idx="3">
                  <c:v>37</c:v>
                </c:pt>
                <c:pt idx="4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Випускники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Необхіність  витрат на адаптацію </c:v>
                </c:pt>
                <c:pt idx="1">
                  <c:v>Низький рівень практичної підготовки </c:v>
                </c:pt>
                <c:pt idx="2">
                  <c:v>Відсутність навичок, важливих для роботи</c:v>
                </c:pt>
                <c:pt idx="3">
                  <c:v>Відсутність досвіду роботи за фахом</c:v>
                </c:pt>
                <c:pt idx="4">
                  <c:v>Завищені вимоги  випускників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25</c:v>
                </c:pt>
                <c:pt idx="1">
                  <c:v>35</c:v>
                </c:pt>
                <c:pt idx="2">
                  <c:v>31</c:v>
                </c:pt>
                <c:pt idx="3">
                  <c:v>70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185024"/>
        <c:axId val="35186560"/>
      </c:barChart>
      <c:catAx>
        <c:axId val="35185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35186560"/>
        <c:crosses val="autoZero"/>
        <c:auto val="1"/>
        <c:lblAlgn val="ctr"/>
        <c:lblOffset val="100"/>
        <c:noMultiLvlLbl val="0"/>
      </c:catAx>
      <c:valAx>
        <c:axId val="351865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518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484713716341032"/>
          <c:y val="2.2363284731382132E-3"/>
          <c:w val="0.19644915913288624"/>
          <c:h val="0.1575701358852848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dirty="0" err="1">
                <a:latin typeface="Calibri" pitchFamily="34" charset="0"/>
              </a:rPr>
              <a:t>Співпраця</a:t>
            </a:r>
            <a:r>
              <a:rPr lang="ru-RU" sz="2800" dirty="0">
                <a:latin typeface="Calibri" pitchFamily="34" charset="0"/>
              </a:rPr>
              <a:t> </a:t>
            </a:r>
            <a:r>
              <a:rPr lang="ru-RU" sz="2800" dirty="0" err="1">
                <a:latin typeface="Calibri" pitchFamily="34" charset="0"/>
              </a:rPr>
              <a:t>підприємців</a:t>
            </a:r>
            <a:r>
              <a:rPr lang="ru-RU" sz="2800" dirty="0">
                <a:latin typeface="Calibri" pitchFamily="34" charset="0"/>
              </a:rPr>
              <a:t> з </a:t>
            </a:r>
            <a:r>
              <a:rPr lang="ru-RU" sz="2800" dirty="0" smtClean="0">
                <a:latin typeface="Calibri" pitchFamily="34" charset="0"/>
              </a:rPr>
              <a:t>ВНЗ,</a:t>
            </a:r>
            <a:r>
              <a:rPr lang="ru-RU" sz="2800" baseline="0" dirty="0" smtClean="0">
                <a:latin typeface="Calibri" pitchFamily="34" charset="0"/>
              </a:rPr>
              <a:t> %</a:t>
            </a:r>
            <a:endParaRPr lang="ru-RU" sz="2800" dirty="0">
              <a:latin typeface="Calibri" pitchFamily="34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Співпраця підприємців з ВНЗ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0.34</c:v>
                </c:pt>
                <c:pt idx="1">
                  <c:v>0.66000000000000014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8A6DFC5-A792-483B-8FF7-DD0436870CE8}" type="datetimeFigureOut">
              <a:rPr lang="ru-RU" smtClean="0"/>
              <a:pPr/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695D77B-FB14-45C0-8567-703AA34BD0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vartsyana88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tudzahyst.org.ua/)" TargetMode="External"/><Relationship Id="rId7" Type="http://schemas.openxmlformats.org/officeDocument/2006/relationships/hyperlink" Target="http://www.ya.ua/" TargetMode="External"/><Relationship Id="rId2" Type="http://schemas.openxmlformats.org/officeDocument/2006/relationships/hyperlink" Target="http://czvl.org.ua/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rspectivesua.org/ua/map/istoriya" TargetMode="External"/><Relationship Id="rId5" Type="http://schemas.openxmlformats.org/officeDocument/2006/relationships/hyperlink" Target="http://stud-centr.org.ua/" TargetMode="External"/><Relationship Id="rId4" Type="http://schemas.openxmlformats.org/officeDocument/2006/relationships/hyperlink" Target="http://www.jcc.ukma.edu.ua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nships.com/stud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Calibri" pitchFamily="34" charset="0"/>
                <a:cs typeface="Calibri" pitchFamily="34" charset="0"/>
              </a:rPr>
              <a:t>Громадська ініціатива «УСПІХ»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90656" cy="2876128"/>
          </a:xfrm>
        </p:spPr>
        <p:txBody>
          <a:bodyPr>
            <a:normAutofit fontScale="70000" lnSpcReduction="20000"/>
          </a:bodyPr>
          <a:lstStyle/>
          <a:p>
            <a:r>
              <a:rPr lang="uk-UA" sz="3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Проект концепції</a:t>
            </a:r>
            <a:endParaRPr lang="en-US" sz="3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uk-UA" dirty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n-US" sz="2600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</a:t>
            </a:r>
            <a:r>
              <a:rPr lang="uk-UA" sz="2600" dirty="0" smtClean="0">
                <a:latin typeface="Calibri" pitchFamily="34" charset="0"/>
                <a:cs typeface="Calibri" pitchFamily="34" charset="0"/>
              </a:rPr>
              <a:t>Менеджер проекту, ВГО «УФІБ»:</a:t>
            </a:r>
          </a:p>
          <a:p>
            <a:pPr algn="r"/>
            <a:r>
              <a:rPr lang="uk-UA" sz="2600" dirty="0" smtClean="0">
                <a:latin typeface="Calibri" pitchFamily="34" charset="0"/>
                <a:cs typeface="Calibri" pitchFamily="34" charset="0"/>
              </a:rPr>
              <a:t>Христина </a:t>
            </a:r>
            <a:r>
              <a:rPr lang="uk-UA" sz="2600" dirty="0" err="1" smtClean="0">
                <a:latin typeface="Calibri" pitchFamily="34" charset="0"/>
                <a:cs typeface="Calibri" pitchFamily="34" charset="0"/>
              </a:rPr>
              <a:t>Кварцяна</a:t>
            </a:r>
            <a:endParaRPr lang="uk-UA" sz="2600" dirty="0" smtClean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n-US" sz="2600" dirty="0" smtClean="0">
                <a:latin typeface="Calibri" pitchFamily="34" charset="0"/>
                <a:cs typeface="Calibri" pitchFamily="34" charset="0"/>
                <a:hlinkClick r:id="rId2"/>
              </a:rPr>
              <a:t>kvartsyana88@gmail.com</a:t>
            </a: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n-US" sz="2600" dirty="0" smtClean="0">
                <a:latin typeface="Calibri" pitchFamily="34" charset="0"/>
                <a:cs typeface="Calibri" pitchFamily="34" charset="0"/>
              </a:rPr>
              <a:t>+380984580695</a:t>
            </a:r>
            <a:endParaRPr lang="uk-UA" sz="2600" dirty="0" smtClean="0">
              <a:latin typeface="Calibri" pitchFamily="34" charset="0"/>
              <a:cs typeface="Calibri" pitchFamily="34" charset="0"/>
            </a:endParaRPr>
          </a:p>
          <a:p>
            <a:endParaRPr lang="uk-UA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</a:t>
            </a:r>
            <a:r>
              <a:rPr lang="uk-UA" dirty="0" smtClean="0">
                <a:latin typeface="Calibri" pitchFamily="34" charset="0"/>
                <a:cs typeface="Calibri" pitchFamily="34" charset="0"/>
              </a:rPr>
              <a:t> 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82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Стажування: міжнародний досвід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ts val="3000"/>
              </a:lnSpc>
              <a:buNone/>
            </a:pP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Європейський Союз</a:t>
            </a:r>
          </a:p>
          <a:p>
            <a:pPr marL="0" indent="0" algn="just">
              <a:lnSpc>
                <a:spcPts val="3000"/>
              </a:lnSpc>
              <a:buNone/>
            </a:pPr>
            <a:endParaRPr lang="uk-UA" sz="2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r>
              <a:rPr lang="uk-UA" sz="2800" dirty="0">
                <a:latin typeface="Calibri" pitchFamily="34" charset="0"/>
                <a:cs typeface="Calibri" pitchFamily="34" charset="0"/>
              </a:rPr>
              <a:t>Б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лизько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половини європейців 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(46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%)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стажувалися – </a:t>
            </a:r>
            <a:r>
              <a:rPr lang="uk-UA" sz="2800" i="1" dirty="0" smtClean="0">
                <a:latin typeface="Calibri" pitchFamily="34" charset="0"/>
                <a:cs typeface="Calibri" pitchFamily="34" charset="0"/>
              </a:rPr>
              <a:t>Eurobarometer-2013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r>
              <a:rPr lang="uk-UA" sz="2800" dirty="0" smtClean="0">
                <a:latin typeface="Calibri" pitchFamily="34" charset="0"/>
                <a:cs typeface="Calibri" pitchFamily="34" charset="0"/>
              </a:rPr>
              <a:t>Єврокомісія: показник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працевлаштування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випускників – критерій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для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держзамовлення</a:t>
            </a:r>
            <a:endParaRPr lang="uk-UA" sz="2800" b="1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endParaRPr lang="uk-UA" sz="2800" b="1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Китай</a:t>
            </a:r>
            <a:endParaRPr lang="uk-UA" sz="2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4000"/>
              </a:lnSpc>
            </a:pPr>
            <a:r>
              <a:rPr lang="uk-UA" sz="2800" dirty="0" smtClean="0">
                <a:latin typeface="Calibri" pitchFamily="34" charset="0"/>
                <a:cs typeface="Calibri" pitchFamily="34" charset="0"/>
              </a:rPr>
              <a:t>2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років після випуску за фахом працює менше 60%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випускників – закривають факультет</a:t>
            </a:r>
          </a:p>
          <a:p>
            <a:pPr algn="just">
              <a:lnSpc>
                <a:spcPts val="4000"/>
              </a:lnSpc>
            </a:pPr>
            <a:endParaRPr lang="uk-UA" sz="2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4000"/>
              </a:lnSpc>
            </a:pP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39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Україна</a:t>
            </a:r>
            <a:r>
              <a:rPr lang="uk-UA" dirty="0" smtClean="0"/>
              <a:t>: </a:t>
            </a:r>
            <a:r>
              <a:rPr lang="uk-UA" dirty="0"/>
              <a:t>нормативно-правова </a:t>
            </a:r>
            <a:r>
              <a:rPr lang="uk-UA" dirty="0" smtClean="0"/>
              <a:t>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ts val="4000"/>
              </a:lnSpc>
              <a:buNone/>
            </a:pPr>
            <a:r>
              <a:rPr lang="uk-UA" sz="2800" b="1" dirty="0" smtClean="0">
                <a:latin typeface="Calibri" pitchFamily="34" charset="0"/>
              </a:rPr>
              <a:t>Закон </a:t>
            </a:r>
            <a:r>
              <a:rPr lang="uk-UA" sz="2800" b="1" dirty="0">
                <a:latin typeface="Calibri" pitchFamily="34" charset="0"/>
              </a:rPr>
              <a:t>України «Про зайнятість населення» №</a:t>
            </a:r>
            <a:r>
              <a:rPr lang="uk-UA" sz="2800" b="1" dirty="0" smtClean="0">
                <a:latin typeface="Calibri" pitchFamily="34" charset="0"/>
              </a:rPr>
              <a:t>5067:</a:t>
            </a:r>
            <a:endParaRPr lang="en-US" sz="2800" dirty="0" smtClean="0">
              <a:latin typeface="Calibri" pitchFamily="34" charset="0"/>
            </a:endParaRPr>
          </a:p>
          <a:p>
            <a:pPr indent="-180000" algn="just">
              <a:lnSpc>
                <a:spcPts val="2700"/>
              </a:lnSpc>
            </a:pPr>
            <a:r>
              <a:rPr lang="uk-UA" sz="2800" dirty="0" smtClean="0">
                <a:latin typeface="Calibri" pitchFamily="34" charset="0"/>
              </a:rPr>
              <a:t>Стажування лише для студентів магістратури, спеціалістів</a:t>
            </a:r>
          </a:p>
          <a:p>
            <a:pPr indent="-180000" algn="just">
              <a:lnSpc>
                <a:spcPts val="2700"/>
              </a:lnSpc>
            </a:pPr>
            <a:endParaRPr lang="uk-UA" sz="2800" dirty="0" smtClean="0">
              <a:latin typeface="Calibri" pitchFamily="34" charset="0"/>
            </a:endParaRPr>
          </a:p>
          <a:p>
            <a:pPr indent="-180000" algn="just">
              <a:lnSpc>
                <a:spcPts val="2700"/>
              </a:lnSpc>
            </a:pPr>
            <a:r>
              <a:rPr lang="uk-UA" sz="2800" dirty="0" smtClean="0">
                <a:latin typeface="Calibri" pitchFamily="34" charset="0"/>
              </a:rPr>
              <a:t>Не передбачено жодних фінансових стимулів для роботодавця</a:t>
            </a:r>
          </a:p>
          <a:p>
            <a:pPr indent="-180000" algn="just">
              <a:lnSpc>
                <a:spcPts val="2700"/>
              </a:lnSpc>
            </a:pPr>
            <a:endParaRPr lang="uk-UA" sz="2800" dirty="0" smtClean="0">
              <a:latin typeface="Calibri" pitchFamily="34" charset="0"/>
            </a:endParaRPr>
          </a:p>
          <a:p>
            <a:pPr indent="-180000" algn="just">
              <a:lnSpc>
                <a:spcPts val="2700"/>
              </a:lnSpc>
            </a:pPr>
            <a:r>
              <a:rPr lang="uk-UA" sz="2800" dirty="0" smtClean="0">
                <a:latin typeface="Calibri" pitchFamily="34" charset="0"/>
              </a:rPr>
              <a:t>Стажування лише за фахом – немає можливостей для </a:t>
            </a:r>
            <a:r>
              <a:rPr lang="uk-UA" sz="2800" dirty="0" err="1" smtClean="0">
                <a:latin typeface="Calibri" pitchFamily="34" charset="0"/>
              </a:rPr>
              <a:t>інтердисциплінарної</a:t>
            </a:r>
            <a:r>
              <a:rPr lang="uk-UA" sz="2800" dirty="0" smtClean="0">
                <a:latin typeface="Calibri" pitchFamily="34" charset="0"/>
              </a:rPr>
              <a:t> практики</a:t>
            </a:r>
          </a:p>
          <a:p>
            <a:pPr indent="-180000" algn="just">
              <a:lnSpc>
                <a:spcPts val="2700"/>
              </a:lnSpc>
            </a:pPr>
            <a:endParaRPr lang="uk-UA" sz="2800" dirty="0" smtClean="0">
              <a:latin typeface="Calibri" pitchFamily="34" charset="0"/>
            </a:endParaRPr>
          </a:p>
          <a:p>
            <a:pPr indent="-180000" algn="just">
              <a:lnSpc>
                <a:spcPts val="2700"/>
              </a:lnSpc>
            </a:pPr>
            <a:r>
              <a:rPr lang="uk-UA" sz="2800" dirty="0" smtClean="0">
                <a:latin typeface="Calibri" pitchFamily="34" charset="0"/>
              </a:rPr>
              <a:t>Відсутні механізми реалізації</a:t>
            </a:r>
            <a:endParaRPr lang="ru-RU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3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Україна: </a:t>
            </a:r>
            <a:r>
              <a:rPr lang="uk-UA" dirty="0" smtClean="0"/>
              <a:t>профільні </a:t>
            </a:r>
            <a:r>
              <a:rPr lang="uk-UA" dirty="0"/>
              <a:t>ініціативи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b="1" dirty="0" smtClean="0">
                <a:latin typeface="Calibri" pitchFamily="34" charset="0"/>
              </a:rPr>
              <a:t>«Центр </a:t>
            </a:r>
            <a:r>
              <a:rPr lang="uk-UA" b="1" dirty="0">
                <a:latin typeface="Calibri" pitchFamily="34" charset="0"/>
              </a:rPr>
              <a:t>зайнятості вільних </a:t>
            </a:r>
            <a:r>
              <a:rPr lang="uk-UA" b="1" dirty="0" smtClean="0">
                <a:latin typeface="Calibri" pitchFamily="34" charset="0"/>
              </a:rPr>
              <a:t>людей» (</a:t>
            </a:r>
            <a:r>
              <a:rPr lang="uk-UA" b="1" dirty="0">
                <a:latin typeface="Calibri" pitchFamily="34" charset="0"/>
              </a:rPr>
              <a:t>: </a:t>
            </a:r>
            <a:r>
              <a:rPr lang="uk-UA" b="1" u="sng" dirty="0">
                <a:latin typeface="Calibri" pitchFamily="34" charset="0"/>
                <a:hlinkClick r:id="rId2"/>
              </a:rPr>
              <a:t>http://czvl.org.ua</a:t>
            </a:r>
            <a:r>
              <a:rPr lang="uk-UA" b="1" u="sng" dirty="0" smtClean="0">
                <a:latin typeface="Calibri" pitchFamily="34" charset="0"/>
                <a:hlinkClick r:id="rId2"/>
              </a:rPr>
              <a:t>/</a:t>
            </a:r>
            <a:r>
              <a:rPr lang="uk-UA" b="1" u="sng" dirty="0" smtClean="0">
                <a:latin typeface="Calibri" pitchFamily="34" charset="0"/>
              </a:rPr>
              <a:t>)</a:t>
            </a:r>
            <a:r>
              <a:rPr lang="uk-UA" b="1" dirty="0" smtClean="0">
                <a:latin typeface="Calibri" pitchFamily="34" charset="0"/>
              </a:rPr>
              <a:t>;</a:t>
            </a:r>
            <a:endParaRPr lang="ru-RU" b="1" dirty="0">
              <a:latin typeface="Calibri" pitchFamily="34" charset="0"/>
            </a:endParaRPr>
          </a:p>
          <a:p>
            <a:pPr lvl="0"/>
            <a:r>
              <a:rPr lang="uk-UA" b="1" dirty="0" smtClean="0">
                <a:latin typeface="Calibri" pitchFamily="34" charset="0"/>
              </a:rPr>
              <a:t>«Студентський захист» (</a:t>
            </a:r>
            <a:r>
              <a:rPr lang="uk-UA" b="1" u="sng" dirty="0" smtClean="0">
                <a:latin typeface="Calibri" pitchFamily="34" charset="0"/>
                <a:hlinkClick r:id="rId3"/>
              </a:rPr>
              <a:t>http</a:t>
            </a:r>
            <a:r>
              <a:rPr lang="uk-UA" b="1" u="sng" dirty="0">
                <a:latin typeface="Calibri" pitchFamily="34" charset="0"/>
                <a:hlinkClick r:id="rId3"/>
              </a:rPr>
              <a:t>://studzahyst.org.ua/)</a:t>
            </a:r>
            <a:r>
              <a:rPr lang="uk-UA" b="1" dirty="0" smtClean="0">
                <a:latin typeface="Calibri" pitchFamily="34" charset="0"/>
              </a:rPr>
              <a:t> ;</a:t>
            </a:r>
            <a:endParaRPr lang="ru-RU" b="1" dirty="0">
              <a:latin typeface="Calibri" pitchFamily="34" charset="0"/>
            </a:endParaRPr>
          </a:p>
          <a:p>
            <a:pPr lvl="0"/>
            <a:r>
              <a:rPr lang="uk-UA" b="1" dirty="0" smtClean="0">
                <a:latin typeface="Calibri" pitchFamily="34" charset="0"/>
              </a:rPr>
              <a:t>«Центр </a:t>
            </a:r>
            <a:r>
              <a:rPr lang="uk-UA" b="1" dirty="0">
                <a:latin typeface="Calibri" pitchFamily="34" charset="0"/>
              </a:rPr>
              <a:t>кар’єри та працевлаштування студентів та випускників Національного Університету “Києво-Могилянська </a:t>
            </a:r>
            <a:r>
              <a:rPr lang="uk-UA" b="1" dirty="0" smtClean="0">
                <a:latin typeface="Calibri" pitchFamily="34" charset="0"/>
              </a:rPr>
              <a:t>академія» ( </a:t>
            </a:r>
            <a:r>
              <a:rPr lang="uk-UA" b="1" dirty="0">
                <a:latin typeface="Calibri" pitchFamily="34" charset="0"/>
                <a:hlinkClick r:id="rId4"/>
              </a:rPr>
              <a:t>http://www.jcc.ukma.edu.ua</a:t>
            </a:r>
            <a:r>
              <a:rPr lang="uk-UA" b="1" dirty="0" smtClean="0">
                <a:latin typeface="Calibri" pitchFamily="34" charset="0"/>
                <a:hlinkClick r:id="rId4"/>
              </a:rPr>
              <a:t>/</a:t>
            </a:r>
            <a:r>
              <a:rPr lang="uk-UA" b="1" dirty="0" smtClean="0">
                <a:latin typeface="Calibri" pitchFamily="34" charset="0"/>
              </a:rPr>
              <a:t> )</a:t>
            </a:r>
            <a:endParaRPr lang="ru-RU" b="1" dirty="0">
              <a:latin typeface="Calibri" pitchFamily="34" charset="0"/>
            </a:endParaRPr>
          </a:p>
          <a:p>
            <a:r>
              <a:rPr lang="uk-UA" b="1" dirty="0" smtClean="0">
                <a:latin typeface="Calibri" pitchFamily="34" charset="0"/>
              </a:rPr>
              <a:t>«Центр </a:t>
            </a:r>
            <a:r>
              <a:rPr lang="uk-UA" b="1" dirty="0">
                <a:latin typeface="Calibri" pitchFamily="34" charset="0"/>
              </a:rPr>
              <a:t>працевлаштування «</a:t>
            </a:r>
            <a:r>
              <a:rPr lang="uk-UA" b="1" dirty="0" smtClean="0">
                <a:latin typeface="Calibri" pitchFamily="34" charset="0"/>
              </a:rPr>
              <a:t>Імпульс» ( </a:t>
            </a:r>
            <a:r>
              <a:rPr lang="uk-UA" b="1" u="sng" dirty="0">
                <a:latin typeface="Calibri" pitchFamily="34" charset="0"/>
                <a:hlinkClick r:id="rId5"/>
              </a:rPr>
              <a:t>http://stud-centr.org.ua</a:t>
            </a:r>
            <a:r>
              <a:rPr lang="uk-UA" b="1" u="sng" dirty="0" smtClean="0">
                <a:latin typeface="Calibri" pitchFamily="34" charset="0"/>
                <a:hlinkClick r:id="rId5"/>
              </a:rPr>
              <a:t>/</a:t>
            </a:r>
            <a:r>
              <a:rPr lang="ru-RU" b="1" dirty="0">
                <a:latin typeface="Calibri" pitchFamily="34" charset="0"/>
              </a:rPr>
              <a:t>)</a:t>
            </a:r>
          </a:p>
          <a:p>
            <a:pPr lvl="0"/>
            <a:r>
              <a:rPr lang="uk-UA" b="1" dirty="0" smtClean="0">
                <a:latin typeface="Calibri" pitchFamily="34" charset="0"/>
              </a:rPr>
              <a:t>«Агенція </a:t>
            </a:r>
            <a:r>
              <a:rPr lang="uk-UA" b="1" dirty="0">
                <a:latin typeface="Calibri" pitchFamily="34" charset="0"/>
              </a:rPr>
              <a:t>змін "</a:t>
            </a:r>
            <a:r>
              <a:rPr lang="uk-UA" b="1" dirty="0" smtClean="0">
                <a:latin typeface="Calibri" pitchFamily="34" charset="0"/>
              </a:rPr>
              <a:t>Перспектива» (</a:t>
            </a:r>
            <a:r>
              <a:rPr lang="uk-UA" b="1" dirty="0">
                <a:latin typeface="Calibri" pitchFamily="34" charset="0"/>
                <a:hlinkClick r:id="rId6"/>
              </a:rPr>
              <a:t>http://</a:t>
            </a:r>
            <a:r>
              <a:rPr lang="uk-UA" b="1" dirty="0" smtClean="0">
                <a:latin typeface="Calibri" pitchFamily="34" charset="0"/>
                <a:hlinkClick r:id="rId6"/>
              </a:rPr>
              <a:t>perspectivesua.org/ua/map/istoriya</a:t>
            </a:r>
            <a:r>
              <a:rPr lang="uk-UA" b="1" dirty="0" smtClean="0">
                <a:latin typeface="Calibri" pitchFamily="34" charset="0"/>
              </a:rPr>
              <a:t> )</a:t>
            </a:r>
            <a:endParaRPr lang="ru-RU" b="1" dirty="0">
              <a:latin typeface="Calibri" pitchFamily="34" charset="0"/>
            </a:endParaRPr>
          </a:p>
          <a:p>
            <a:r>
              <a:rPr lang="uk-UA" b="1" dirty="0" smtClean="0">
                <a:latin typeface="Calibri" pitchFamily="34" charset="0"/>
              </a:rPr>
              <a:t>«Громадська </a:t>
            </a:r>
            <a:r>
              <a:rPr lang="uk-UA" b="1" dirty="0">
                <a:latin typeface="Calibri" pitchFamily="34" charset="0"/>
              </a:rPr>
              <a:t>організація «Молодіжна Альтернатива</a:t>
            </a:r>
            <a:r>
              <a:rPr lang="uk-UA" b="1" dirty="0" smtClean="0">
                <a:latin typeface="Calibri" pitchFamily="34" charset="0"/>
              </a:rPr>
              <a:t>» (</a:t>
            </a:r>
            <a:r>
              <a:rPr lang="en-US" b="1" dirty="0" smtClean="0">
                <a:latin typeface="Calibri" pitchFamily="34" charset="0"/>
                <a:hlinkClick r:id="rId7"/>
              </a:rPr>
              <a:t>www.ya.ua</a:t>
            </a:r>
            <a:r>
              <a:rPr lang="en-US" b="1" dirty="0" smtClean="0">
                <a:latin typeface="Calibri" pitchFamily="34" charset="0"/>
              </a:rPr>
              <a:t> )</a:t>
            </a:r>
            <a:endParaRPr lang="uk-UA" b="1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b="1" dirty="0" smtClean="0">
              <a:latin typeface="Calibri" pitchFamily="34" charset="0"/>
            </a:endParaRPr>
          </a:p>
          <a:p>
            <a:endParaRPr lang="ru-RU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35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2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007" y="5589239"/>
            <a:ext cx="9144000" cy="1285953"/>
          </a:xfrm>
          <a:solidFill>
            <a:srgbClr val="F8F8F8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uk-UA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Громадська ініціатива «УСПІХ»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84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Громадська ініціатива «УСПІХ»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sz="3600" b="1" dirty="0" smtClean="0">
              <a:latin typeface="Calibri" pitchFamily="34" charset="0"/>
            </a:endParaRPr>
          </a:p>
          <a:p>
            <a:pPr algn="just"/>
            <a:r>
              <a:rPr lang="uk-UA" sz="3600" b="1" dirty="0" smtClean="0">
                <a:latin typeface="Calibri" pitchFamily="34" charset="0"/>
              </a:rPr>
              <a:t>Мета</a:t>
            </a:r>
            <a:r>
              <a:rPr lang="uk-UA" sz="3600" dirty="0" smtClean="0">
                <a:latin typeface="Calibri" pitchFamily="34" charset="0"/>
              </a:rPr>
              <a:t>: </a:t>
            </a:r>
            <a:r>
              <a:rPr lang="uk-UA" sz="3600" dirty="0">
                <a:latin typeface="Calibri" pitchFamily="34" charset="0"/>
              </a:rPr>
              <a:t>формування інформаційної платформи для встановлення нового типу взаємодії між студентами та їх майбутніми </a:t>
            </a:r>
            <a:r>
              <a:rPr lang="uk-UA" sz="3600" dirty="0" smtClean="0">
                <a:latin typeface="Calibri" pitchFamily="34" charset="0"/>
              </a:rPr>
              <a:t>роботодавцями </a:t>
            </a:r>
          </a:p>
          <a:p>
            <a:pPr marL="0" indent="0" algn="just">
              <a:buNone/>
            </a:pPr>
            <a:endParaRPr lang="uk-UA" sz="3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16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Громадська ініціатива «УСПІХ»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uk-UA" sz="3600" dirty="0" smtClean="0">
              <a:latin typeface="Calibri" pitchFamily="34" charset="0"/>
            </a:endParaRPr>
          </a:p>
          <a:p>
            <a:pPr algn="just"/>
            <a:r>
              <a:rPr lang="uk-UA" sz="3600" b="1" dirty="0" smtClean="0">
                <a:latin typeface="Calibri" pitchFamily="34" charset="0"/>
              </a:rPr>
              <a:t>Головна рушійна сила </a:t>
            </a:r>
            <a:r>
              <a:rPr lang="uk-UA" sz="3600" b="1" dirty="0">
                <a:latin typeface="Calibri" pitchFamily="34" charset="0"/>
              </a:rPr>
              <a:t>ініціативи </a:t>
            </a:r>
            <a:r>
              <a:rPr lang="uk-UA" sz="3600" b="1" dirty="0" smtClean="0">
                <a:latin typeface="Calibri" pitchFamily="34" charset="0"/>
              </a:rPr>
              <a:t>– студенти</a:t>
            </a:r>
            <a:r>
              <a:rPr lang="uk-UA" sz="3600" dirty="0" smtClean="0">
                <a:latin typeface="Calibri" pitchFamily="34" charset="0"/>
              </a:rPr>
              <a:t>, що шукають </a:t>
            </a:r>
            <a:r>
              <a:rPr lang="uk-UA" sz="3600" dirty="0">
                <a:latin typeface="Calibri" pitchFamily="34" charset="0"/>
              </a:rPr>
              <a:t>можливості </a:t>
            </a:r>
            <a:r>
              <a:rPr lang="uk-UA" sz="3600" dirty="0" smtClean="0">
                <a:latin typeface="Calibri" pitchFamily="34" charset="0"/>
              </a:rPr>
              <a:t>набуття </a:t>
            </a:r>
            <a:r>
              <a:rPr lang="uk-UA" sz="3600" dirty="0">
                <a:latin typeface="Calibri" pitchFamily="34" charset="0"/>
              </a:rPr>
              <a:t>практичного </a:t>
            </a:r>
            <a:r>
              <a:rPr lang="uk-UA" sz="3600" dirty="0" smtClean="0">
                <a:latin typeface="Calibri" pitchFamily="34" charset="0"/>
              </a:rPr>
              <a:t>досвіду, одночасного </a:t>
            </a:r>
            <a:r>
              <a:rPr lang="uk-UA" sz="3600" dirty="0">
                <a:latin typeface="Calibri" pitchFamily="34" charset="0"/>
              </a:rPr>
              <a:t>з навчанням </a:t>
            </a:r>
          </a:p>
          <a:p>
            <a:pPr algn="just"/>
            <a:endParaRPr lang="ru-RU" sz="3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1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Громадська ініціатива «УСПІХ»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uk-UA" sz="3200" b="1" dirty="0" smtClean="0">
              <a:latin typeface="Calibri" pitchFamily="34" charset="0"/>
            </a:endParaRPr>
          </a:p>
          <a:p>
            <a:pPr algn="just"/>
            <a:r>
              <a:rPr lang="uk-UA" sz="3600" b="1" dirty="0" smtClean="0">
                <a:latin typeface="Calibri" pitchFamily="34" charset="0"/>
              </a:rPr>
              <a:t>Інша ключова сторона </a:t>
            </a:r>
            <a:r>
              <a:rPr lang="uk-UA" sz="3600" b="1" dirty="0">
                <a:latin typeface="Calibri" pitchFamily="34" charset="0"/>
              </a:rPr>
              <a:t>ініціативи </a:t>
            </a:r>
            <a:r>
              <a:rPr lang="uk-UA" sz="3600" b="1" dirty="0" smtClean="0">
                <a:latin typeface="Calibri" pitchFamily="34" charset="0"/>
              </a:rPr>
              <a:t>– компанії</a:t>
            </a:r>
            <a:r>
              <a:rPr lang="uk-UA" sz="3600" dirty="0" smtClean="0">
                <a:latin typeface="Calibri" pitchFamily="34" charset="0"/>
              </a:rPr>
              <a:t>, </a:t>
            </a:r>
            <a:r>
              <a:rPr lang="uk-UA" sz="3600" dirty="0">
                <a:latin typeface="Calibri" pitchFamily="34" charset="0"/>
              </a:rPr>
              <a:t>що планують свій розвиток у нових напрямках, </a:t>
            </a:r>
            <a:r>
              <a:rPr lang="uk-UA" sz="3600" dirty="0" smtClean="0">
                <a:latin typeface="Calibri" pitchFamily="34" charset="0"/>
              </a:rPr>
              <a:t>і </a:t>
            </a:r>
            <a:r>
              <a:rPr lang="uk-UA" sz="3600" dirty="0">
                <a:latin typeface="Calibri" pitchFamily="34" charset="0"/>
              </a:rPr>
              <a:t>зацікавлені у відборі й підготовці майбутніх працівників</a:t>
            </a:r>
            <a:endParaRPr lang="ru-RU" sz="3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62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Громадська ініціатива «УСПІХ»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sz="3600" dirty="0">
              <a:latin typeface="Calibri" pitchFamily="34" charset="0"/>
            </a:endParaRPr>
          </a:p>
          <a:p>
            <a:pPr algn="just"/>
            <a:r>
              <a:rPr lang="uk-UA" sz="3600" b="1" dirty="0">
                <a:latin typeface="Calibri" pitchFamily="34" charset="0"/>
              </a:rPr>
              <a:t>Акценти </a:t>
            </a:r>
            <a:r>
              <a:rPr lang="uk-UA" sz="3600" b="1" dirty="0" smtClean="0">
                <a:latin typeface="Calibri" pitchFamily="34" charset="0"/>
              </a:rPr>
              <a:t>уваги ініціативи: </a:t>
            </a:r>
            <a:r>
              <a:rPr lang="uk-UA" sz="3600" dirty="0" smtClean="0">
                <a:latin typeface="Calibri" pitchFamily="34" charset="0"/>
              </a:rPr>
              <a:t>допомога</a:t>
            </a:r>
            <a:r>
              <a:rPr lang="uk-UA" sz="3600" b="1" dirty="0" smtClean="0">
                <a:latin typeface="Calibri" pitchFamily="34" charset="0"/>
              </a:rPr>
              <a:t> </a:t>
            </a:r>
            <a:r>
              <a:rPr lang="uk-UA" sz="3600" dirty="0" smtClean="0">
                <a:latin typeface="Calibri" pitchFamily="34" charset="0"/>
              </a:rPr>
              <a:t>студентам </a:t>
            </a:r>
            <a:r>
              <a:rPr lang="uk-UA" sz="3600" dirty="0">
                <a:latin typeface="Calibri" pitchFamily="34" charset="0"/>
              </a:rPr>
              <a:t>І-IV курсів (насамперед </a:t>
            </a:r>
            <a:r>
              <a:rPr lang="uk-UA" sz="3600" dirty="0" smtClean="0">
                <a:latin typeface="Calibri" pitchFamily="34" charset="0"/>
              </a:rPr>
              <a:t>– з </a:t>
            </a:r>
            <a:r>
              <a:rPr lang="uk-UA" sz="3600" dirty="0">
                <a:latin typeface="Calibri" pitchFamily="34" charset="0"/>
              </a:rPr>
              <a:t>ІІ </a:t>
            </a:r>
            <a:r>
              <a:rPr lang="uk-UA" sz="3600" dirty="0" smtClean="0">
                <a:latin typeface="Calibri" pitchFamily="34" charset="0"/>
              </a:rPr>
              <a:t>року) розвинути </a:t>
            </a:r>
            <a:r>
              <a:rPr lang="uk-UA" sz="3600" dirty="0">
                <a:latin typeface="Calibri" pitchFamily="34" charset="0"/>
              </a:rPr>
              <a:t>свої практичні навички </a:t>
            </a:r>
            <a:r>
              <a:rPr lang="uk-UA" sz="3600" dirty="0" smtClean="0">
                <a:latin typeface="Calibri" pitchFamily="34" charset="0"/>
              </a:rPr>
              <a:t>у проектах</a:t>
            </a:r>
            <a:r>
              <a:rPr lang="uk-UA" sz="3600" dirty="0">
                <a:latin typeface="Calibri" pitchFamily="34" charset="0"/>
              </a:rPr>
              <a:t> </a:t>
            </a:r>
            <a:r>
              <a:rPr lang="uk-UA" sz="3600" dirty="0" smtClean="0">
                <a:latin typeface="Calibri" pitchFamily="34" charset="0"/>
              </a:rPr>
              <a:t>та отримати роботу</a:t>
            </a:r>
            <a:endParaRPr lang="ru-RU" sz="3600" dirty="0">
              <a:latin typeface="Calibri" pitchFamily="34" charset="0"/>
            </a:endParaRPr>
          </a:p>
          <a:p>
            <a:pPr algn="just"/>
            <a:endParaRPr lang="ru-RU" sz="3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6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Зацікавлені сторони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latin typeface="Calibri" pitchFamily="34" charset="0"/>
              </a:rPr>
              <a:t>В рамках реалізації проекту ГІ «УСПІХ</a:t>
            </a:r>
            <a:r>
              <a:rPr lang="uk-UA" b="1" dirty="0" smtClean="0">
                <a:latin typeface="Calibri" pitchFamily="34" charset="0"/>
              </a:rPr>
              <a:t>»</a:t>
            </a:r>
            <a:endParaRPr lang="uk-UA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marL="0" indent="0" algn="just">
              <a:buNone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п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ланується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створити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інформаційну платформу, до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управління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якою будуть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залучені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зацікавлені сторони, зокрема: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just"/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Підприємці та їх об'єднання</a:t>
            </a:r>
          </a:p>
          <a:p>
            <a:pPr algn="just"/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Студенти</a:t>
            </a:r>
          </a:p>
          <a:p>
            <a:pPr algn="just"/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ВНЗ</a:t>
            </a:r>
          </a:p>
          <a:p>
            <a:pPr algn="just"/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Кадрові агенції</a:t>
            </a:r>
          </a:p>
          <a:p>
            <a:pPr algn="just"/>
            <a:r>
              <a:rPr lang="uk-U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Громадські ініціативи на підтримку </a:t>
            </a:r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реформ</a:t>
            </a:r>
          </a:p>
          <a:p>
            <a:pPr algn="just"/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Міністерство освіти і науки України</a:t>
            </a:r>
          </a:p>
          <a:p>
            <a:pPr algn="just"/>
            <a:r>
              <a:rPr lang="uk-U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Міністерство соціальної політики України</a:t>
            </a:r>
          </a:p>
          <a:p>
            <a:pPr marL="0" indent="0" algn="just">
              <a:buNone/>
            </a:pPr>
            <a:endParaRPr lang="uk-UA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just"/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just"/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just"/>
            <a:endParaRPr lang="uk-UA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just"/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7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 smtClean="0"/>
              <a:t>Інструмент ГІ «УСПІХ</a:t>
            </a:r>
            <a:r>
              <a:rPr lang="uk-UA" sz="3600" dirty="0"/>
              <a:t>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endParaRPr lang="uk-UA" sz="3600" dirty="0" smtClean="0">
              <a:latin typeface="Calibri" pitchFamily="34" charset="0"/>
            </a:endParaRPr>
          </a:p>
          <a:p>
            <a:pPr algn="just"/>
            <a:r>
              <a:rPr lang="uk-UA" sz="3600" dirty="0" smtClean="0">
                <a:latin typeface="Calibri" pitchFamily="34" charset="0"/>
              </a:rPr>
              <a:t>Інформаційна платформа  на зразок </a:t>
            </a:r>
            <a:r>
              <a:rPr lang="uk-UA" sz="3600" dirty="0" err="1" smtClean="0">
                <a:latin typeface="Calibri" pitchFamily="34" charset="0"/>
                <a:hlinkClick r:id="rId2"/>
              </a:rPr>
              <a:t>internships.com</a:t>
            </a:r>
            <a:r>
              <a:rPr lang="uk-UA" sz="3600" dirty="0" smtClean="0">
                <a:latin typeface="Calibri" pitchFamily="34" charset="0"/>
              </a:rPr>
              <a:t> (</a:t>
            </a:r>
            <a:r>
              <a:rPr lang="uk-UA" sz="3600" smtClean="0">
                <a:latin typeface="Calibri" pitchFamily="34" charset="0"/>
              </a:rPr>
              <a:t>студенти пропонують, обирають роботодавці )</a:t>
            </a:r>
            <a:endParaRPr lang="uk-UA" sz="3600" dirty="0">
              <a:latin typeface="Calibri" pitchFamily="34" charset="0"/>
            </a:endParaRPr>
          </a:p>
          <a:p>
            <a:pPr algn="just"/>
            <a:endParaRPr lang="uk-UA" sz="3600" dirty="0" smtClean="0">
              <a:latin typeface="Calibri" pitchFamily="34" charset="0"/>
            </a:endParaRPr>
          </a:p>
          <a:p>
            <a:pPr algn="just"/>
            <a:r>
              <a:rPr lang="uk-UA" sz="3600" dirty="0" smtClean="0">
                <a:latin typeface="Calibri" pitchFamily="34" charset="0"/>
              </a:rPr>
              <a:t>Взаємодія </a:t>
            </a:r>
            <a:r>
              <a:rPr lang="uk-UA" sz="3600" dirty="0">
                <a:latin typeface="Calibri" pitchFamily="34" charset="0"/>
              </a:rPr>
              <a:t>з  центрами </a:t>
            </a:r>
            <a:r>
              <a:rPr lang="uk-UA" sz="3600" dirty="0" smtClean="0">
                <a:latin typeface="Calibri" pitchFamily="34" charset="0"/>
              </a:rPr>
              <a:t>кар’єри при університетах</a:t>
            </a:r>
            <a:endParaRPr lang="ru-RU" sz="3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3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Calibri" pitchFamily="34" charset="0"/>
                <a:cs typeface="Times New Roman" pitchFamily="18" charset="0"/>
              </a:rPr>
              <a:t>Працевлаштування випускників ВНЗ:</a:t>
            </a:r>
            <a:endParaRPr lang="ru-RU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800" dirty="0" smtClean="0">
                <a:latin typeface="Calibri" pitchFamily="34" charset="0"/>
                <a:cs typeface="Times New Roman" pitchFamily="18" charset="0"/>
              </a:rPr>
              <a:t>Відсутність співробітництва в чотирикутнику </a:t>
            </a:r>
            <a:r>
              <a:rPr lang="uk-UA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Calibri" pitchFamily="34" charset="0"/>
                <a:cs typeface="Times New Roman" pitchFamily="18" charset="0"/>
              </a:rPr>
              <a:t>      ВНЗ – студенти – роботодавці  - держава</a:t>
            </a:r>
          </a:p>
          <a:p>
            <a:pPr marL="0" indent="0" algn="just">
              <a:buNone/>
            </a:pPr>
            <a:endParaRPr lang="uk-UA" sz="2800" dirty="0">
              <a:latin typeface="Calibri" pitchFamily="34" charset="0"/>
              <a:cs typeface="Times New Roman" pitchFamily="18" charset="0"/>
            </a:endParaRPr>
          </a:p>
          <a:p>
            <a:pPr algn="just"/>
            <a:endParaRPr lang="uk-UA" sz="2800" dirty="0" smtClean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800" dirty="0" smtClean="0">
                <a:latin typeface="Calibri" pitchFamily="34" charset="0"/>
                <a:cs typeface="Times New Roman" pitchFamily="18" charset="0"/>
              </a:rPr>
              <a:t>Пропозиція ВНЗ не відповідає попиту ринку праці</a:t>
            </a:r>
            <a:endParaRPr lang="uk-UA" sz="2800" dirty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800" dirty="0" smtClean="0">
                <a:latin typeface="Calibri" pitchFamily="34" charset="0"/>
                <a:cs typeface="Times New Roman" pitchFamily="18" charset="0"/>
              </a:rPr>
              <a:t>Багато студентів не працюють за фахом</a:t>
            </a:r>
          </a:p>
          <a:p>
            <a:pPr algn="just">
              <a:lnSpc>
                <a:spcPct val="150000"/>
              </a:lnSpc>
            </a:pPr>
            <a:r>
              <a:rPr lang="uk-UA" sz="2800" dirty="0" smtClean="0">
                <a:latin typeface="Calibri" pitchFamily="34" charset="0"/>
                <a:cs typeface="Times New Roman" pitchFamily="18" charset="0"/>
              </a:rPr>
              <a:t>У роботодавців постають проблеми з кадрами</a:t>
            </a:r>
          </a:p>
          <a:p>
            <a:pPr algn="just">
              <a:lnSpc>
                <a:spcPct val="150000"/>
              </a:lnSpc>
            </a:pPr>
            <a:r>
              <a:rPr lang="uk-UA" sz="2800" dirty="0" smtClean="0">
                <a:latin typeface="Calibri" pitchFamily="34" charset="0"/>
                <a:cs typeface="Times New Roman" pitchFamily="18" charset="0"/>
              </a:rPr>
              <a:t>Економіка не рухається вперед</a:t>
            </a:r>
          </a:p>
          <a:p>
            <a:pPr algn="just"/>
            <a:endParaRPr lang="uk-UA" sz="2800" dirty="0" smtClean="0">
              <a:latin typeface="Calibri" pitchFamily="34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8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491880" y="2924944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3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Calibri" pitchFamily="34" charset="0"/>
                <a:cs typeface="Calibri" pitchFamily="34" charset="0"/>
              </a:rPr>
              <a:t>Очікувані фінансові партнери проекту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7" name="Picture 3" descr="C:\Users\CREATOR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6192688" cy="1336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CREATOR\Desktop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454" y="2852936"/>
            <a:ext cx="7020905" cy="123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www.ier.com.ua/files/Fotobank/Partners/visegrad_fun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149080"/>
            <a:ext cx="7056783" cy="219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8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Calibri" pitchFamily="34" charset="0"/>
                <a:cs typeface="Calibri" pitchFamily="34" charset="0"/>
              </a:rPr>
              <a:t>Очікувані фінансові партнери проекту</a:t>
            </a:r>
            <a:endParaRPr lang="ru-RU" dirty="0"/>
          </a:p>
        </p:txBody>
      </p:sp>
      <p:pic>
        <p:nvPicPr>
          <p:cNvPr id="2050" name="Picture 2" descr="C:\Users\CREATOR\Desktop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6663107" cy="115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CREATOR\Desktop\Безымянный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96952"/>
            <a:ext cx="662473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CREATOR\Desktop\Безымянны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085184"/>
            <a:ext cx="6984776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0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ГІ «УСПІХ</a:t>
            </a:r>
            <a:r>
              <a:rPr lang="uk-UA" dirty="0" smtClean="0"/>
              <a:t>». Інтереси МСБ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3200" dirty="0" smtClean="0">
                <a:latin typeface="Calibri" pitchFamily="34" charset="0"/>
              </a:rPr>
              <a:t>Нові бюджетні повноваження у міськрад</a:t>
            </a:r>
          </a:p>
          <a:p>
            <a:pPr algn="just"/>
            <a:endParaRPr lang="uk-UA" sz="3200" dirty="0">
              <a:latin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</a:rPr>
              <a:t>Громадські ініціативи на підтримку реформ</a:t>
            </a:r>
          </a:p>
          <a:p>
            <a:pPr algn="just"/>
            <a:endParaRPr lang="uk-UA" sz="3200" dirty="0" smtClean="0">
              <a:latin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</a:rPr>
              <a:t>Студентські проектні групи</a:t>
            </a:r>
            <a:endParaRPr lang="uk-UA" sz="3200" dirty="0" smtClean="0">
              <a:solidFill>
                <a:srgbClr val="FFFF00"/>
              </a:solidFill>
              <a:latin typeface="Calibri" pitchFamily="34" charset="0"/>
            </a:endParaRPr>
          </a:p>
          <a:p>
            <a:pPr algn="just"/>
            <a:endParaRPr lang="uk-UA" sz="3200" dirty="0">
              <a:solidFill>
                <a:srgbClr val="FFFF00"/>
              </a:solidFill>
              <a:latin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</a:rPr>
              <a:t>Нові механізми просування бізнес-інтересів</a:t>
            </a:r>
          </a:p>
          <a:p>
            <a:pPr marL="0" indent="0" algn="just">
              <a:buNone/>
            </a:pPr>
            <a:endParaRPr lang="uk-UA" sz="3200" dirty="0" smtClean="0">
              <a:latin typeface="Calibri" pitchFamily="34" charset="0"/>
            </a:endParaRPr>
          </a:p>
          <a:p>
            <a:pPr marL="0" indent="0" algn="just">
              <a:buNone/>
            </a:pPr>
            <a:endParaRPr lang="uk-UA" sz="3200" dirty="0">
              <a:latin typeface="Calibri" pitchFamily="34" charset="0"/>
            </a:endParaRPr>
          </a:p>
          <a:p>
            <a:pPr algn="just"/>
            <a:endParaRPr lang="uk-UA" sz="3200" dirty="0" smtClean="0">
              <a:latin typeface="Calibri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689890" y="2293560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367591" y="3477544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10800000">
            <a:off x="3982004" y="3486405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0800000">
            <a:off x="3739687" y="4635120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15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/>
              <a:t>Напрямки створення </a:t>
            </a:r>
            <a:r>
              <a:rPr lang="uk-UA" sz="3600" dirty="0" smtClean="0"/>
              <a:t>студентських </a:t>
            </a:r>
            <a:r>
              <a:rPr lang="uk-UA" sz="3600" dirty="0"/>
              <a:t>груп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uk-UA" sz="3200" dirty="0" smtClean="0"/>
          </a:p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uk-UA" sz="3200" dirty="0" smtClean="0"/>
              <a:t>ЖКГ (енергоефективність та ін.)</a:t>
            </a:r>
          </a:p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uk-UA" sz="3200" dirty="0" smtClean="0"/>
              <a:t>Безпека</a:t>
            </a:r>
            <a:endParaRPr lang="ru-RU" sz="3200" dirty="0"/>
          </a:p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uk-UA" sz="3200" dirty="0" smtClean="0"/>
              <a:t>Транспорт та інфраструктура </a:t>
            </a:r>
          </a:p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uk-UA" sz="3200" dirty="0" smtClean="0"/>
              <a:t>Охорона здоров</a:t>
            </a:r>
            <a:r>
              <a:rPr lang="en-US" sz="3200" dirty="0" smtClean="0"/>
              <a:t>’</a:t>
            </a:r>
            <a:r>
              <a:rPr lang="uk-UA" sz="3200" dirty="0" smtClean="0"/>
              <a:t>я</a:t>
            </a:r>
          </a:p>
          <a:p>
            <a:pPr marL="360000" algn="just">
              <a:spcBef>
                <a:spcPts val="1200"/>
              </a:spcBef>
              <a:spcAft>
                <a:spcPts val="1200"/>
              </a:spcAft>
            </a:pPr>
            <a:r>
              <a:rPr lang="ru-RU" sz="3200" dirty="0" err="1" smtClean="0"/>
              <a:t>Управління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містом</a:t>
            </a:r>
            <a:endParaRPr lang="uk-UA" sz="3200" dirty="0"/>
          </a:p>
          <a:p>
            <a:pPr algn="just"/>
            <a:endParaRPr lang="uk-UA" sz="3200" dirty="0" smtClean="0"/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001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887488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/>
              <a:t>Закликаємо Вас взяти участь в ініціативі</a:t>
            </a:r>
            <a:endParaRPr lang="ru-RU" sz="48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708275"/>
            <a:ext cx="7056784" cy="3768725"/>
          </a:xfrm>
        </p:spPr>
      </p:pic>
    </p:spTree>
    <p:extLst>
      <p:ext uri="{BB962C8B-B14F-4D97-AF65-F5344CB8AC3E}">
        <p14:creationId xmlns:p14="http://schemas.microsoft.com/office/powerpoint/2010/main" val="388721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8F8F8"/>
                </a:solidFill>
              </a:rPr>
              <a:t>Громадська ініціатива «УСПІХ»</a:t>
            </a:r>
            <a:endParaRPr lang="ru-RU" dirty="0">
              <a:solidFill>
                <a:srgbClr val="F8F8F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556792"/>
            <a:ext cx="6635080" cy="10801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>
                <a:solidFill>
                  <a:srgbClr val="F8F8F8"/>
                </a:solidFill>
                <a:latin typeface="Calibri" pitchFamily="34" charset="0"/>
              </a:rPr>
              <a:t>Наша ініціатива є продовженням ідей </a:t>
            </a:r>
            <a:r>
              <a:rPr lang="uk-UA" dirty="0" err="1">
                <a:solidFill>
                  <a:srgbClr val="F8F8F8"/>
                </a:solidFill>
                <a:latin typeface="Calibri" pitchFamily="34" charset="0"/>
              </a:rPr>
              <a:t>Євромайдану</a:t>
            </a:r>
            <a:r>
              <a:rPr lang="uk-UA" dirty="0">
                <a:solidFill>
                  <a:srgbClr val="F8F8F8"/>
                </a:solidFill>
                <a:latin typeface="Calibri" pitchFamily="34" charset="0"/>
              </a:rPr>
              <a:t>. Ми прагнемо долучитися до позитивних змін у державі</a:t>
            </a:r>
          </a:p>
          <a:p>
            <a:pPr algn="just"/>
            <a:endParaRPr lang="ru-RU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37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Calibri" pitchFamily="34" charset="0"/>
              </a:rPr>
              <a:t>Працевлаштування випускників ВНЗ: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3924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Calibri" pitchFamily="34" charset="0"/>
              </a:rPr>
              <a:t>Бар'єри під час влаштування на роботу, %</a:t>
            </a:r>
            <a:endParaRPr lang="uk-UA" b="1" dirty="0">
              <a:latin typeface="Calibri" pitchFamily="34" charset="0"/>
            </a:endParaRPr>
          </a:p>
          <a:p>
            <a:pPr marL="0" indent="0">
              <a:buNone/>
            </a:pPr>
            <a:endParaRPr lang="uk-UA" sz="1600" b="1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400" dirty="0">
              <a:latin typeface="Calibri" pitchFamily="34" charset="0"/>
            </a:endParaRPr>
          </a:p>
          <a:p>
            <a:pPr marL="0" indent="0">
              <a:buNone/>
            </a:pPr>
            <a:r>
              <a:rPr lang="uk-UA" sz="1400" dirty="0" smtClean="0">
                <a:latin typeface="Calibri" pitchFamily="34" charset="0"/>
              </a:rPr>
              <a:t>Дослідження </a:t>
            </a:r>
            <a:r>
              <a:rPr lang="uk-UA" sz="1400" dirty="0">
                <a:latin typeface="Calibri" pitchFamily="34" charset="0"/>
              </a:rPr>
              <a:t>КМІС “Досвід працевлаштування випускників навчальних закладів: погляд випускників та роботодавців”</a:t>
            </a:r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</p:txBody>
      </p:sp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8534230"/>
              </p:ext>
            </p:extLst>
          </p:nvPr>
        </p:nvGraphicFramePr>
        <p:xfrm>
          <a:off x="-180528" y="1988840"/>
          <a:ext cx="932452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7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Calibri" pitchFamily="34" charset="0"/>
              </a:rPr>
              <a:t>Працевлаштування випускників ВНЗ: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>
              <a:latin typeface="Calibri" pitchFamily="34" charset="0"/>
            </a:endParaRPr>
          </a:p>
          <a:p>
            <a:pPr marL="0" indent="0">
              <a:buNone/>
            </a:pPr>
            <a:endParaRPr lang="uk-UA" sz="1200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uk-UA" sz="1800" dirty="0" smtClean="0">
                <a:latin typeface="Calibri" pitchFamily="34" charset="0"/>
              </a:rPr>
              <a:t>Дослідження </a:t>
            </a:r>
            <a:r>
              <a:rPr lang="uk-UA" sz="1800" dirty="0">
                <a:latin typeface="Calibri" pitchFamily="34" charset="0"/>
              </a:rPr>
              <a:t>КМІС “Досвід працевлаштування випускників навчальних закладів: погляд випускників та роботодавців”</a:t>
            </a:r>
            <a:endParaRPr lang="ru-RU" sz="1800" dirty="0">
              <a:latin typeface="Calibri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69088981"/>
              </p:ext>
            </p:extLst>
          </p:nvPr>
        </p:nvGraphicFramePr>
        <p:xfrm>
          <a:off x="611560" y="1700808"/>
          <a:ext cx="727280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57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Стажування: особливості МСБ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sz="32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  <a:cs typeface="Calibri" pitchFamily="34" charset="0"/>
              </a:rPr>
              <a:t>Великі компанії мають </a:t>
            </a:r>
            <a:r>
              <a:rPr lang="uk-UA" sz="3200" dirty="0">
                <a:latin typeface="Calibri" pitchFamily="34" charset="0"/>
                <a:cs typeface="Calibri" pitchFamily="34" charset="0"/>
              </a:rPr>
              <a:t>свої кадрові служби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</a:t>
            </a:r>
            <a:endParaRPr lang="uk-UA" sz="3200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uk-UA" sz="32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  <a:cs typeface="Calibri" pitchFamily="34" charset="0"/>
              </a:rPr>
              <a:t>Реалізовують програми стажувань</a:t>
            </a:r>
          </a:p>
          <a:p>
            <a:pPr marL="0" indent="0" algn="just">
              <a:buNone/>
            </a:pPr>
            <a:endParaRPr lang="uk-UA" sz="32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  <a:cs typeface="Calibri" pitchFamily="34" charset="0"/>
              </a:rPr>
              <a:t>МСБ не має посередника для співпраці</a:t>
            </a:r>
          </a:p>
          <a:p>
            <a:pPr marL="0" indent="0" algn="just">
              <a:buNone/>
            </a:pPr>
            <a:r>
              <a:rPr lang="uk-UA" sz="3200" dirty="0" smtClean="0">
                <a:latin typeface="Calibri" pitchFamily="34" charset="0"/>
                <a:cs typeface="Calibri" pitchFamily="34" charset="0"/>
              </a:rPr>
              <a:t>                                            </a:t>
            </a:r>
            <a:endParaRPr lang="uk-UA" sz="32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sz="3200" dirty="0" smtClean="0">
                <a:latin typeface="Calibri" pitchFamily="34" charset="0"/>
                <a:cs typeface="Calibri" pitchFamily="34" charset="0"/>
              </a:rPr>
              <a:t>МСБ не пропонує програми стажування</a:t>
            </a:r>
          </a:p>
          <a:p>
            <a:pPr algn="just"/>
            <a:endParaRPr lang="ru-RU" sz="32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995936" y="3032333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/>
          </a:p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009029" y="5229200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99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Стажування: особливості МСБ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uk-UA" sz="3600" dirty="0" smtClean="0">
                <a:latin typeface="Calibri" pitchFamily="34" charset="0"/>
                <a:cs typeface="Calibri" pitchFamily="34" charset="0"/>
              </a:rPr>
              <a:t>Відсутність </a:t>
            </a:r>
            <a:r>
              <a:rPr lang="uk-UA" sz="3600" dirty="0">
                <a:latin typeface="Calibri" pitchFamily="34" charset="0"/>
                <a:cs typeface="Calibri" pitchFamily="34" charset="0"/>
              </a:rPr>
              <a:t>стратегічного </a:t>
            </a:r>
            <a:r>
              <a:rPr lang="uk-UA" sz="3600" dirty="0" smtClean="0">
                <a:latin typeface="Calibri" pitchFamily="34" charset="0"/>
                <a:cs typeface="Calibri" pitchFamily="34" charset="0"/>
              </a:rPr>
              <a:t>планування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uk-UA" sz="3600" dirty="0" smtClean="0">
                <a:latin typeface="Calibri" pitchFamily="34" charset="0"/>
                <a:cs typeface="Calibri" pitchFamily="34" charset="0"/>
              </a:rPr>
              <a:t>Обмежений </a:t>
            </a:r>
            <a:r>
              <a:rPr lang="uk-UA" sz="3600" dirty="0">
                <a:latin typeface="Calibri" pitchFamily="34" charset="0"/>
                <a:cs typeface="Calibri" pitchFamily="34" charset="0"/>
              </a:rPr>
              <a:t>функціонал кадрових </a:t>
            </a:r>
            <a:r>
              <a:rPr lang="uk-UA" sz="3600" dirty="0" smtClean="0">
                <a:latin typeface="Calibri" pitchFamily="34" charset="0"/>
                <a:cs typeface="Calibri" pitchFamily="34" charset="0"/>
              </a:rPr>
              <a:t>служб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uk-UA" sz="3600" dirty="0" smtClean="0">
                <a:latin typeface="Calibri" pitchFamily="34" charset="0"/>
              </a:rPr>
              <a:t>Немає посередників для співпраці з ВНЗ</a:t>
            </a:r>
            <a:endParaRPr lang="uk-UA" sz="3600" dirty="0">
              <a:latin typeface="Calibri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3600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69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Стажування: міжнародний досвід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Сполучені Штати Америки</a:t>
            </a:r>
            <a:endParaRPr lang="uk-UA" sz="28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sz="2800" dirty="0" smtClean="0">
                <a:latin typeface="Calibri" pitchFamily="34" charset="0"/>
                <a:cs typeface="Calibri" pitchFamily="34" charset="0"/>
              </a:rPr>
              <a:t>Посередники : Центри кар'єрних послуг (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Office 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of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Career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Services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)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 та громадські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організації</a:t>
            </a:r>
          </a:p>
          <a:p>
            <a:pPr algn="just"/>
            <a:endParaRPr lang="uk-UA" sz="28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Internships.com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–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Найрозвиненіша </a:t>
            </a:r>
            <a:r>
              <a:rPr lang="uk-UA" sz="2800" dirty="0" err="1" smtClean="0">
                <a:latin typeface="Calibri" pitchFamily="34" charset="0"/>
                <a:cs typeface="Calibri" pitchFamily="34" charset="0"/>
              </a:rPr>
              <a:t>веб-платформа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, створена для зв'язку студентів, роботодавців і ВНЗ</a:t>
            </a:r>
          </a:p>
          <a:p>
            <a:pPr algn="just"/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uk-UA" sz="2800" dirty="0" smtClean="0">
                <a:latin typeface="Calibri" pitchFamily="34" charset="0"/>
                <a:cs typeface="Calibri" pitchFamily="34" charset="0"/>
              </a:rPr>
              <a:t>Більше 115 тис. програми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стажування від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близько 80 тис. компаній станом на сьогодні в усіх штатах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61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Internships.com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CREATOR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1"/>
            <a:ext cx="914400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69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Стажування: міжнародний досвід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latin typeface="Calibri" pitchFamily="34" charset="0"/>
                <a:cs typeface="Calibri" pitchFamily="34" charset="0"/>
              </a:rPr>
              <a:t>Канада</a:t>
            </a:r>
          </a:p>
          <a:p>
            <a:pPr algn="just">
              <a:lnSpc>
                <a:spcPts val="3000"/>
              </a:lnSpc>
            </a:pPr>
            <a:r>
              <a:rPr lang="uk-UA" sz="2800" dirty="0">
                <a:latin typeface="Calibri" pitchFamily="34" charset="0"/>
                <a:cs typeface="Calibri" pitchFamily="34" charset="0"/>
              </a:rPr>
              <a:t>Н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еоплачуване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стажування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– незаконне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endParaRPr lang="uk-UA" sz="11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r>
              <a:rPr lang="uk-UA" sz="2800" dirty="0" smtClean="0">
                <a:latin typeface="Calibri" pitchFamily="34" charset="0"/>
                <a:cs typeface="Calibri" pitchFamily="34" charset="0"/>
              </a:rPr>
              <a:t>Фінансується урядом через  Канадську Стратегію Працевлаштування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Молоді (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Canada's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Youth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Employment</a:t>
            </a:r>
            <a:r>
              <a:rPr lang="uk-UA" sz="28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i="1" dirty="0" err="1">
                <a:latin typeface="Calibri" pitchFamily="34" charset="0"/>
                <a:cs typeface="Calibri" pitchFamily="34" charset="0"/>
              </a:rPr>
              <a:t>Strategy</a:t>
            </a:r>
            <a:r>
              <a:rPr lang="uk-UA" sz="2800" i="1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r>
              <a:rPr lang="uk-UA" sz="2800" dirty="0" smtClean="0">
                <a:latin typeface="Calibri" pitchFamily="34" charset="0"/>
                <a:cs typeface="Calibri" pitchFamily="34" charset="0"/>
              </a:rPr>
              <a:t>Стратегія підтримує молодіжні стажування </a:t>
            </a:r>
            <a:r>
              <a:rPr lang="uk-UA" sz="2800" dirty="0">
                <a:latin typeface="Calibri" pitchFamily="34" charset="0"/>
                <a:cs typeface="Calibri" pitchFamily="34" charset="0"/>
              </a:rPr>
              <a:t>на підприємствах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МСБ.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endParaRPr lang="uk-UA" sz="11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ts val="3000"/>
              </a:lnSpc>
            </a:pPr>
            <a:r>
              <a:rPr lang="uk-UA" sz="2800" dirty="0" smtClean="0">
                <a:latin typeface="Calibri" pitchFamily="34" charset="0"/>
                <a:cs typeface="Calibri" pitchFamily="34" charset="0"/>
              </a:rPr>
              <a:t>Заплановане фінансування 30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$ </a:t>
            </a:r>
            <a:r>
              <a:rPr lang="uk-UA" sz="2800" dirty="0" smtClean="0">
                <a:latin typeface="Calibri" pitchFamily="34" charset="0"/>
                <a:cs typeface="Calibri" pitchFamily="34" charset="0"/>
              </a:rPr>
              <a:t>млн. на 2014 рік</a:t>
            </a:r>
          </a:p>
        </p:txBody>
      </p:sp>
    </p:spTree>
    <p:extLst>
      <p:ext uri="{BB962C8B-B14F-4D97-AF65-F5344CB8AC3E}">
        <p14:creationId xmlns:p14="http://schemas.microsoft.com/office/powerpoint/2010/main" val="190367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Другая 1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00B0F0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932</TotalTime>
  <Words>653</Words>
  <Application>Microsoft Office PowerPoint</Application>
  <PresentationFormat>Экран (4:3)</PresentationFormat>
  <Paragraphs>166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Ясность</vt:lpstr>
      <vt:lpstr>Громадська ініціатива «УСПІХ»</vt:lpstr>
      <vt:lpstr>Працевлаштування випускників ВНЗ:</vt:lpstr>
      <vt:lpstr>Працевлаштування випускників ВНЗ:</vt:lpstr>
      <vt:lpstr>Працевлаштування випускників ВНЗ:</vt:lpstr>
      <vt:lpstr>Стажування: особливості МСБ</vt:lpstr>
      <vt:lpstr>Стажування: особливості МСБ</vt:lpstr>
      <vt:lpstr>Стажування: міжнародний досвід</vt:lpstr>
      <vt:lpstr>Internships.com</vt:lpstr>
      <vt:lpstr>Стажування: міжнародний досвід</vt:lpstr>
      <vt:lpstr>Стажування: міжнародний досвід</vt:lpstr>
      <vt:lpstr>Україна: нормативно-правова база</vt:lpstr>
      <vt:lpstr>Україна: профільні ініціативи</vt:lpstr>
      <vt:lpstr>Громадська ініціатива «УСПІХ»</vt:lpstr>
      <vt:lpstr>Громадська ініціатива «УСПІХ»</vt:lpstr>
      <vt:lpstr>Громадська ініціатива «УСПІХ»</vt:lpstr>
      <vt:lpstr>Громадська ініціатива «УСПІХ»</vt:lpstr>
      <vt:lpstr>Громадська ініціатива «УСПІХ»</vt:lpstr>
      <vt:lpstr>Зацікавлені сторони</vt:lpstr>
      <vt:lpstr>Інструмент ГІ «УСПІХ»</vt:lpstr>
      <vt:lpstr>Очікувані фінансові партнери проекту</vt:lpstr>
      <vt:lpstr>Очікувані фінансові партнери проекту</vt:lpstr>
      <vt:lpstr>ГІ «УСПІХ». Інтереси МСБ</vt:lpstr>
      <vt:lpstr>Напрямки створення студентських груп</vt:lpstr>
      <vt:lpstr>Закликаємо Вас взяти участь в ініціативі</vt:lpstr>
      <vt:lpstr>Громадська ініціатива «УСПІХ»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Громадська ініціатива «УСПІХ»</dc:title>
  <dc:creator>CREATOR</dc:creator>
  <cp:lastModifiedBy>CREATOR</cp:lastModifiedBy>
  <cp:revision>85</cp:revision>
  <dcterms:created xsi:type="dcterms:W3CDTF">2015-07-27T17:07:39Z</dcterms:created>
  <dcterms:modified xsi:type="dcterms:W3CDTF">2015-08-08T11:57:58Z</dcterms:modified>
</cp:coreProperties>
</file>