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8" r:id="rId4"/>
    <p:sldId id="270" r:id="rId5"/>
    <p:sldId id="269" r:id="rId6"/>
    <p:sldId id="271" r:id="rId7"/>
    <p:sldId id="274" r:id="rId8"/>
    <p:sldId id="272" r:id="rId9"/>
    <p:sldId id="273" r:id="rId10"/>
    <p:sldId id="267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8E02BA"/>
    <a:srgbClr val="CC0000"/>
    <a:srgbClr val="FF6600"/>
    <a:srgbClr val="EFF2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155" autoAdjust="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237C0-A5B1-45C6-985B-4784CBBE4157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50A27-239E-4173-97B6-A05E142E06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a. </a:t>
            </a:r>
            <a:r>
              <a:rPr lang="uk-UA" sz="1200" i="1" dirty="0" smtClean="0">
                <a:latin typeface="Arial" charset="0"/>
                <a:cs typeface="Arial" charset="0"/>
              </a:rPr>
              <a:t>Професійний рівень.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b. </a:t>
            </a:r>
            <a:r>
              <a:rPr lang="uk-UA" sz="1200" i="1" dirty="0" smtClean="0">
                <a:latin typeface="Arial" charset="0"/>
                <a:cs typeface="Arial" charset="0"/>
              </a:rPr>
              <a:t>Освітній рівень.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c. </a:t>
            </a:r>
            <a:r>
              <a:rPr lang="uk-UA" sz="1200" i="1" dirty="0" smtClean="0">
                <a:latin typeface="Arial" charset="0"/>
                <a:cs typeface="Arial" charset="0"/>
              </a:rPr>
              <a:t>Технологічні і бізнес виклики для компаній галузі.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50A27-239E-4173-97B6-A05E142E06A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a. </a:t>
            </a:r>
            <a:r>
              <a:rPr lang="uk-UA" sz="1200" i="1" dirty="0" smtClean="0">
                <a:latin typeface="Arial" charset="0"/>
                <a:cs typeface="Arial" charset="0"/>
              </a:rPr>
              <a:t>Актуальна ситуація з рівнем професійної освіти в Україні.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b. </a:t>
            </a:r>
            <a:r>
              <a:rPr lang="uk-UA" sz="1200" i="1" dirty="0" smtClean="0">
                <a:latin typeface="Arial" charset="0"/>
                <a:cs typeface="Arial" charset="0"/>
              </a:rPr>
              <a:t>Наукові розробки для потреб галузі безпеки.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50A27-239E-4173-97B6-A05E142E06A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i="1" dirty="0" smtClean="0">
                <a:latin typeface="Arial" charset="0"/>
                <a:cs typeface="Arial" charset="0"/>
              </a:rPr>
              <a:t>Цілі Навчально-методологічного Центру  УФІБ.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i="1" dirty="0" smtClean="0">
                <a:latin typeface="Arial" charset="0"/>
                <a:cs typeface="Arial" charset="0"/>
              </a:rPr>
              <a:t>Пошук</a:t>
            </a:r>
            <a:r>
              <a:rPr lang="uk-UA" sz="1200" i="1" baseline="0" dirty="0" smtClean="0">
                <a:latin typeface="Arial" charset="0"/>
                <a:cs typeface="Arial" charset="0"/>
              </a:rPr>
              <a:t>, відбір та навчання якісного персоналу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i="1" baseline="0" dirty="0" smtClean="0">
                <a:latin typeface="Arial" charset="0"/>
                <a:cs typeface="Arial" charset="0"/>
              </a:rPr>
              <a:t>Створення єдиної бази кадрового резерву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i="1" baseline="0" dirty="0" smtClean="0">
                <a:latin typeface="Arial" charset="0"/>
                <a:cs typeface="Arial" charset="0"/>
              </a:rPr>
              <a:t>Розробка навчальних та курсів  підвищення кваліфікації,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i="1" baseline="0" dirty="0" smtClean="0">
                <a:latin typeface="Arial" charset="0"/>
                <a:cs typeface="Arial" charset="0"/>
              </a:rPr>
              <a:t>Розробка та запровадження системи оцінки кваліфікації персоналу</a:t>
            </a:r>
            <a:endParaRPr lang="uk-UA" sz="1200" i="1" dirty="0" smtClean="0">
              <a:latin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50A27-239E-4173-97B6-A05E142E06A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450" i="1" dirty="0" smtClean="0">
                <a:latin typeface="Arial" charset="0"/>
                <a:cs typeface="Arial" charset="0"/>
              </a:rPr>
              <a:t>a. </a:t>
            </a:r>
            <a:r>
              <a:rPr lang="uk-UA" sz="1450" i="1" dirty="0" smtClean="0">
                <a:latin typeface="Arial" charset="0"/>
                <a:cs typeface="Arial" charset="0"/>
              </a:rPr>
              <a:t>Робота з вузами та бізнес-школами.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err="1" smtClean="0">
                <a:latin typeface="Arial" charset="0"/>
                <a:cs typeface="Arial" charset="0"/>
              </a:rPr>
              <a:t>i</a:t>
            </a:r>
            <a:r>
              <a:rPr lang="en-US" sz="1050" i="1" dirty="0" smtClean="0">
                <a:latin typeface="Arial" charset="0"/>
                <a:cs typeface="Arial" charset="0"/>
              </a:rPr>
              <a:t>. </a:t>
            </a:r>
            <a:r>
              <a:rPr lang="uk-UA" sz="1050" i="1" dirty="0" smtClean="0">
                <a:latin typeface="Arial" charset="0"/>
                <a:cs typeface="Arial" charset="0"/>
              </a:rPr>
              <a:t>факультативне освіта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ii. </a:t>
            </a:r>
            <a:r>
              <a:rPr lang="uk-UA" sz="1050" i="1" dirty="0" smtClean="0">
                <a:latin typeface="Arial" charset="0"/>
                <a:cs typeface="Arial" charset="0"/>
              </a:rPr>
              <a:t>Підбір окремих фахівців та проектних команд.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iii. </a:t>
            </a:r>
            <a:r>
              <a:rPr lang="uk-UA" sz="1050" i="1" dirty="0" smtClean="0">
                <a:latin typeface="Arial" charset="0"/>
                <a:cs typeface="Arial" charset="0"/>
              </a:rPr>
              <a:t>Єдина база фахівців.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450" i="1" dirty="0" smtClean="0">
                <a:latin typeface="Arial" charset="0"/>
                <a:cs typeface="Arial" charset="0"/>
              </a:rPr>
              <a:t>b. </a:t>
            </a:r>
            <a:r>
              <a:rPr lang="uk-UA" sz="1450" i="1" dirty="0" smtClean="0">
                <a:latin typeface="Arial" charset="0"/>
                <a:cs typeface="Arial" charset="0"/>
              </a:rPr>
              <a:t>Робота з науковими установами.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450" i="1" dirty="0" smtClean="0">
                <a:latin typeface="Arial" charset="0"/>
                <a:cs typeface="Arial" charset="0"/>
              </a:rPr>
              <a:t>c. </a:t>
            </a:r>
            <a:r>
              <a:rPr lang="uk-UA" sz="1450" i="1" dirty="0" smtClean="0">
                <a:latin typeface="Arial" charset="0"/>
                <a:cs typeface="Arial" charset="0"/>
              </a:rPr>
              <a:t>Робота з міжнародними та національними освітніми проектами.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50A27-239E-4173-97B6-A05E142E06A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50A27-239E-4173-97B6-A05E142E06A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a. </a:t>
            </a:r>
            <a:r>
              <a:rPr lang="uk-UA" sz="1200" i="1" dirty="0" smtClean="0">
                <a:latin typeface="Arial" charset="0"/>
                <a:cs typeface="Arial" charset="0"/>
              </a:rPr>
              <a:t>Успішний досвід роботи з молодими фахівцями.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b. </a:t>
            </a:r>
            <a:r>
              <a:rPr lang="uk-UA" sz="1200" i="1" dirty="0" smtClean="0">
                <a:latin typeface="Arial" charset="0"/>
                <a:cs typeface="Arial" charset="0"/>
              </a:rPr>
              <a:t>Способи відбору.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c. </a:t>
            </a:r>
            <a:r>
              <a:rPr lang="uk-UA" sz="1200" i="1" dirty="0" smtClean="0">
                <a:latin typeface="Arial" charset="0"/>
                <a:cs typeface="Arial" charset="0"/>
              </a:rPr>
              <a:t>Методи роботи з окремими фахівцями.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d. </a:t>
            </a:r>
            <a:r>
              <a:rPr lang="uk-UA" sz="1200" i="1" dirty="0" smtClean="0">
                <a:latin typeface="Arial" charset="0"/>
                <a:cs typeface="Arial" charset="0"/>
              </a:rPr>
              <a:t>Проектні формати.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e. </a:t>
            </a:r>
            <a:r>
              <a:rPr lang="uk-UA" sz="1200" i="1" dirty="0" smtClean="0">
                <a:latin typeface="Arial" charset="0"/>
                <a:cs typeface="Arial" charset="0"/>
              </a:rPr>
              <a:t>Ротація молодих фахівців та обмін інформацією.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f. </a:t>
            </a:r>
            <a:r>
              <a:rPr lang="uk-UA" sz="1200" i="1" dirty="0" smtClean="0">
                <a:latin typeface="Arial" charset="0"/>
                <a:cs typeface="Arial" charset="0"/>
              </a:rPr>
              <a:t>Система грантів для кращих спеціалістів.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50A27-239E-4173-97B6-A05E142E06A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i="1" dirty="0" smtClean="0">
                <a:latin typeface="Arial" charset="0"/>
                <a:cs typeface="Arial" charset="0"/>
              </a:rPr>
              <a:t>6. Найближчі плани з реалізації освітньої програми.</a:t>
            </a:r>
            <a:endParaRPr lang="uk-UA" sz="1200" dirty="0" smtClean="0">
              <a:latin typeface="Arial" charset="0"/>
              <a:cs typeface="Arial" charset="0"/>
            </a:endParaRPr>
          </a:p>
          <a:p>
            <a:r>
              <a:rPr lang="uk-UA" dirty="0" smtClean="0"/>
              <a:t>Три варіанти з реалізації</a:t>
            </a:r>
            <a:r>
              <a:rPr lang="uk-UA" baseline="0" dirty="0" smtClean="0"/>
              <a:t> проекту</a:t>
            </a:r>
          </a:p>
          <a:p>
            <a:pPr marL="228600" indent="-228600">
              <a:buAutoNum type="arabicPeriod"/>
            </a:pPr>
            <a:r>
              <a:rPr lang="uk-UA" baseline="0" dirty="0" smtClean="0"/>
              <a:t>По багатому</a:t>
            </a:r>
          </a:p>
          <a:p>
            <a:pPr marL="228600" indent="-228600">
              <a:buAutoNum type="arabicPeriod"/>
            </a:pPr>
            <a:r>
              <a:rPr lang="uk-UA" baseline="0" dirty="0" smtClean="0"/>
              <a:t>Па </a:t>
            </a:r>
            <a:r>
              <a:rPr lang="uk-UA" baseline="0" dirty="0" err="1" smtClean="0"/>
              <a:t>абщественному</a:t>
            </a:r>
            <a:endParaRPr lang="uk-UA" baseline="0" dirty="0" smtClean="0"/>
          </a:p>
          <a:p>
            <a:pPr marL="228600" indent="-228600">
              <a:buAutoNum type="arabicPeriod"/>
            </a:pPr>
            <a:r>
              <a:rPr lang="uk-UA" baseline="0" dirty="0" smtClean="0"/>
              <a:t>По мінімуму (варіанти фінансування – бюджет – 12 000 грн. частково – самі компанії, частково УФІБ)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50A27-239E-4173-97B6-A05E142E06A8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7040-412B-4194-B020-D894690A0DDB}" type="datetimeFigureOut">
              <a:rPr lang="uk-UA" smtClean="0"/>
              <a:pPr/>
              <a:t>18.06.2013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6E41-AEAE-4EC3-BD50-2B7425AC3121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334000" cy="3905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325" y="620688"/>
            <a:ext cx="1291652" cy="9328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63688" y="1154766"/>
            <a:ext cx="303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от</a:t>
            </a:r>
            <a:r>
              <a:rPr lang="ru-RU" i="1" baseline="0" dirty="0" smtClean="0">
                <a:solidFill>
                  <a:schemeClr val="accent1">
                    <a:lumMod val="75000"/>
                  </a:schemeClr>
                </a:solidFill>
              </a:rPr>
              <a:t> микросхемы до системы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7040-412B-4194-B020-D894690A0DDB}" type="datetimeFigureOut">
              <a:rPr lang="uk-UA" smtClean="0"/>
              <a:pPr/>
              <a:t>18.06.2013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6E41-AEAE-4EC3-BD50-2B7425AC31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7040-412B-4194-B020-D894690A0DDB}" type="datetimeFigureOut">
              <a:rPr lang="uk-UA" smtClean="0"/>
              <a:pPr/>
              <a:t>18.06.2013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6E41-AEAE-4EC3-BD50-2B7425AC31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7040-412B-4194-B020-D894690A0DDB}" type="datetimeFigureOut">
              <a:rPr lang="uk-UA" smtClean="0"/>
              <a:pPr/>
              <a:t>18.06.2013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6E41-AEAE-4EC3-BD50-2B7425AC3121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16"/>
            <a:ext cx="5334000" cy="3905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093296"/>
            <a:ext cx="817170" cy="59017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58818" y="6375697"/>
            <a:ext cx="2399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от</a:t>
            </a:r>
            <a:r>
              <a:rPr lang="ru-RU" sz="1400" i="1" baseline="0" dirty="0" smtClean="0">
                <a:solidFill>
                  <a:schemeClr val="accent1">
                    <a:lumMod val="75000"/>
                  </a:schemeClr>
                </a:solidFill>
              </a:rPr>
              <a:t> микросхемы до системы</a:t>
            </a:r>
            <a:endParaRPr lang="ru-RU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187624" y="6375697"/>
            <a:ext cx="7704856" cy="0"/>
          </a:xfrm>
          <a:prstGeom prst="line">
            <a:avLst/>
          </a:prstGeom>
          <a:ln w="444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 userDrawn="1"/>
        </p:nvSpPr>
        <p:spPr>
          <a:xfrm>
            <a:off x="251520" y="980728"/>
            <a:ext cx="8640960" cy="4896544"/>
          </a:xfrm>
          <a:prstGeom prst="roundRect">
            <a:avLst>
              <a:gd name="adj" fmla="val 3840"/>
            </a:avLst>
          </a:prstGeom>
          <a:solidFill>
            <a:schemeClr val="bg1">
              <a:alpha val="70000"/>
            </a:schemeClr>
          </a:solidFill>
          <a:ln>
            <a:solidFill>
              <a:schemeClr val="accent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7040-412B-4194-B020-D894690A0DDB}" type="datetimeFigureOut">
              <a:rPr lang="uk-UA" smtClean="0"/>
              <a:pPr/>
              <a:t>18.06.2013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6E41-AEAE-4EC3-BD50-2B7425AC31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7040-412B-4194-B020-D894690A0DDB}" type="datetimeFigureOut">
              <a:rPr lang="uk-UA" smtClean="0"/>
              <a:pPr/>
              <a:t>18.06.2013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6E41-AEAE-4EC3-BD50-2B7425AC31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7040-412B-4194-B020-D894690A0DDB}" type="datetimeFigureOut">
              <a:rPr lang="uk-UA" smtClean="0"/>
              <a:pPr/>
              <a:t>18.06.2013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6E41-AEAE-4EC3-BD50-2B7425AC31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7040-412B-4194-B020-D894690A0DDB}" type="datetimeFigureOut">
              <a:rPr lang="uk-UA" smtClean="0"/>
              <a:pPr/>
              <a:t>18.06.2013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6E41-AEAE-4EC3-BD50-2B7425AC31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7040-412B-4194-B020-D894690A0DDB}" type="datetimeFigureOut">
              <a:rPr lang="uk-UA" smtClean="0"/>
              <a:pPr/>
              <a:t>18.06.2013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6E41-AEAE-4EC3-BD50-2B7425AC31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7040-412B-4194-B020-D894690A0DDB}" type="datetimeFigureOut">
              <a:rPr lang="uk-UA" smtClean="0"/>
              <a:pPr/>
              <a:t>18.06.2013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6E41-AEAE-4EC3-BD50-2B7425AC31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7040-412B-4194-B020-D894690A0DDB}" type="datetimeFigureOut">
              <a:rPr lang="uk-UA" smtClean="0"/>
              <a:pPr/>
              <a:t>18.06.2013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6E41-AEAE-4EC3-BD50-2B7425AC31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7040-412B-4194-B020-D894690A0DDB}" type="datetimeFigureOut">
              <a:rPr lang="uk-UA" smtClean="0"/>
              <a:pPr/>
              <a:t>18.06.2013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6E41-AEAE-4EC3-BD50-2B7425AC312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-f.kz" TargetMode="External"/><Relationship Id="rId2" Type="http://schemas.openxmlformats.org/officeDocument/2006/relationships/hyperlink" Target="mailto:info@f-f.kiev.u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Освітня програма </a:t>
            </a:r>
            <a:endParaRPr lang="uk-UA" sz="6000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437112"/>
            <a:ext cx="6400800" cy="120168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sz="2800" i="1" dirty="0" smtClean="0"/>
              <a:t>Доповідач – Баранець Сергій</a:t>
            </a:r>
          </a:p>
          <a:p>
            <a:pPr algn="r"/>
            <a:r>
              <a:rPr lang="uk-UA" sz="2400" i="1" dirty="0" smtClean="0"/>
              <a:t>Директор з розвитку </a:t>
            </a:r>
            <a:r>
              <a:rPr lang="uk-UA" sz="2400" i="1" dirty="0" smtClean="0"/>
              <a:t>бізнесу</a:t>
            </a:r>
            <a:endParaRPr lang="en-US" sz="2400" i="1" dirty="0" smtClean="0"/>
          </a:p>
          <a:p>
            <a:pPr algn="r"/>
            <a:r>
              <a:rPr lang="ru-RU" sz="2400" i="1" dirty="0" smtClean="0"/>
              <a:t>ТОВ «</a:t>
            </a:r>
            <a:r>
              <a:rPr lang="ru-RU" sz="2400" i="1" dirty="0" err="1" smtClean="0"/>
              <a:t>Компанія</a:t>
            </a:r>
            <a:r>
              <a:rPr lang="ru-RU" sz="2400" i="1" dirty="0" smtClean="0"/>
              <a:t> ЕФ ЕФ»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60648"/>
            <a:ext cx="8606760" cy="642918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Спасибо за внимание!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39552" y="3789040"/>
            <a:ext cx="3810001" cy="1643074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1700" kern="0" dirty="0" smtClean="0">
                <a:solidFill>
                  <a:srgbClr val="005288"/>
                </a:solidFill>
                <a:latin typeface="Arial" pitchFamily="34" charset="0"/>
                <a:cs typeface="Arial" pitchFamily="34" charset="0"/>
              </a:rPr>
              <a:t>Украина</a:t>
            </a:r>
          </a:p>
          <a:p>
            <a:pPr eaLnBrk="0" hangingPunct="0">
              <a:defRPr/>
            </a:pPr>
            <a:endParaRPr lang="ru-RU" sz="1000" kern="0" dirty="0" smtClean="0">
              <a:solidFill>
                <a:srgbClr val="005288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300"/>
              </a:spcBef>
              <a:defRPr/>
            </a:pP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03191, г. Киев, </a:t>
            </a:r>
            <a:endParaRPr lang="en-US" sz="1200" i="1" kern="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300"/>
              </a:spcBef>
              <a:defRPr/>
            </a:pP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ул. Академика Вильямса, 4</a:t>
            </a:r>
          </a:p>
          <a:p>
            <a:pPr eaLnBrk="0" hangingPunct="0">
              <a:spcBef>
                <a:spcPts val="300"/>
              </a:spcBef>
              <a:defRPr/>
            </a:pP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Тел:    +38 (044) 498-61-80</a:t>
            </a:r>
          </a:p>
          <a:p>
            <a:pPr eaLnBrk="0" hangingPunct="0">
              <a:spcBef>
                <a:spcPts val="300"/>
              </a:spcBef>
              <a:defRPr/>
            </a:pP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Факс:  +38 (044) 498-61-81</a:t>
            </a:r>
          </a:p>
          <a:p>
            <a:pPr eaLnBrk="0" hangingPunct="0">
              <a:spcBef>
                <a:spcPts val="300"/>
              </a:spcBef>
              <a:defRPr/>
            </a:pPr>
            <a:r>
              <a:rPr lang="ru-RU" sz="1200" i="1" kern="0" dirty="0" err="1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200" i="1" kern="0" dirty="0" err="1" smtClean="0">
                <a:latin typeface="Arial" pitchFamily="34" charset="0"/>
                <a:cs typeface="Arial" pitchFamily="34" charset="0"/>
                <a:hlinkClick r:id="rId2"/>
              </a:rPr>
              <a:t>info@f-f.kiev.ua</a:t>
            </a:r>
            <a:endParaRPr lang="ru-RU" sz="1200" i="1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2000" kern="0" dirty="0" smtClean="0">
              <a:solidFill>
                <a:srgbClr val="005288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2000" b="1" kern="0" dirty="0" smtClean="0">
              <a:solidFill>
                <a:srgbClr val="005288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2000" b="1" kern="0" dirty="0">
              <a:solidFill>
                <a:srgbClr val="0052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0580" y="3789040"/>
            <a:ext cx="3810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defRPr/>
            </a:pPr>
            <a:r>
              <a:rPr lang="ru-RU" sz="1700" kern="0" dirty="0" smtClean="0">
                <a:solidFill>
                  <a:srgbClr val="005288"/>
                </a:solidFill>
                <a:latin typeface="Arial" pitchFamily="34" charset="0"/>
                <a:cs typeface="Arial" pitchFamily="34" charset="0"/>
              </a:rPr>
              <a:t>Казахстан</a:t>
            </a:r>
          </a:p>
          <a:p>
            <a:pPr eaLnBrk="0" hangingPunct="0">
              <a:spcBef>
                <a:spcPts val="300"/>
              </a:spcBef>
              <a:defRPr/>
            </a:pPr>
            <a:endParaRPr lang="ru-RU" sz="1000" kern="0" dirty="0" smtClean="0">
              <a:solidFill>
                <a:srgbClr val="005288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300"/>
              </a:spcBef>
              <a:defRPr/>
            </a:pP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050009</a:t>
            </a:r>
            <a:r>
              <a:rPr lang="en-US" sz="1200" i="1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 г. </a:t>
            </a:r>
            <a:r>
              <a:rPr lang="ru-RU" sz="1200" i="1" kern="0" dirty="0" err="1" smtClean="0">
                <a:latin typeface="Arial" pitchFamily="34" charset="0"/>
                <a:cs typeface="Arial" pitchFamily="34" charset="0"/>
              </a:rPr>
              <a:t>Алматы</a:t>
            </a: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eaLnBrk="0" hangingPunct="0">
              <a:spcBef>
                <a:spcPts val="300"/>
              </a:spcBef>
              <a:defRPr/>
            </a:pP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ул. Шевченко 165 Б, офис 902</a:t>
            </a:r>
          </a:p>
          <a:p>
            <a:pPr eaLnBrk="0" hangingPunct="0">
              <a:spcBef>
                <a:spcPts val="300"/>
              </a:spcBef>
              <a:defRPr/>
            </a:pP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Тел. :  </a:t>
            </a:r>
            <a:r>
              <a:rPr lang="en-US" sz="1200" i="1" kern="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2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(727) 323-61-76</a:t>
            </a:r>
          </a:p>
          <a:p>
            <a:pPr eaLnBrk="0" hangingPunct="0">
              <a:spcBef>
                <a:spcPts val="300"/>
              </a:spcBef>
              <a:defRPr/>
            </a:pPr>
            <a:r>
              <a:rPr lang="ru-RU" sz="1200" i="1" kern="0" dirty="0" err="1" smtClean="0">
                <a:latin typeface="Arial" pitchFamily="34" charset="0"/>
                <a:cs typeface="Arial" pitchFamily="34" charset="0"/>
              </a:rPr>
              <a:t>Моб</a:t>
            </a: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.:  +</a:t>
            </a:r>
            <a:r>
              <a:rPr lang="en-US" sz="1200" i="1" kern="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200" i="1" kern="0" dirty="0" smtClean="0">
                <a:latin typeface="Arial" pitchFamily="34" charset="0"/>
                <a:cs typeface="Arial" pitchFamily="34" charset="0"/>
              </a:rPr>
              <a:t>778</a:t>
            </a: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i="1" kern="0" dirty="0" smtClean="0">
                <a:latin typeface="Arial" pitchFamily="34" charset="0"/>
                <a:cs typeface="Arial" pitchFamily="34" charset="0"/>
              </a:rPr>
              <a:t>331-55-8</a:t>
            </a: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7</a:t>
            </a:r>
          </a:p>
          <a:p>
            <a:pPr eaLnBrk="0" hangingPunct="0">
              <a:spcBef>
                <a:spcPts val="300"/>
              </a:spcBef>
              <a:defRPr/>
            </a:pPr>
            <a:r>
              <a:rPr lang="ru-RU" sz="1200" i="1" kern="0" dirty="0" err="1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1200" i="1" kern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200" i="1" kern="0" dirty="0" err="1" smtClean="0">
                <a:latin typeface="Arial" pitchFamily="34" charset="0"/>
                <a:cs typeface="Arial" pitchFamily="34" charset="0"/>
                <a:hlinkClick r:id="rId3"/>
              </a:rPr>
              <a:t>info@f-f</a:t>
            </a:r>
            <a:r>
              <a:rPr lang="ru-RU" sz="1200" i="1" kern="0" dirty="0" smtClean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1200" i="1" kern="0" dirty="0" err="1" smtClean="0">
                <a:latin typeface="Arial" pitchFamily="34" charset="0"/>
                <a:cs typeface="Arial" pitchFamily="34" charset="0"/>
                <a:hlinkClick r:id="rId3"/>
              </a:rPr>
              <a:t>kz</a:t>
            </a:r>
            <a:r>
              <a:rPr lang="en-US" sz="1200" i="1" kern="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i="1" kern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3810000" cy="2343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0580" y="1268760"/>
            <a:ext cx="3810000" cy="234315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9552" y="4149080"/>
            <a:ext cx="3810001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30579" y="4149080"/>
            <a:ext cx="3810001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1730" y="260648"/>
            <a:ext cx="8640960" cy="642918"/>
          </a:xfrm>
        </p:spPr>
        <p:txBody>
          <a:bodyPr>
            <a:normAutofit/>
          </a:bodyPr>
          <a:lstStyle/>
          <a:p>
            <a:pPr algn="r"/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Зміст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645024"/>
            <a:ext cx="1962882" cy="1962882"/>
          </a:xfrm>
          <a:prstGeom prst="rect">
            <a:avLst/>
          </a:prstGeom>
        </p:spPr>
      </p:pic>
      <p:sp>
        <p:nvSpPr>
          <p:cNvPr id="21" name="Подзаголовок 4"/>
          <p:cNvSpPr>
            <a:spLocks noGrp="1"/>
          </p:cNvSpPr>
          <p:nvPr>
            <p:ph idx="1"/>
          </p:nvPr>
        </p:nvSpPr>
        <p:spPr>
          <a:xfrm>
            <a:off x="395536" y="1052736"/>
            <a:ext cx="8208912" cy="469799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uk-UA" sz="1600" i="1" dirty="0" smtClean="0">
                <a:latin typeface="Arial" charset="0"/>
                <a:cs typeface="Arial" charset="0"/>
              </a:rPr>
              <a:t>1</a:t>
            </a:r>
            <a:r>
              <a:rPr lang="uk-UA" sz="1600" i="1" dirty="0" smtClean="0">
                <a:latin typeface="Arial" charset="0"/>
                <a:cs typeface="Arial" charset="0"/>
              </a:rPr>
              <a:t>. Актуальна ситуація на ринку праці.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a. </a:t>
            </a:r>
            <a:r>
              <a:rPr lang="uk-UA" sz="1050" i="1" dirty="0" smtClean="0">
                <a:latin typeface="Arial" charset="0"/>
                <a:cs typeface="Arial" charset="0"/>
              </a:rPr>
              <a:t>Професійний рівень.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b. </a:t>
            </a:r>
            <a:r>
              <a:rPr lang="uk-UA" sz="1050" i="1" dirty="0" smtClean="0">
                <a:latin typeface="Arial" charset="0"/>
                <a:cs typeface="Arial" charset="0"/>
              </a:rPr>
              <a:t>Освітній рівень.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c. </a:t>
            </a:r>
            <a:r>
              <a:rPr lang="uk-UA" sz="1050" i="1" dirty="0" smtClean="0">
                <a:latin typeface="Arial" charset="0"/>
                <a:cs typeface="Arial" charset="0"/>
              </a:rPr>
              <a:t>Технологічні і бізнес виклики для компаній галузі.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uk-UA" sz="1600" i="1" dirty="0" smtClean="0">
                <a:latin typeface="Arial" charset="0"/>
                <a:cs typeface="Arial" charset="0"/>
              </a:rPr>
              <a:t>2. Професійна освіта в галузі безпеки.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a. </a:t>
            </a:r>
            <a:r>
              <a:rPr lang="uk-UA" sz="1050" i="1" dirty="0" smtClean="0">
                <a:latin typeface="Arial" charset="0"/>
                <a:cs typeface="Arial" charset="0"/>
              </a:rPr>
              <a:t>Актуальна ситуація з рівнем професійної освіти в Україні.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b. </a:t>
            </a:r>
            <a:r>
              <a:rPr lang="uk-UA" sz="1050" i="1" dirty="0" smtClean="0">
                <a:latin typeface="Arial" charset="0"/>
                <a:cs typeface="Arial" charset="0"/>
              </a:rPr>
              <a:t>Наукові розробки для потреб галузі безпеки.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uk-UA" sz="1600" i="1" dirty="0" smtClean="0">
                <a:latin typeface="Arial" charset="0"/>
                <a:cs typeface="Arial" charset="0"/>
              </a:rPr>
              <a:t>3. Цілі </a:t>
            </a:r>
            <a:r>
              <a:rPr lang="uk-UA" sz="1600" i="1" dirty="0" smtClean="0">
                <a:latin typeface="Arial" charset="0"/>
                <a:cs typeface="Arial" charset="0"/>
              </a:rPr>
              <a:t>Навчально-методологічного Центру  </a:t>
            </a:r>
            <a:r>
              <a:rPr lang="uk-UA" sz="1600" i="1" dirty="0" smtClean="0">
                <a:latin typeface="Arial" charset="0"/>
                <a:cs typeface="Arial" charset="0"/>
              </a:rPr>
              <a:t>УФІБ.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uk-UA" sz="1600" i="1" dirty="0" smtClean="0">
                <a:latin typeface="Arial" charset="0"/>
                <a:cs typeface="Arial" charset="0"/>
              </a:rPr>
              <a:t>4. Основні напрями </a:t>
            </a:r>
            <a:r>
              <a:rPr lang="uk-UA" sz="1600" i="1" dirty="0" smtClean="0">
                <a:latin typeface="Arial" charset="0"/>
                <a:cs typeface="Arial" charset="0"/>
              </a:rPr>
              <a:t>діяльності НМЦ.</a:t>
            </a:r>
            <a:endParaRPr lang="uk-UA" sz="1600" i="1" dirty="0" smtClean="0">
              <a:latin typeface="Arial" charset="0"/>
              <a:cs typeface="Arial" charset="0"/>
            </a:endParaRP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a. </a:t>
            </a:r>
            <a:r>
              <a:rPr lang="uk-UA" sz="1050" i="1" dirty="0" smtClean="0">
                <a:latin typeface="Arial" charset="0"/>
                <a:cs typeface="Arial" charset="0"/>
              </a:rPr>
              <a:t>Робота з вузами та бізнес-школами.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err="1" smtClean="0">
                <a:latin typeface="Arial" charset="0"/>
                <a:cs typeface="Arial" charset="0"/>
              </a:rPr>
              <a:t>i</a:t>
            </a:r>
            <a:r>
              <a:rPr lang="en-US" sz="1050" i="1" dirty="0" smtClean="0">
                <a:latin typeface="Arial" charset="0"/>
                <a:cs typeface="Arial" charset="0"/>
              </a:rPr>
              <a:t>. </a:t>
            </a:r>
            <a:r>
              <a:rPr lang="uk-UA" sz="1050" i="1" dirty="0" smtClean="0">
                <a:latin typeface="Arial" charset="0"/>
                <a:cs typeface="Arial" charset="0"/>
              </a:rPr>
              <a:t>факультативне освіта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ii. </a:t>
            </a:r>
            <a:r>
              <a:rPr lang="uk-UA" sz="1050" i="1" dirty="0" smtClean="0">
                <a:latin typeface="Arial" charset="0"/>
                <a:cs typeface="Arial" charset="0"/>
              </a:rPr>
              <a:t>Підбір окремих фахівців та проектних команд.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iii. </a:t>
            </a:r>
            <a:r>
              <a:rPr lang="uk-UA" sz="1050" i="1" dirty="0" smtClean="0">
                <a:latin typeface="Arial" charset="0"/>
                <a:cs typeface="Arial" charset="0"/>
              </a:rPr>
              <a:t>Єдина база фахівців.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b. </a:t>
            </a:r>
            <a:r>
              <a:rPr lang="uk-UA" sz="1050" i="1" dirty="0" smtClean="0">
                <a:latin typeface="Arial" charset="0"/>
                <a:cs typeface="Arial" charset="0"/>
              </a:rPr>
              <a:t>Робота з науковими установами.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c. </a:t>
            </a:r>
            <a:r>
              <a:rPr lang="uk-UA" sz="1050" i="1" dirty="0" smtClean="0">
                <a:latin typeface="Arial" charset="0"/>
                <a:cs typeface="Arial" charset="0"/>
              </a:rPr>
              <a:t>Робота з міжнародними та національними освітніми проектами.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uk-UA" sz="1600" i="1" dirty="0" smtClean="0">
                <a:latin typeface="Arial" charset="0"/>
                <a:cs typeface="Arial" charset="0"/>
              </a:rPr>
              <a:t>5. </a:t>
            </a:r>
            <a:r>
              <a:rPr lang="uk-UA" sz="1600" i="1" dirty="0" smtClean="0">
                <a:latin typeface="Arial" charset="0"/>
                <a:cs typeface="Arial" charset="0"/>
              </a:rPr>
              <a:t>Відбір </a:t>
            </a:r>
            <a:r>
              <a:rPr lang="uk-UA" sz="1600" i="1" dirty="0" smtClean="0">
                <a:latin typeface="Arial" charset="0"/>
                <a:cs typeface="Arial" charset="0"/>
              </a:rPr>
              <a:t>та стажування для молодих фахівців.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a. </a:t>
            </a:r>
            <a:r>
              <a:rPr lang="uk-UA" sz="1050" i="1" dirty="0" smtClean="0">
                <a:latin typeface="Arial" charset="0"/>
                <a:cs typeface="Arial" charset="0"/>
              </a:rPr>
              <a:t>Успішний досвід роботи з молодими фахівцями.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b. </a:t>
            </a:r>
            <a:r>
              <a:rPr lang="uk-UA" sz="1050" i="1" dirty="0" smtClean="0">
                <a:latin typeface="Arial" charset="0"/>
                <a:cs typeface="Arial" charset="0"/>
              </a:rPr>
              <a:t>Способи відбору.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c. </a:t>
            </a:r>
            <a:r>
              <a:rPr lang="uk-UA" sz="1050" i="1" dirty="0" smtClean="0">
                <a:latin typeface="Arial" charset="0"/>
                <a:cs typeface="Arial" charset="0"/>
              </a:rPr>
              <a:t>Методи роботи з окремими фахівцями.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d. </a:t>
            </a:r>
            <a:r>
              <a:rPr lang="uk-UA" sz="1050" i="1" dirty="0" smtClean="0">
                <a:latin typeface="Arial" charset="0"/>
                <a:cs typeface="Arial" charset="0"/>
              </a:rPr>
              <a:t>Проектні формати.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e. </a:t>
            </a:r>
            <a:r>
              <a:rPr lang="uk-UA" sz="1050" i="1" dirty="0" smtClean="0">
                <a:latin typeface="Arial" charset="0"/>
                <a:cs typeface="Arial" charset="0"/>
              </a:rPr>
              <a:t>Ротація молодих фахівців та обмін інформацією.</a:t>
            </a:r>
          </a:p>
          <a:p>
            <a:pPr marL="400050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050" i="1" dirty="0" smtClean="0">
                <a:latin typeface="Arial" charset="0"/>
                <a:cs typeface="Arial" charset="0"/>
              </a:rPr>
              <a:t>f. </a:t>
            </a:r>
            <a:r>
              <a:rPr lang="uk-UA" sz="1050" i="1" dirty="0" smtClean="0">
                <a:latin typeface="Arial" charset="0"/>
                <a:cs typeface="Arial" charset="0"/>
              </a:rPr>
              <a:t>Система грантів для кращих спеціалістів.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uk-UA" sz="1600" i="1" dirty="0" smtClean="0">
                <a:latin typeface="Arial" charset="0"/>
                <a:cs typeface="Arial" charset="0"/>
              </a:rPr>
              <a:t>6. Найближчі </a:t>
            </a:r>
            <a:r>
              <a:rPr lang="uk-UA" sz="1600" i="1" dirty="0" smtClean="0">
                <a:latin typeface="Arial" charset="0"/>
                <a:cs typeface="Arial" charset="0"/>
              </a:rPr>
              <a:t>кроки </a:t>
            </a:r>
            <a:r>
              <a:rPr lang="uk-UA" sz="1600" i="1" dirty="0" smtClean="0">
                <a:latin typeface="Arial" charset="0"/>
                <a:cs typeface="Arial" charset="0"/>
              </a:rPr>
              <a:t>з реалізації освітньої програми.</a:t>
            </a:r>
            <a:endParaRPr lang="uk-UA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2918"/>
          </a:xfrm>
        </p:spPr>
        <p:txBody>
          <a:bodyPr>
            <a:normAutofit/>
          </a:bodyPr>
          <a:lstStyle/>
          <a:p>
            <a:pPr algn="r"/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Актуальна </a:t>
            </a: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ситуація на ринку праці</a:t>
            </a: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Рисунок 4" descr="3d-search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8208912" cy="4749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2918"/>
          </a:xfrm>
        </p:spPr>
        <p:txBody>
          <a:bodyPr>
            <a:normAutofit/>
          </a:bodyPr>
          <a:lstStyle/>
          <a:p>
            <a:pPr algn="r"/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Професійна освіта в галузі безпеки</a:t>
            </a: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Рисунок 4" descr="3d-j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878" y="1123076"/>
            <a:ext cx="4140200" cy="4673600"/>
          </a:xfrm>
          <a:prstGeom prst="rect">
            <a:avLst/>
          </a:prstGeom>
        </p:spPr>
      </p:pic>
      <p:pic>
        <p:nvPicPr>
          <p:cNvPr id="6" name="Рисунок 5" descr="3d-ques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124744"/>
            <a:ext cx="4406900" cy="4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2918"/>
          </a:xfrm>
        </p:spPr>
        <p:txBody>
          <a:bodyPr>
            <a:normAutofit fontScale="90000"/>
          </a:bodyPr>
          <a:lstStyle/>
          <a:p>
            <a:pPr algn="r"/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Цілі Навчально-методологічного Центру  УФІБ. 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Рисунок 4" descr="3d-certifi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45024"/>
            <a:ext cx="2747797" cy="2060848"/>
          </a:xfrm>
          <a:prstGeom prst="rect">
            <a:avLst/>
          </a:prstGeom>
        </p:spPr>
      </p:pic>
      <p:pic>
        <p:nvPicPr>
          <p:cNvPr id="6" name="Рисунок 5" descr="3d-fol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124744"/>
            <a:ext cx="2953385" cy="2090088"/>
          </a:xfrm>
          <a:prstGeom prst="rect">
            <a:avLst/>
          </a:prstGeom>
        </p:spPr>
      </p:pic>
      <p:pic>
        <p:nvPicPr>
          <p:cNvPr id="8" name="Рисунок 7" descr="3d-secur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980728"/>
            <a:ext cx="2025680" cy="2543572"/>
          </a:xfrm>
          <a:prstGeom prst="rect">
            <a:avLst/>
          </a:prstGeom>
        </p:spPr>
      </p:pic>
      <p:pic>
        <p:nvPicPr>
          <p:cNvPr id="9" name="Рисунок 8" descr="обучение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3212976"/>
            <a:ext cx="3143265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2918"/>
          </a:xfrm>
        </p:spPr>
        <p:txBody>
          <a:bodyPr>
            <a:normAutofit/>
          </a:bodyPr>
          <a:lstStyle/>
          <a:p>
            <a:pPr algn="r"/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Основні напрями діяльності </a:t>
            </a: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НМЦ</a:t>
            </a: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 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7"/>
            <a:ext cx="8437982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2918"/>
          </a:xfrm>
        </p:spPr>
        <p:txBody>
          <a:bodyPr>
            <a:normAutofit/>
          </a:bodyPr>
          <a:lstStyle/>
          <a:p>
            <a:pPr algn="r"/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Основні напрями діяльності НТЦ. 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80283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2918"/>
          </a:xfrm>
        </p:spPr>
        <p:txBody>
          <a:bodyPr>
            <a:normAutofit fontScale="90000"/>
          </a:bodyPr>
          <a:lstStyle/>
          <a:p>
            <a:pPr algn="r"/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Відбір та стажування для молодих фахівців</a:t>
            </a: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Рисунок 4" descr="3d-kary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052736"/>
            <a:ext cx="475252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42918"/>
          </a:xfrm>
        </p:spPr>
        <p:txBody>
          <a:bodyPr>
            <a:normAutofit fontScale="90000"/>
          </a:bodyPr>
          <a:lstStyle/>
          <a:p>
            <a:pPr algn="r"/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Найближчі </a:t>
            </a: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кроки </a:t>
            </a: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з реалізації освітньої програми</a:t>
            </a: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Подзаголовок 4"/>
          <p:cNvSpPr>
            <a:spLocks noGrp="1"/>
          </p:cNvSpPr>
          <p:nvPr>
            <p:ph idx="1"/>
          </p:nvPr>
        </p:nvSpPr>
        <p:spPr>
          <a:xfrm>
            <a:off x="4716016" y="1196752"/>
            <a:ext cx="3960440" cy="455398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uk-UA" sz="2000" dirty="0" smtClean="0">
                <a:latin typeface="Arial" charset="0"/>
                <a:cs typeface="Arial" charset="0"/>
              </a:rPr>
              <a:t>Три варіанти реалізації проекту: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uk-UA" sz="2000" dirty="0" smtClean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AutoNum type="arabicPeriod"/>
              <a:defRPr/>
            </a:pPr>
            <a:r>
              <a:rPr lang="uk-UA" sz="2000" dirty="0" smtClean="0">
                <a:latin typeface="Arial" charset="0"/>
                <a:cs typeface="Arial" charset="0"/>
              </a:rPr>
              <a:t>З верху. Повноформатна структура (орієнтовно 3-4 людини на постійну)</a:t>
            </a:r>
          </a:p>
          <a:p>
            <a:pPr>
              <a:lnSpc>
                <a:spcPct val="110000"/>
              </a:lnSpc>
              <a:spcBef>
                <a:spcPct val="0"/>
              </a:spcBef>
              <a:buAutoNum type="arabicPeriod"/>
              <a:defRPr/>
            </a:pPr>
            <a:endParaRPr lang="uk-UA" sz="2000" dirty="0" smtClean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AutoNum type="arabicPeriod"/>
              <a:defRPr/>
            </a:pPr>
            <a:r>
              <a:rPr lang="uk-UA" sz="2000" dirty="0" smtClean="0">
                <a:latin typeface="Arial" charset="0"/>
                <a:cs typeface="Arial" charset="0"/>
              </a:rPr>
              <a:t>Колективно - робоча група </a:t>
            </a:r>
          </a:p>
          <a:p>
            <a:pPr>
              <a:lnSpc>
                <a:spcPct val="110000"/>
              </a:lnSpc>
              <a:spcBef>
                <a:spcPct val="0"/>
              </a:spcBef>
              <a:buAutoNum type="arabicPeriod"/>
              <a:defRPr/>
            </a:pPr>
            <a:endParaRPr lang="uk-UA" sz="2000" dirty="0" smtClean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AutoNum type="arabicPeriod"/>
              <a:defRPr/>
            </a:pPr>
            <a:r>
              <a:rPr lang="uk-UA" sz="2000" dirty="0" smtClean="0">
                <a:latin typeface="Arial" charset="0"/>
                <a:cs typeface="Arial" charset="0"/>
              </a:rPr>
              <a:t>Поступово. (1/2 людини на реалізацію пілотної програми </a:t>
            </a:r>
            <a:r>
              <a:rPr lang="uk-UA" sz="2000" dirty="0" err="1" smtClean="0">
                <a:latin typeface="Arial" charset="0"/>
                <a:cs typeface="Arial" charset="0"/>
              </a:rPr>
              <a:t>“Студенти”</a:t>
            </a:r>
            <a:r>
              <a:rPr lang="uk-UA" sz="2000" dirty="0" smtClean="0">
                <a:latin typeface="Arial" charset="0"/>
                <a:cs typeface="Arial" charset="0"/>
              </a:rPr>
              <a:t>)</a:t>
            </a:r>
            <a:endParaRPr lang="uk-UA" sz="2000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3910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Ф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5000"/>
          </a:schemeClr>
        </a:solidFill>
        <a:ln>
          <a:solidFill>
            <a:schemeClr val="accent1">
              <a:alpha val="25000"/>
            </a:schemeClr>
          </a:solidFill>
        </a:ln>
        <a:effectLst/>
      </a:spPr>
      <a:bodyPr rtlCol="0" anchor="ctr"/>
      <a:lstStyle>
        <a:defPPr algn="ctr">
          <a:defRPr>
            <a:solidFill>
              <a:schemeClr val="accent1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</TotalTime>
  <Words>544</Words>
  <Application>Microsoft Office PowerPoint</Application>
  <PresentationFormat>Экран (4:3)</PresentationFormat>
  <Paragraphs>92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ФФ_шаблон</vt:lpstr>
      <vt:lpstr>Освітня програма </vt:lpstr>
      <vt:lpstr>Зміст</vt:lpstr>
      <vt:lpstr>Актуальна ситуація на ринку праці.</vt:lpstr>
      <vt:lpstr>Професійна освіта в галузі безпеки.</vt:lpstr>
      <vt:lpstr>Цілі Навчально-методологічного Центру  УФІБ. </vt:lpstr>
      <vt:lpstr>Основні напрями діяльності НМЦ. </vt:lpstr>
      <vt:lpstr>Основні напрями діяльності НТЦ. </vt:lpstr>
      <vt:lpstr>Відбір та стажування для молодих фахівців.</vt:lpstr>
      <vt:lpstr>Найближчі кроки з реалізації освітньої програми.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Компания «ЭФ ЭФ»</dc:title>
  <dc:creator>Maga</dc:creator>
  <cp:lastModifiedBy>User</cp:lastModifiedBy>
  <cp:revision>149</cp:revision>
  <dcterms:created xsi:type="dcterms:W3CDTF">2012-07-02T10:25:14Z</dcterms:created>
  <dcterms:modified xsi:type="dcterms:W3CDTF">2013-06-18T14:25:45Z</dcterms:modified>
</cp:coreProperties>
</file>