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ACB4E-1F4E-475F-9F0D-7C4392694D3D}" type="datetimeFigureOut">
              <a:rPr lang="fr-FR" smtClean="0"/>
              <a:pPr/>
              <a:t>22/05/2014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D74502-E707-4213-B6D0-7AB7234AD02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71783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E2F17C-66C6-4665-A078-8F5FA2A1B052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83908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8928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8462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00561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10827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57880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30654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1472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60917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98968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64092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17278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6BBF5-8B67-48E1-99D8-DAA38EC3B61E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3943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"Safe and Secure Solutions for Smarter Cities</a:t>
            </a:r>
            <a:r>
              <a:rPr lang="en-US" dirty="0" smtClean="0">
                <a:solidFill>
                  <a:srgbClr val="C00000"/>
                </a:solidFill>
              </a:rPr>
              <a:t>"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The value of standardization and certification in planning and managing Smart Cities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12/05/2014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Euralarm</a:t>
            </a:r>
            <a:r>
              <a:rPr lang="fr-FR" smtClean="0"/>
              <a:t>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0218590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ja-JP" b="1" dirty="0" smtClean="0">
                <a:solidFill>
                  <a:srgbClr val="C00000"/>
                </a:solidFill>
              </a:rPr>
              <a:t>ISO TR 37150 &amp; ISO 37151 – smart infrastructure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Background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Large number of different metrics to monitor smart urban infrastructures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Trade limited due to lack of harmonisation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Benchmarking difficult, if even possible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dirty="0">
              <a:solidFill>
                <a:srgbClr val="40404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861200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742950" lvl="1" indent="-285750" defTabSz="523875">
              <a:spcBef>
                <a:spcPct val="30000"/>
              </a:spcBef>
            </a:pPr>
            <a:r>
              <a:rPr lang="en-GB" altLang="ja-JP" sz="4000" b="1" dirty="0" smtClean="0">
                <a:solidFill>
                  <a:srgbClr val="C00000"/>
                </a:solidFill>
                <a:latin typeface="+mj-lt"/>
              </a:rPr>
              <a:t>ISO TR 37150 &amp; ISO 37151 – smart infrastructure</a:t>
            </a:r>
            <a:endParaRPr lang="en-GB" altLang="ja-JP" sz="4000" b="1" dirty="0">
              <a:solidFill>
                <a:srgbClr val="C00000"/>
              </a:solidFill>
              <a:latin typeface="+mj-lt"/>
              <a:cs typeface="Arial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205063"/>
          </a:xfrm>
        </p:spPr>
        <p:txBody>
          <a:bodyPr>
            <a:normAutofit fontScale="77500" lnSpcReduction="20000"/>
          </a:bodyPr>
          <a:lstStyle/>
          <a:p>
            <a:pPr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FF0000"/>
                </a:solidFill>
                <a:cs typeface="Arial" charset="0"/>
              </a:rPr>
              <a:t>Objective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An international consensus on a harmonised metrics to evaluate the smartness </a:t>
            </a:r>
            <a:b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</a:b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of key urban infrastructure </a:t>
            </a:r>
          </a:p>
          <a:p>
            <a:pPr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FF0000"/>
                </a:solidFill>
                <a:cs typeface="Arial" charset="0"/>
              </a:rPr>
              <a:t>Benefits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Guidance for city governments on the level of performance they should expect </a:t>
            </a:r>
            <a:b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</a:b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from key urban infrastructures, e.g. when drafting specifications 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Guidance for city governments when organizing tenders and evaluating bids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Illustration of where current infrastructures fail to perform and further research </a:t>
            </a:r>
            <a:b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</a:b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and development is required 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Emulation to progress towards higher level of technological excellence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sz="2400" b="1" dirty="0" smtClean="0">
                <a:solidFill>
                  <a:srgbClr val="404040"/>
                </a:solidFill>
                <a:cs typeface="Arial" charset="0"/>
              </a:rPr>
              <a:t>Stimulation of trade in smart urban infrastructure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10072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786210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>
                <a:solidFill>
                  <a:srgbClr val="C00000"/>
                </a:solidFill>
              </a:rPr>
              <a:t>CEN CENELEC ETSI smart and </a:t>
            </a:r>
            <a:r>
              <a:rPr lang="fr-FR" sz="3600" b="1" dirty="0" err="1" smtClean="0">
                <a:solidFill>
                  <a:srgbClr val="C00000"/>
                </a:solidFill>
              </a:rPr>
              <a:t>sustainable</a:t>
            </a:r>
            <a:r>
              <a:rPr lang="fr-FR" sz="3600" b="1" dirty="0" smtClean="0">
                <a:solidFill>
                  <a:srgbClr val="C00000"/>
                </a:solidFill>
              </a:rPr>
              <a:t> </a:t>
            </a:r>
            <a:r>
              <a:rPr lang="fr-FR" sz="3600" b="1" dirty="0" err="1" smtClean="0">
                <a:solidFill>
                  <a:srgbClr val="C00000"/>
                </a:solidFill>
              </a:rPr>
              <a:t>cities</a:t>
            </a:r>
            <a:r>
              <a:rPr lang="fr-FR" sz="3600" b="1" dirty="0" smtClean="0">
                <a:solidFill>
                  <a:srgbClr val="C00000"/>
                </a:solidFill>
              </a:rPr>
              <a:t> and </a:t>
            </a:r>
            <a:r>
              <a:rPr lang="fr-FR" sz="3600" b="1" dirty="0" err="1" smtClean="0">
                <a:solidFill>
                  <a:srgbClr val="C00000"/>
                </a:solidFill>
              </a:rPr>
              <a:t>communities</a:t>
            </a:r>
            <a:r>
              <a:rPr lang="fr-FR" sz="3600" b="1" dirty="0" smtClean="0">
                <a:solidFill>
                  <a:srgbClr val="C00000"/>
                </a:solidFill>
              </a:rPr>
              <a:t> coordination group (SSCC CG) </a:t>
            </a:r>
            <a:r>
              <a:rPr lang="fr-FR" sz="3600" b="1" dirty="0" err="1" smtClean="0">
                <a:solidFill>
                  <a:srgbClr val="C00000"/>
                </a:solidFill>
              </a:rPr>
              <a:t>proposals</a:t>
            </a:r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11560" y="2132856"/>
            <a:ext cx="8229600" cy="3417243"/>
          </a:xfrm>
        </p:spPr>
        <p:txBody>
          <a:bodyPr/>
          <a:lstStyle/>
          <a:p>
            <a:r>
              <a:rPr lang="fr-FR" b="1" dirty="0" smtClean="0"/>
              <a:t>To </a:t>
            </a:r>
            <a:r>
              <a:rPr lang="fr-FR" b="1" dirty="0" err="1" smtClean="0"/>
              <a:t>consider</a:t>
            </a:r>
            <a:r>
              <a:rPr lang="fr-FR" b="1" dirty="0" smtClean="0"/>
              <a:t> </a:t>
            </a:r>
            <a:r>
              <a:rPr lang="fr-FR" b="1" dirty="0" err="1" smtClean="0"/>
              <a:t>jointly</a:t>
            </a:r>
            <a:r>
              <a:rPr lang="fr-FR" b="1" dirty="0" smtClean="0"/>
              <a:t> </a:t>
            </a:r>
            <a:r>
              <a:rPr lang="fr-FR" b="1" dirty="0" smtClean="0">
                <a:solidFill>
                  <a:srgbClr val="FF0000"/>
                </a:solidFill>
              </a:rPr>
              <a:t>smart and </a:t>
            </a:r>
            <a:r>
              <a:rPr lang="fr-FR" b="1" dirty="0" err="1" smtClean="0">
                <a:solidFill>
                  <a:srgbClr val="FF0000"/>
                </a:solidFill>
              </a:rPr>
              <a:t>sustainable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.  </a:t>
            </a:r>
          </a:p>
          <a:p>
            <a:r>
              <a:rPr lang="fr-FR" b="1" dirty="0" smtClean="0"/>
              <a:t>To </a:t>
            </a:r>
            <a:r>
              <a:rPr lang="fr-FR" b="1" dirty="0" err="1" smtClean="0"/>
              <a:t>consider</a:t>
            </a:r>
            <a:r>
              <a:rPr lang="fr-FR" b="1" dirty="0" smtClean="0"/>
              <a:t> smart and </a:t>
            </a:r>
            <a:r>
              <a:rPr lang="fr-FR" b="1" dirty="0" err="1" smtClean="0"/>
              <a:t>sustainability</a:t>
            </a:r>
            <a:r>
              <a:rPr lang="fr-FR" b="1" dirty="0" smtClean="0"/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purposes</a:t>
            </a:r>
            <a:r>
              <a:rPr lang="fr-FR" b="1" dirty="0" smtClean="0"/>
              <a:t> as </a:t>
            </a:r>
            <a:r>
              <a:rPr lang="fr-FR" b="1" dirty="0" err="1" smtClean="0"/>
              <a:t>being</a:t>
            </a:r>
            <a:r>
              <a:rPr lang="fr-FR" b="1" dirty="0" smtClean="0"/>
              <a:t> </a:t>
            </a:r>
            <a:r>
              <a:rPr lang="fr-FR" b="1" dirty="0" err="1" smtClean="0"/>
              <a:t>defined</a:t>
            </a:r>
            <a:r>
              <a:rPr lang="fr-FR" b="1" dirty="0" smtClean="0"/>
              <a:t> in future ISO TC 37101.</a:t>
            </a:r>
          </a:p>
          <a:p>
            <a:r>
              <a:rPr lang="fr-FR" b="1" dirty="0" smtClean="0"/>
              <a:t>Not to lead to </a:t>
            </a:r>
            <a:r>
              <a:rPr lang="fr-FR" b="1" dirty="0" smtClean="0">
                <a:solidFill>
                  <a:srgbClr val="FF0000"/>
                </a:solidFill>
              </a:rPr>
              <a:t>rating or certification </a:t>
            </a:r>
            <a:r>
              <a:rPr lang="fr-FR" b="1" dirty="0" err="1" smtClean="0">
                <a:solidFill>
                  <a:srgbClr val="FF0000"/>
                </a:solidFill>
              </a:rPr>
              <a:t>systems</a:t>
            </a:r>
            <a:r>
              <a:rPr lang="fr-FR" b="1" dirty="0" smtClean="0"/>
              <a:t>. </a:t>
            </a:r>
          </a:p>
          <a:p>
            <a:r>
              <a:rPr lang="fr-FR" b="1" dirty="0" smtClean="0"/>
              <a:t>To </a:t>
            </a:r>
            <a:r>
              <a:rPr lang="fr-FR" b="1" dirty="0" err="1" smtClean="0"/>
              <a:t>consider</a:t>
            </a:r>
            <a:r>
              <a:rPr lang="fr-FR" b="1" dirty="0" smtClean="0"/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communities</a:t>
            </a:r>
            <a:r>
              <a:rPr lang="fr-FR" b="1" dirty="0" smtClean="0"/>
              <a:t> </a:t>
            </a:r>
            <a:r>
              <a:rPr lang="fr-FR" b="1" dirty="0" err="1" smtClean="0"/>
              <a:t>instead</a:t>
            </a:r>
            <a:r>
              <a:rPr lang="fr-FR" b="1" dirty="0" smtClean="0"/>
              <a:t> of </a:t>
            </a:r>
            <a:r>
              <a:rPr lang="fr-FR" b="1" dirty="0" err="1" smtClean="0"/>
              <a:t>cities</a:t>
            </a:r>
            <a:endParaRPr lang="fr-FR" b="1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99972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210146"/>
          </a:xfrm>
        </p:spPr>
        <p:txBody>
          <a:bodyPr>
            <a:normAutofit fontScale="90000"/>
          </a:bodyPr>
          <a:lstStyle/>
          <a:p>
            <a:r>
              <a:rPr lang="fr-FR" sz="3200" b="1" dirty="0" smtClean="0">
                <a:solidFill>
                  <a:srgbClr val="C00000"/>
                </a:solidFill>
              </a:rPr>
              <a:t>SSCC CG </a:t>
            </a:r>
            <a:r>
              <a:rPr lang="fr-FR" sz="3200" b="1" dirty="0" err="1" smtClean="0">
                <a:solidFill>
                  <a:srgbClr val="C00000"/>
                </a:solidFill>
              </a:rPr>
              <a:t>ongoing</a:t>
            </a:r>
            <a:r>
              <a:rPr lang="fr-FR" sz="3200" b="1" dirty="0" smtClean="0">
                <a:solidFill>
                  <a:srgbClr val="C00000"/>
                </a:solidFill>
              </a:rPr>
              <a:t> </a:t>
            </a:r>
            <a:r>
              <a:rPr lang="fr-FR" sz="3200" b="1" dirty="0" err="1" smtClean="0">
                <a:solidFill>
                  <a:srgbClr val="C00000"/>
                </a:solidFill>
              </a:rPr>
              <a:t>works</a:t>
            </a:r>
            <a:r>
              <a:rPr lang="fr-FR" sz="3200" b="1" dirty="0">
                <a:solidFill>
                  <a:srgbClr val="C00000"/>
                </a:solidFill>
              </a:rPr>
              <a:t>:</a:t>
            </a:r>
            <a:r>
              <a:rPr lang="fr-FR" sz="3200" b="1" dirty="0" smtClean="0">
                <a:solidFill>
                  <a:srgbClr val="C00000"/>
                </a:solidFill>
              </a:rPr>
              <a:t/>
            </a:r>
            <a:br>
              <a:rPr lang="fr-FR" sz="3200" b="1" dirty="0" smtClean="0">
                <a:solidFill>
                  <a:srgbClr val="C00000"/>
                </a:solidFill>
              </a:rPr>
            </a:br>
            <a:r>
              <a:rPr lang="fr-FR" sz="3200" b="1" dirty="0" smtClean="0">
                <a:solidFill>
                  <a:srgbClr val="C00000"/>
                </a:solidFill>
              </a:rPr>
              <a:t>a </a:t>
            </a:r>
            <a:r>
              <a:rPr lang="fr-FR" sz="3200" b="1" dirty="0" err="1" smtClean="0">
                <a:solidFill>
                  <a:srgbClr val="C00000"/>
                </a:solidFill>
              </a:rPr>
              <a:t>context</a:t>
            </a:r>
            <a:r>
              <a:rPr lang="fr-FR" sz="3200" b="1" dirty="0" smtClean="0">
                <a:solidFill>
                  <a:srgbClr val="C00000"/>
                </a:solidFill>
              </a:rPr>
              <a:t>-setting </a:t>
            </a:r>
            <a:r>
              <a:rPr lang="fr-FR" sz="3200" b="1" dirty="0" err="1" smtClean="0">
                <a:solidFill>
                  <a:srgbClr val="C00000"/>
                </a:solidFill>
              </a:rPr>
              <a:t>framework</a:t>
            </a:r>
            <a:r>
              <a:rPr lang="fr-FR" sz="3200" b="1" dirty="0">
                <a:solidFill>
                  <a:srgbClr val="C00000"/>
                </a:solidFill>
              </a:rPr>
              <a:t> model </a:t>
            </a:r>
            <a:r>
              <a:rPr lang="fr-FR" sz="3200" b="1" dirty="0" smtClean="0">
                <a:solidFill>
                  <a:srgbClr val="C00000"/>
                </a:solidFill>
              </a:rPr>
              <a:t/>
            </a:r>
            <a:br>
              <a:rPr lang="fr-FR" sz="3200" b="1" dirty="0" smtClean="0">
                <a:solidFill>
                  <a:srgbClr val="C00000"/>
                </a:solidFill>
              </a:rPr>
            </a:br>
            <a:r>
              <a:rPr lang="fr-FR" sz="3200" b="1" dirty="0" smtClean="0">
                <a:solidFill>
                  <a:srgbClr val="C00000"/>
                </a:solidFill>
              </a:rPr>
              <a:t>for </a:t>
            </a:r>
            <a:r>
              <a:rPr lang="fr-FR" sz="3200" b="1" dirty="0" err="1" smtClean="0">
                <a:solidFill>
                  <a:srgbClr val="C00000"/>
                </a:solidFill>
              </a:rPr>
              <a:t>investigating</a:t>
            </a:r>
            <a:r>
              <a:rPr lang="fr-FR" sz="3200" b="1" dirty="0" smtClean="0">
                <a:solidFill>
                  <a:srgbClr val="C00000"/>
                </a:solidFill>
              </a:rPr>
              <a:t> gaps and  </a:t>
            </a:r>
            <a:r>
              <a:rPr lang="fr-FR" sz="3200" b="1" dirty="0" err="1" smtClean="0">
                <a:solidFill>
                  <a:srgbClr val="C00000"/>
                </a:solidFill>
              </a:rPr>
              <a:t>needs</a:t>
            </a:r>
            <a:r>
              <a:rPr lang="fr-FR" sz="3200" b="1" dirty="0" smtClean="0">
                <a:solidFill>
                  <a:srgbClr val="C00000"/>
                </a:solidFill>
              </a:rPr>
              <a:t> </a:t>
            </a:r>
            <a:r>
              <a:rPr lang="fr-FR" sz="3200" b="1" dirty="0">
                <a:solidFill>
                  <a:srgbClr val="C00000"/>
                </a:solidFill>
              </a:rPr>
              <a:t> </a:t>
            </a:r>
            <a:r>
              <a:rPr lang="fr-FR" sz="3200" b="1" dirty="0" smtClean="0">
                <a:solidFill>
                  <a:srgbClr val="C00000"/>
                </a:solidFill>
              </a:rPr>
              <a:t>in </a:t>
            </a:r>
            <a:r>
              <a:rPr lang="fr-FR" sz="3200" b="1" dirty="0" err="1" smtClean="0">
                <a:solidFill>
                  <a:srgbClr val="C00000"/>
                </a:solidFill>
              </a:rPr>
              <a:t>standardization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lnSpcReduction="10000"/>
          </a:bodyPr>
          <a:lstStyle/>
          <a:p>
            <a:pPr lvl="1"/>
            <a:r>
              <a:rPr lang="fr-FR" b="1" dirty="0" smtClean="0">
                <a:solidFill>
                  <a:srgbClr val="FF0000"/>
                </a:solidFill>
              </a:rPr>
              <a:t>A basic </a:t>
            </a:r>
            <a:r>
              <a:rPr lang="fr-FR" b="1" dirty="0" err="1" smtClean="0">
                <a:solidFill>
                  <a:srgbClr val="FF0000"/>
                </a:solidFill>
              </a:rPr>
              <a:t>grid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considering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domains</a:t>
            </a:r>
            <a:r>
              <a:rPr lang="fr-FR" b="1" dirty="0" smtClean="0">
                <a:solidFill>
                  <a:srgbClr val="FF0000"/>
                </a:solidFill>
              </a:rPr>
              <a:t>, infrastructures and </a:t>
            </a:r>
            <a:r>
              <a:rPr lang="fr-FR" b="1" dirty="0" err="1" smtClean="0">
                <a:solidFill>
                  <a:srgbClr val="FF0000"/>
                </a:solidFill>
              </a:rPr>
              <a:t>players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involved</a:t>
            </a:r>
            <a:endParaRPr lang="fr-FR" b="1" dirty="0" smtClean="0">
              <a:solidFill>
                <a:srgbClr val="FF0000"/>
              </a:solidFill>
            </a:endParaRPr>
          </a:p>
          <a:p>
            <a:pPr lvl="2"/>
            <a:r>
              <a:rPr lang="fr-FR" b="1" dirty="0" smtClean="0"/>
              <a:t>Y = The </a:t>
            </a:r>
            <a:r>
              <a:rPr lang="fr-FR" b="1" dirty="0" err="1" smtClean="0"/>
              <a:t>steps</a:t>
            </a:r>
            <a:r>
              <a:rPr lang="fr-FR" b="1" dirty="0" smtClean="0"/>
              <a:t> of a </a:t>
            </a:r>
            <a:r>
              <a:rPr lang="fr-FR" b="1" dirty="0" err="1" smtClean="0"/>
              <a:t>product</a:t>
            </a:r>
            <a:r>
              <a:rPr lang="fr-FR" b="1" dirty="0" smtClean="0"/>
              <a:t> or service</a:t>
            </a:r>
          </a:p>
          <a:p>
            <a:pPr lvl="2"/>
            <a:r>
              <a:rPr lang="fr-FR" b="1" dirty="0" smtClean="0"/>
              <a:t>X = the aspects of a </a:t>
            </a:r>
            <a:r>
              <a:rPr lang="fr-FR" b="1" dirty="0" err="1" smtClean="0"/>
              <a:t>product</a:t>
            </a:r>
            <a:r>
              <a:rPr lang="fr-FR" b="1" dirty="0" smtClean="0"/>
              <a:t> or service (</a:t>
            </a:r>
            <a:r>
              <a:rPr lang="fr-FR" b="1" dirty="0" err="1" smtClean="0"/>
              <a:t>market</a:t>
            </a:r>
            <a:r>
              <a:rPr lang="fr-FR" b="1" dirty="0" smtClean="0"/>
              <a:t>, </a:t>
            </a:r>
            <a:r>
              <a:rPr lang="fr-FR" b="1" dirty="0" err="1" smtClean="0"/>
              <a:t>operation</a:t>
            </a:r>
            <a:r>
              <a:rPr lang="fr-FR" b="1" dirty="0" smtClean="0"/>
              <a:t>, provision …) </a:t>
            </a:r>
          </a:p>
          <a:p>
            <a:pPr marL="914400" lvl="2" indent="0">
              <a:buNone/>
            </a:pPr>
            <a:endParaRPr lang="fr-FR" sz="1200" b="1" dirty="0" smtClean="0"/>
          </a:p>
          <a:p>
            <a:pPr lvl="1"/>
            <a:r>
              <a:rPr lang="fr-FR" b="1" dirty="0" err="1" smtClean="0">
                <a:solidFill>
                  <a:srgbClr val="FF0000"/>
                </a:solidFill>
              </a:rPr>
              <a:t>Different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integration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layers</a:t>
            </a:r>
            <a:r>
              <a:rPr lang="fr-FR" b="1" dirty="0" smtClean="0">
                <a:solidFill>
                  <a:srgbClr val="FF0000"/>
                </a:solidFill>
              </a:rPr>
              <a:t> to </a:t>
            </a:r>
            <a:r>
              <a:rPr lang="fr-FR" b="1" dirty="0" err="1" smtClean="0">
                <a:solidFill>
                  <a:srgbClr val="FF0000"/>
                </a:solidFill>
              </a:rPr>
              <a:t>be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considered</a:t>
            </a:r>
            <a:r>
              <a:rPr lang="fr-FR" b="1" dirty="0" smtClean="0">
                <a:solidFill>
                  <a:srgbClr val="FF0000"/>
                </a:solidFill>
              </a:rPr>
              <a:t/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 for </a:t>
            </a:r>
            <a:r>
              <a:rPr lang="fr-FR" b="1" dirty="0" err="1" smtClean="0">
                <a:solidFill>
                  <a:srgbClr val="FF0000"/>
                </a:solidFill>
              </a:rPr>
              <a:t>optimazing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interoperability</a:t>
            </a:r>
            <a:r>
              <a:rPr lang="fr-FR" b="1" dirty="0" smtClean="0">
                <a:solidFill>
                  <a:srgbClr val="FF0000"/>
                </a:solidFill>
              </a:rPr>
              <a:t>/</a:t>
            </a:r>
            <a:r>
              <a:rPr lang="fr-FR" b="1" dirty="0" err="1" smtClean="0">
                <a:solidFill>
                  <a:srgbClr val="FF0000"/>
                </a:solidFill>
              </a:rPr>
              <a:t>integration</a:t>
            </a:r>
            <a:endParaRPr lang="fr-FR" b="1" dirty="0" smtClean="0">
              <a:solidFill>
                <a:srgbClr val="FF0000"/>
              </a:solidFill>
            </a:endParaRPr>
          </a:p>
          <a:p>
            <a:pPr lvl="2"/>
            <a:r>
              <a:rPr lang="fr-FR" b="1" dirty="0" err="1" smtClean="0"/>
              <a:t>Organizational</a:t>
            </a:r>
            <a:r>
              <a:rPr lang="fr-FR" b="1" dirty="0" smtClean="0"/>
              <a:t> / </a:t>
            </a:r>
            <a:r>
              <a:rPr lang="fr-FR" b="1" dirty="0" err="1" smtClean="0"/>
              <a:t>strategy</a:t>
            </a:r>
            <a:endParaRPr lang="fr-FR" b="1" dirty="0" smtClean="0"/>
          </a:p>
          <a:p>
            <a:pPr lvl="2"/>
            <a:r>
              <a:rPr lang="fr-FR" b="1" dirty="0" err="1" smtClean="0"/>
              <a:t>Informational</a:t>
            </a:r>
            <a:r>
              <a:rPr lang="fr-FR" b="1" dirty="0" smtClean="0"/>
              <a:t>  </a:t>
            </a:r>
          </a:p>
          <a:p>
            <a:pPr lvl="2"/>
            <a:r>
              <a:rPr lang="fr-FR" b="1" dirty="0" err="1" smtClean="0"/>
              <a:t>Technical</a:t>
            </a:r>
            <a:r>
              <a:rPr lang="fr-FR" b="1" dirty="0" smtClean="0"/>
              <a:t> / data </a:t>
            </a:r>
          </a:p>
          <a:p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58501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Euralarm conference, Jean FELIX - ISO/CEN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1CF854-EF3E-4B13-81D7-72A0F95930B7}" type="slidenum">
              <a:rPr lang="fr-FR" smtClean="0"/>
              <a:pPr/>
              <a:t>14</a:t>
            </a:fld>
            <a:endParaRPr lang="fr-FR"/>
          </a:p>
        </p:txBody>
      </p:sp>
      <p:pic>
        <p:nvPicPr>
          <p:cNvPr id="1026" name="Imag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940" y="692696"/>
            <a:ext cx="8869238" cy="5323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9840552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 smtClean="0">
                <a:solidFill>
                  <a:srgbClr val="C00000"/>
                </a:solidFill>
              </a:rPr>
              <a:t>Different</a:t>
            </a:r>
            <a:r>
              <a:rPr lang="fr-FR" b="1" dirty="0" smtClean="0">
                <a:solidFill>
                  <a:srgbClr val="C00000"/>
                </a:solidFill>
              </a:rPr>
              <a:t> aspects to </a:t>
            </a:r>
            <a:r>
              <a:rPr lang="fr-FR" b="1" dirty="0" err="1" smtClean="0">
                <a:solidFill>
                  <a:srgbClr val="C00000"/>
                </a:solidFill>
              </a:rPr>
              <a:t>be</a:t>
            </a:r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</a:rPr>
              <a:t>considered</a:t>
            </a:r>
            <a:r>
              <a:rPr lang="fr-FR" b="1" dirty="0" smtClean="0">
                <a:solidFill>
                  <a:srgbClr val="C00000"/>
                </a:solidFill>
              </a:rPr>
              <a:t> in the </a:t>
            </a:r>
            <a:r>
              <a:rPr lang="fr-FR" b="1" dirty="0" err="1" smtClean="0">
                <a:solidFill>
                  <a:srgbClr val="C00000"/>
                </a:solidFill>
              </a:rPr>
              <a:t>context</a:t>
            </a:r>
            <a:r>
              <a:rPr lang="fr-FR" b="1" dirty="0" smtClean="0">
                <a:solidFill>
                  <a:srgbClr val="C00000"/>
                </a:solidFill>
              </a:rPr>
              <a:t>-setting </a:t>
            </a:r>
            <a:r>
              <a:rPr lang="fr-FR" b="1" dirty="0" err="1" smtClean="0">
                <a:solidFill>
                  <a:srgbClr val="C00000"/>
                </a:solidFill>
              </a:rPr>
              <a:t>framework</a:t>
            </a:r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>
                <a:solidFill>
                  <a:srgbClr val="C00000"/>
                </a:solidFill>
              </a:rPr>
              <a:t>m</a:t>
            </a:r>
            <a:r>
              <a:rPr lang="fr-FR" b="1" dirty="0" smtClean="0">
                <a:solidFill>
                  <a:srgbClr val="C00000"/>
                </a:solidFill>
              </a:rPr>
              <a:t>odel 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835696" y="1700808"/>
            <a:ext cx="8229600" cy="4525963"/>
          </a:xfrm>
        </p:spPr>
        <p:txBody>
          <a:bodyPr/>
          <a:lstStyle/>
          <a:p>
            <a:r>
              <a:rPr lang="fr-FR" b="1" dirty="0" err="1" smtClean="0"/>
              <a:t>Domains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Objectives </a:t>
            </a:r>
          </a:p>
          <a:p>
            <a:r>
              <a:rPr lang="fr-FR" b="1" dirty="0" err="1" smtClean="0"/>
              <a:t>Systems</a:t>
            </a:r>
            <a:r>
              <a:rPr lang="fr-FR" b="1" dirty="0" smtClean="0"/>
              <a:t> </a:t>
            </a:r>
          </a:p>
          <a:p>
            <a:r>
              <a:rPr lang="fr-FR" b="1" dirty="0" smtClean="0"/>
              <a:t>Infrastructures </a:t>
            </a:r>
          </a:p>
          <a:p>
            <a:r>
              <a:rPr lang="fr-FR" b="1" dirty="0" err="1" smtClean="0"/>
              <a:t>Shareholders</a:t>
            </a:r>
            <a:r>
              <a:rPr lang="fr-FR" b="1" dirty="0" smtClean="0"/>
              <a:t> and </a:t>
            </a:r>
            <a:r>
              <a:rPr lang="fr-FR" b="1" dirty="0" err="1" smtClean="0"/>
              <a:t>interested</a:t>
            </a:r>
            <a:r>
              <a:rPr lang="fr-FR" b="1" dirty="0" smtClean="0"/>
              <a:t> parties </a:t>
            </a:r>
          </a:p>
          <a:p>
            <a:r>
              <a:rPr lang="fr-FR" b="1" dirty="0" err="1" smtClean="0"/>
              <a:t>Scale</a:t>
            </a:r>
            <a:endParaRPr lang="fr-FR" b="1" dirty="0" smtClean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140498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rgbClr val="C00000"/>
                </a:solidFill>
              </a:rPr>
              <a:t>Interoperability</a:t>
            </a:r>
            <a:r>
              <a:rPr lang="fr-FR" b="1" dirty="0" smtClean="0">
                <a:solidFill>
                  <a:srgbClr val="C00000"/>
                </a:solidFill>
              </a:rPr>
              <a:t> – </a:t>
            </a:r>
            <a:r>
              <a:rPr lang="fr-FR" b="1" dirty="0" err="1" smtClean="0">
                <a:solidFill>
                  <a:srgbClr val="C00000"/>
                </a:solidFill>
              </a:rPr>
              <a:t>Integration</a:t>
            </a:r>
            <a:r>
              <a:rPr lang="fr-FR" b="1" dirty="0" smtClean="0">
                <a:solidFill>
                  <a:srgbClr val="C00000"/>
                </a:solidFill>
              </a:rPr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Interoperability has to be considered as a large concept of </a:t>
            </a:r>
            <a:r>
              <a:rPr lang="en-US" b="1" dirty="0" smtClean="0">
                <a:solidFill>
                  <a:srgbClr val="FF0000"/>
                </a:solidFill>
              </a:rPr>
              <a:t>integration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It cannot be  limited to </a:t>
            </a:r>
            <a:r>
              <a:rPr lang="en-US" b="1" dirty="0" smtClean="0">
                <a:solidFill>
                  <a:srgbClr val="FF0000"/>
                </a:solidFill>
              </a:rPr>
              <a:t>domain/domain exchanges. </a:t>
            </a:r>
          </a:p>
          <a:p>
            <a:r>
              <a:rPr lang="en-US" dirty="0" smtClean="0"/>
              <a:t>It imposes </a:t>
            </a:r>
            <a:r>
              <a:rPr lang="en-US" b="1" dirty="0" smtClean="0">
                <a:solidFill>
                  <a:srgbClr val="FF0000"/>
                </a:solidFill>
              </a:rPr>
              <a:t>common  purposes </a:t>
            </a:r>
            <a:r>
              <a:rPr lang="en-US" dirty="0" smtClean="0"/>
              <a:t>to be considered in each domain</a:t>
            </a:r>
            <a:endParaRPr lang="en-US" b="1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59224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solidFill>
                  <a:srgbClr val="C00000"/>
                </a:solidFill>
              </a:rPr>
              <a:t>Cities</a:t>
            </a:r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</a:rPr>
              <a:t>today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A </a:t>
            </a:r>
            <a:r>
              <a:rPr lang="fr-FR" b="1" dirty="0" err="1" smtClean="0">
                <a:solidFill>
                  <a:srgbClr val="FF0000"/>
                </a:solidFill>
              </a:rPr>
              <a:t>wide</a:t>
            </a:r>
            <a:r>
              <a:rPr lang="fr-FR" b="1" dirty="0" smtClean="0">
                <a:solidFill>
                  <a:srgbClr val="FF0000"/>
                </a:solidFill>
              </a:rPr>
              <a:t> range of </a:t>
            </a:r>
            <a:r>
              <a:rPr lang="fr-FR" b="1" dirty="0" err="1" smtClean="0">
                <a:solidFill>
                  <a:srgbClr val="FF0000"/>
                </a:solidFill>
              </a:rPr>
              <a:t>urban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models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but </a:t>
            </a:r>
            <a:r>
              <a:rPr lang="fr-FR" b="1" dirty="0" err="1" smtClean="0"/>
              <a:t>common</a:t>
            </a:r>
            <a:r>
              <a:rPr lang="fr-FR" b="1" dirty="0" smtClean="0"/>
              <a:t> challenges </a:t>
            </a:r>
            <a:r>
              <a:rPr lang="fr-FR" b="1" dirty="0"/>
              <a:t>(</a:t>
            </a:r>
            <a:r>
              <a:rPr lang="fr-FR" b="1" dirty="0" smtClean="0"/>
              <a:t>budget, </a:t>
            </a:r>
            <a:r>
              <a:rPr lang="fr-FR" b="1" dirty="0" err="1" smtClean="0"/>
              <a:t>lodging</a:t>
            </a:r>
            <a:r>
              <a:rPr lang="fr-FR" b="1" dirty="0" smtClean="0"/>
              <a:t>, transport, population </a:t>
            </a:r>
            <a:r>
              <a:rPr lang="fr-FR" b="1" dirty="0" err="1" smtClean="0"/>
              <a:t>ageing</a:t>
            </a:r>
            <a:r>
              <a:rPr lang="fr-FR" b="1" dirty="0" smtClean="0"/>
              <a:t> )  and a lot of </a:t>
            </a:r>
            <a:r>
              <a:rPr lang="fr-FR" b="1" dirty="0" err="1" smtClean="0"/>
              <a:t>concern</a:t>
            </a:r>
            <a:r>
              <a:rPr lang="fr-FR" b="1" dirty="0" smtClean="0"/>
              <a:t> to face </a:t>
            </a:r>
            <a:r>
              <a:rPr lang="fr-FR" b="1" dirty="0" err="1" smtClean="0"/>
              <a:t>disasters</a:t>
            </a:r>
            <a:r>
              <a:rPr lang="fr-FR" b="1" dirty="0" smtClean="0"/>
              <a:t>  </a:t>
            </a:r>
            <a:r>
              <a:rPr lang="fr-FR" b="1" dirty="0" err="1" smtClean="0"/>
              <a:t>consequence</a:t>
            </a:r>
            <a:r>
              <a:rPr lang="fr-FR" b="1" dirty="0" smtClean="0"/>
              <a:t> of  </a:t>
            </a:r>
            <a:r>
              <a:rPr lang="fr-FR" b="1" dirty="0" err="1" smtClean="0"/>
              <a:t>climate</a:t>
            </a:r>
            <a:r>
              <a:rPr lang="fr-FR" b="1" dirty="0" smtClean="0"/>
              <a:t> changes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Major </a:t>
            </a:r>
            <a:r>
              <a:rPr lang="fr-FR" b="1" dirty="0" err="1" smtClean="0">
                <a:solidFill>
                  <a:srgbClr val="FF0000"/>
                </a:solidFill>
              </a:rPr>
              <a:t>urban</a:t>
            </a:r>
            <a:r>
              <a:rPr lang="fr-FR" b="1" dirty="0" smtClean="0">
                <a:solidFill>
                  <a:srgbClr val="FF0000"/>
                </a:solidFill>
              </a:rPr>
              <a:t> networks </a:t>
            </a:r>
            <a:r>
              <a:rPr lang="fr-FR" b="1" dirty="0" smtClean="0"/>
              <a:t>performances </a:t>
            </a:r>
            <a:r>
              <a:rPr lang="fr-FR" b="1" dirty="0"/>
              <a:t>h</a:t>
            </a:r>
            <a:r>
              <a:rPr lang="fr-FR" b="1" dirty="0" smtClean="0"/>
              <a:t>ave </a:t>
            </a:r>
            <a:r>
              <a:rPr lang="fr-FR" b="1" dirty="0" err="1" smtClean="0"/>
              <a:t>achieved</a:t>
            </a:r>
            <a:r>
              <a:rPr lang="fr-FR" b="1" dirty="0" smtClean="0"/>
              <a:t> </a:t>
            </a:r>
            <a:r>
              <a:rPr lang="fr-FR" b="1" dirty="0" err="1" smtClean="0"/>
              <a:t>their</a:t>
            </a:r>
            <a:r>
              <a:rPr lang="fr-FR" b="1" dirty="0" smtClean="0"/>
              <a:t> </a:t>
            </a:r>
            <a:r>
              <a:rPr lang="fr-FR" b="1" dirty="0" err="1" smtClean="0"/>
              <a:t>limits</a:t>
            </a:r>
            <a:r>
              <a:rPr lang="fr-FR" b="1" dirty="0" smtClean="0"/>
              <a:t> </a:t>
            </a:r>
          </a:p>
          <a:p>
            <a:r>
              <a:rPr lang="fr-FR" b="1" dirty="0" err="1" smtClean="0">
                <a:solidFill>
                  <a:srgbClr val="FF0000"/>
                </a:solidFill>
              </a:rPr>
              <a:t>Third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industrial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revolution</a:t>
            </a:r>
            <a:r>
              <a:rPr lang="fr-FR" b="1" dirty="0" smtClean="0">
                <a:solidFill>
                  <a:srgbClr val="FF0000"/>
                </a:solidFill>
              </a:rPr>
              <a:t> (ICT) </a:t>
            </a:r>
            <a:r>
              <a:rPr lang="fr-FR" b="1" dirty="0" smtClean="0"/>
              <a:t>: an </a:t>
            </a:r>
            <a:r>
              <a:rPr lang="fr-FR" b="1" dirty="0" err="1" smtClean="0"/>
              <a:t>opportunity</a:t>
            </a:r>
            <a:r>
              <a:rPr lang="fr-FR" b="1" dirty="0" smtClean="0"/>
              <a:t> to </a:t>
            </a:r>
            <a:r>
              <a:rPr lang="fr-FR" b="1" dirty="0" err="1" smtClean="0"/>
              <a:t>rethink</a:t>
            </a:r>
            <a:r>
              <a:rPr lang="fr-FR" b="1" dirty="0" smtClean="0"/>
              <a:t> </a:t>
            </a:r>
            <a:r>
              <a:rPr lang="fr-FR" b="1" dirty="0" err="1" smtClean="0"/>
              <a:t>urban</a:t>
            </a:r>
            <a:r>
              <a:rPr lang="fr-FR" b="1" dirty="0" smtClean="0"/>
              <a:t> networks and </a:t>
            </a:r>
            <a:r>
              <a:rPr lang="fr-FR" b="1" dirty="0" err="1" smtClean="0"/>
              <a:t>cities</a:t>
            </a:r>
            <a:endParaRPr lang="fr-FR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72401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The 21</a:t>
            </a:r>
            <a:r>
              <a:rPr lang="fr-FR" b="1" baseline="30000" dirty="0" smtClean="0">
                <a:solidFill>
                  <a:srgbClr val="C00000"/>
                </a:solidFill>
              </a:rPr>
              <a:t>st</a:t>
            </a:r>
            <a:r>
              <a:rPr lang="fr-FR" b="1" dirty="0" smtClean="0">
                <a:solidFill>
                  <a:srgbClr val="C00000"/>
                </a:solidFill>
              </a:rPr>
              <a:t>  </a:t>
            </a:r>
            <a:r>
              <a:rPr lang="fr-FR" b="1" dirty="0" err="1" smtClean="0">
                <a:solidFill>
                  <a:srgbClr val="C00000"/>
                </a:solidFill>
              </a:rPr>
              <a:t>century</a:t>
            </a:r>
            <a:r>
              <a:rPr lang="fr-FR" b="1" dirty="0" smtClean="0">
                <a:solidFill>
                  <a:srgbClr val="C00000"/>
                </a:solidFill>
              </a:rPr>
              <a:t> </a:t>
            </a:r>
            <a:r>
              <a:rPr lang="fr-FR" b="1" dirty="0" err="1" smtClean="0">
                <a:solidFill>
                  <a:srgbClr val="C00000"/>
                </a:solidFill>
              </a:rPr>
              <a:t>urban</a:t>
            </a:r>
            <a:r>
              <a:rPr lang="fr-FR" b="1" dirty="0" smtClean="0">
                <a:solidFill>
                  <a:srgbClr val="C00000"/>
                </a:solidFill>
              </a:rPr>
              <a:t> challenges 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b="1" dirty="0">
                <a:solidFill>
                  <a:srgbClr val="FF0000"/>
                </a:solidFill>
              </a:rPr>
              <a:t>A</a:t>
            </a:r>
            <a:r>
              <a:rPr lang="fr-FR" b="1" dirty="0" smtClean="0">
                <a:solidFill>
                  <a:srgbClr val="FF0000"/>
                </a:solidFill>
              </a:rPr>
              <a:t> challenge for </a:t>
            </a:r>
            <a:r>
              <a:rPr lang="fr-FR" b="1" dirty="0" err="1" smtClean="0">
                <a:solidFill>
                  <a:srgbClr val="FF0000"/>
                </a:solidFill>
              </a:rPr>
              <a:t>humanity</a:t>
            </a:r>
            <a:r>
              <a:rPr lang="fr-FR" b="1" dirty="0" smtClean="0"/>
              <a:t>, an </a:t>
            </a:r>
            <a:r>
              <a:rPr lang="fr-FR" b="1" dirty="0" err="1" smtClean="0"/>
              <a:t>opportunity</a:t>
            </a:r>
            <a:r>
              <a:rPr lang="fr-FR" b="1" dirty="0" smtClean="0"/>
              <a:t> for new </a:t>
            </a:r>
            <a:r>
              <a:rPr lang="fr-FR" b="1" dirty="0" err="1" smtClean="0"/>
              <a:t>technical</a:t>
            </a:r>
            <a:r>
              <a:rPr lang="fr-FR" b="1" dirty="0" smtClean="0"/>
              <a:t> , </a:t>
            </a:r>
            <a:r>
              <a:rPr lang="fr-FR" b="1" dirty="0" err="1" smtClean="0"/>
              <a:t>economic</a:t>
            </a:r>
            <a:r>
              <a:rPr lang="fr-FR" b="1" dirty="0" smtClean="0"/>
              <a:t> and cultural solutions</a:t>
            </a:r>
          </a:p>
          <a:p>
            <a:r>
              <a:rPr lang="fr-FR" b="1" dirty="0">
                <a:solidFill>
                  <a:srgbClr val="FF0000"/>
                </a:solidFill>
              </a:rPr>
              <a:t>A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contribution </a:t>
            </a:r>
            <a:r>
              <a:rPr lang="fr-FR" b="1" dirty="0" smtClean="0">
                <a:solidFill>
                  <a:srgbClr val="FF0000"/>
                </a:solidFill>
              </a:rPr>
              <a:t>to national </a:t>
            </a:r>
            <a:r>
              <a:rPr lang="fr-FR" b="1" dirty="0" err="1" smtClean="0">
                <a:solidFill>
                  <a:srgbClr val="FF0000"/>
                </a:solidFill>
              </a:rPr>
              <a:t>growth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and innovations 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A source </a:t>
            </a:r>
            <a:r>
              <a:rPr lang="fr-FR" b="1" dirty="0">
                <a:solidFill>
                  <a:srgbClr val="FF0000"/>
                </a:solidFill>
              </a:rPr>
              <a:t>of </a:t>
            </a:r>
            <a:r>
              <a:rPr lang="fr-FR" b="1" dirty="0" err="1" smtClean="0">
                <a:solidFill>
                  <a:srgbClr val="FF0000"/>
                </a:solidFill>
              </a:rPr>
              <a:t>competitiveness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/>
              <a:t>of smart and </a:t>
            </a:r>
            <a:r>
              <a:rPr lang="fr-FR" b="1" dirty="0" err="1" smtClean="0"/>
              <a:t>sustainable</a:t>
            </a:r>
            <a:r>
              <a:rPr lang="fr-FR" b="1" dirty="0" smtClean="0"/>
              <a:t> </a:t>
            </a:r>
            <a:r>
              <a:rPr lang="fr-FR" b="1" dirty="0" err="1" smtClean="0"/>
              <a:t>cities</a:t>
            </a:r>
            <a:r>
              <a:rPr lang="fr-FR" b="1" dirty="0" smtClean="0"/>
              <a:t> </a:t>
            </a:r>
          </a:p>
          <a:p>
            <a:r>
              <a:rPr lang="fr-FR" b="1" dirty="0" smtClean="0">
                <a:solidFill>
                  <a:srgbClr val="FF0000"/>
                </a:solidFill>
              </a:rPr>
              <a:t>To </a:t>
            </a:r>
            <a:r>
              <a:rPr lang="fr-FR" b="1" dirty="0" err="1" smtClean="0">
                <a:solidFill>
                  <a:srgbClr val="FF0000"/>
                </a:solidFill>
              </a:rPr>
              <a:t>rethink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 err="1" smtClean="0">
                <a:solidFill>
                  <a:srgbClr val="FF0000"/>
                </a:solidFill>
              </a:rPr>
              <a:t>resilient</a:t>
            </a:r>
            <a:r>
              <a:rPr lang="fr-FR" b="1" dirty="0" smtClean="0">
                <a:solidFill>
                  <a:srgbClr val="FF0000"/>
                </a:solidFill>
              </a:rPr>
              <a:t> and adaptive </a:t>
            </a:r>
            <a:r>
              <a:rPr lang="fr-FR" b="1" dirty="0" err="1" smtClean="0">
                <a:solidFill>
                  <a:srgbClr val="FF0000"/>
                </a:solidFill>
              </a:rPr>
              <a:t>cities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062817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ja-JP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ISO 37101 – Management Systems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Background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No International Standard on sustainable development and resilience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diversity of private documents based on different methodologies and assumptions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pressing need from Communities, their interested parties and users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dirty="0">
              <a:solidFill>
                <a:srgbClr val="40404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844386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altLang="ja-JP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ISO 37101 – Management Systems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Objective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Management System Requirements Standard reflecting consensus on an integrated, cross-sector approach drawing on existing standards and best practices 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b="1" dirty="0" smtClean="0">
              <a:solidFill>
                <a:srgbClr val="404040"/>
              </a:solidFill>
              <a:latin typeface="Calibri" panose="020F0502020204030204" pitchFamily="34" charset="0"/>
              <a:cs typeface="Arial" charset="0"/>
            </a:endParaRPr>
          </a:p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Benefits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Guidance for communities when dealing with sustainability and resilience, in particular for those that may not have the means to develop their own schemes </a:t>
            </a:r>
            <a:endParaRPr lang="en-GB" altLang="ja-JP" b="1" dirty="0">
              <a:solidFill>
                <a:srgbClr val="404040"/>
              </a:solidFill>
              <a:latin typeface="Calibri" panose="020F0502020204030204" pitchFamily="34" charset="0"/>
              <a:cs typeface="Arial" charset="0"/>
            </a:endParaRP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Possibility of benchmarking and exchange of best practices world wide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Mobilisation of interested parties and users and emergence of innovative </a:t>
            </a:r>
            <a:b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and cost-effective solutions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Global improvement in sustainability and resilience of communities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b="0" dirty="0" smtClean="0">
              <a:solidFill>
                <a:srgbClr val="404040"/>
              </a:solidFill>
              <a:latin typeface="Calibri" panose="020F0502020204030204" pitchFamily="34" charset="0"/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82012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ISO 37102 – Vocabulary</a:t>
            </a:r>
            <a:endParaRPr lang="fr-FR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latin typeface="Calibri" panose="020F0502020204030204" pitchFamily="34" charset="0"/>
                <a:cs typeface="Arial" charset="0"/>
              </a:rPr>
              <a:t>Background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wide range of terms with redundant or contradictory scopes and definitions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resulting confusion amongst stakeholders that is ineffective and counter-productive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latin typeface="Calibri" panose="020F0502020204030204" pitchFamily="34" charset="0"/>
                <a:cs typeface="Arial" charset="0"/>
              </a:rPr>
              <a:t>A pressing need for harmonization and clarification</a:t>
            </a:r>
          </a:p>
          <a:p>
            <a:pPr marL="457200" lvl="1" indent="0" algn="just" defTabSz="523875">
              <a:spcBef>
                <a:spcPct val="30000"/>
              </a:spcBef>
              <a:buClr>
                <a:srgbClr val="7AB51C"/>
              </a:buClr>
              <a:buSzPct val="120000"/>
              <a:buNone/>
            </a:pPr>
            <a:endParaRPr lang="en-GB" altLang="ja-JP" dirty="0">
              <a:solidFill>
                <a:srgbClr val="40404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77224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ja-JP" b="1" dirty="0" smtClean="0">
                <a:solidFill>
                  <a:srgbClr val="C00000"/>
                </a:solidFill>
              </a:rPr>
              <a:t>ISO 37102 – Vocabulary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GB" altLang="ja-JP" b="1" dirty="0" smtClean="0">
              <a:solidFill>
                <a:srgbClr val="404040"/>
              </a:solidFill>
              <a:latin typeface="Arial Narrow" pitchFamily="34" charset="0"/>
              <a:cs typeface="Arial" charset="0"/>
            </a:endParaRPr>
          </a:p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Objective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To establish a common set of terms and definitions for standardization in sustainable development, resilience and smartness  in communities, cities and territories</a:t>
            </a:r>
          </a:p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Benefits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A common language for all interested parties and stakeholders at the national, regional and international levels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Possibility of sorting out existing standards and reference documents in clear-cut categories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Identification of gaps, where standardization is needed, as well as contradictions and redundancies in existing standards and reference documents</a:t>
            </a:r>
            <a:endParaRPr lang="en-GB" altLang="ja-JP" b="1" dirty="0">
              <a:solidFill>
                <a:srgbClr val="404040"/>
              </a:solidFill>
              <a:cs typeface="Arial" charset="0"/>
            </a:endParaRP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Improved ability to conduct benchmarks and to share experiences and best practices</a:t>
            </a:r>
          </a:p>
          <a:p>
            <a:pPr lvl="1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995534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ja-JP" b="1" dirty="0" smtClean="0">
                <a:solidFill>
                  <a:srgbClr val="C00000"/>
                </a:solidFill>
              </a:rPr>
              <a:t>ISO 37120 &amp; ISO TR 37121 – City Indicators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Background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Different cities, different indicators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Benchmarking difficult, if even possible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Exchange of best practices limited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dirty="0">
              <a:solidFill>
                <a:srgbClr val="404040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790716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ja-JP" b="1" dirty="0" smtClean="0">
                <a:solidFill>
                  <a:srgbClr val="C00000"/>
                </a:solidFill>
              </a:rPr>
              <a:t>ISO 37120 &amp; ISO TR 37121 – City Indicators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Objective</a:t>
            </a:r>
          </a:p>
          <a:p>
            <a:pPr lvl="1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A common set of indicators useable by every city in the world and covering </a:t>
            </a:r>
            <a:br>
              <a:rPr lang="en-GB" altLang="ja-JP" b="1" dirty="0" smtClean="0">
                <a:solidFill>
                  <a:srgbClr val="404040"/>
                </a:solidFill>
                <a:cs typeface="Arial" charset="0"/>
              </a:rPr>
            </a:b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most issues related to sustainability, resilience and quality of life in </a:t>
            </a: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cities Benefits</a:t>
            </a:r>
            <a:endParaRPr lang="en-GB" altLang="ja-JP" b="1" dirty="0" smtClean="0">
              <a:solidFill>
                <a:srgbClr val="404040"/>
              </a:solidFill>
              <a:cs typeface="Arial" charset="0"/>
            </a:endParaRPr>
          </a:p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FF0000"/>
                </a:solidFill>
                <a:cs typeface="Arial" charset="0"/>
              </a:rPr>
              <a:t>Benefits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Common basis for collecting data on cities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User-friendly blueprint for less advanced cities 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More effective city governments and public services</a:t>
            </a: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r>
              <a:rPr lang="en-GB" altLang="ja-JP" b="1" dirty="0" smtClean="0">
                <a:solidFill>
                  <a:srgbClr val="404040"/>
                </a:solidFill>
                <a:cs typeface="Arial" charset="0"/>
              </a:rPr>
              <a:t>Better quality of life and of urban environment</a:t>
            </a:r>
          </a:p>
          <a:p>
            <a:pPr marL="457200" lvl="1" indent="0" algn="just" defTabSz="523875">
              <a:spcBef>
                <a:spcPct val="30000"/>
              </a:spcBef>
              <a:buClr>
                <a:srgbClr val="7AB51C"/>
              </a:buClr>
              <a:buSzPct val="120000"/>
              <a:buNone/>
            </a:pPr>
            <a:endParaRPr lang="en-GB" altLang="ja-JP" dirty="0" smtClean="0">
              <a:solidFill>
                <a:srgbClr val="404040"/>
              </a:solidFill>
              <a:cs typeface="Arial" charset="0"/>
            </a:endParaRPr>
          </a:p>
          <a:p>
            <a:pPr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dirty="0" smtClean="0">
              <a:solidFill>
                <a:srgbClr val="404040"/>
              </a:solidFill>
              <a:cs typeface="Arial" charset="0"/>
            </a:endParaRPr>
          </a:p>
          <a:p>
            <a:pPr lvl="1" algn="just" defTabSz="523875">
              <a:spcBef>
                <a:spcPct val="30000"/>
              </a:spcBef>
              <a:buClr>
                <a:srgbClr val="7AB51C"/>
              </a:buClr>
              <a:buSzPct val="120000"/>
              <a:buFont typeface="Lucida Grande" pitchFamily="-111" charset="0"/>
              <a:buChar char="●"/>
            </a:pPr>
            <a:endParaRPr lang="en-GB" altLang="ja-JP" dirty="0">
              <a:solidFill>
                <a:srgbClr val="404040"/>
              </a:solidFill>
              <a:cs typeface="Arial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12/05/2014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Euralarm conference, Jean FELIX - ISO/CEN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6BBF5-8B67-48E1-99D8-DAA38EC3B61E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7825977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753</Words>
  <Application>Microsoft Office PowerPoint</Application>
  <PresentationFormat>Экран (4:3)</PresentationFormat>
  <Paragraphs>141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Thème Office</vt:lpstr>
      <vt:lpstr>"Safe and Secure Solutions for Smarter Cities"</vt:lpstr>
      <vt:lpstr>Cities today</vt:lpstr>
      <vt:lpstr>The 21st  century urban challenges </vt:lpstr>
      <vt:lpstr>ISO 37101 – Management Systems</vt:lpstr>
      <vt:lpstr>ISO 37101 – Management Systems</vt:lpstr>
      <vt:lpstr>ISO 37102 – Vocabulary</vt:lpstr>
      <vt:lpstr>ISO 37102 – Vocabulary</vt:lpstr>
      <vt:lpstr>ISO 37120 &amp; ISO TR 37121 – City Indicators</vt:lpstr>
      <vt:lpstr>ISO 37120 &amp; ISO TR 37121 – City Indicators</vt:lpstr>
      <vt:lpstr>ISO TR 37150 &amp; ISO 37151 – smart infrastructure</vt:lpstr>
      <vt:lpstr>ISO TR 37150 &amp; ISO 37151 – smart infrastructure</vt:lpstr>
      <vt:lpstr>CEN CENELEC ETSI smart and sustainable cities and communities coordination group (SSCC CG) proposals </vt:lpstr>
      <vt:lpstr>SSCC CG ongoing works: a context-setting framework model  for investigating gaps and  needs  in standardization</vt:lpstr>
      <vt:lpstr>Слайд 14</vt:lpstr>
      <vt:lpstr>Different aspects to be considered in the context-setting framework model </vt:lpstr>
      <vt:lpstr>Interoperability – Integration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"Safe and Secure Solutions for Smarter Cities"</dc:title>
  <dc:creator>FELIX</dc:creator>
  <cp:lastModifiedBy>Customer</cp:lastModifiedBy>
  <cp:revision>17</cp:revision>
  <dcterms:created xsi:type="dcterms:W3CDTF">2014-05-06T16:57:05Z</dcterms:created>
  <dcterms:modified xsi:type="dcterms:W3CDTF">2014-05-22T12:56:43Z</dcterms:modified>
</cp:coreProperties>
</file>