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1"/>
  </p:sldMasterIdLst>
  <p:notesMasterIdLst>
    <p:notesMasterId r:id="rId7"/>
  </p:notesMasterIdLst>
  <p:handoutMasterIdLst>
    <p:handoutMasterId r:id="rId8"/>
  </p:handoutMasterIdLst>
  <p:sldIdLst>
    <p:sldId id="434" r:id="rId2"/>
    <p:sldId id="542" r:id="rId3"/>
    <p:sldId id="549" r:id="rId4"/>
    <p:sldId id="548" r:id="rId5"/>
    <p:sldId id="543" r:id="rId6"/>
  </p:sldIdLst>
  <p:sldSz cx="9144000" cy="6858000" type="screen4x3"/>
  <p:notesSz cx="7102475" cy="10234613"/>
  <p:custDataLst>
    <p:tags r:id="rId9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de-DE"/>
    </a:defPPr>
    <a:lvl1pPr algn="l" rtl="0" eaLnBrk="0" fontAlgn="base" hangingPunct="0">
      <a:spcBef>
        <a:spcPct val="20000"/>
      </a:spcBef>
      <a:spcAft>
        <a:spcPct val="0"/>
      </a:spcAft>
      <a:defRPr sz="6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6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6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6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6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nce Rütimann" initials="LR" lastIdx="4" clrIdx="0"/>
  <p:cmAuthor id="1" name="Enzo Peduzzi" initials="Pz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99"/>
    <a:srgbClr val="FFCCCC"/>
    <a:srgbClr val="008080"/>
    <a:srgbClr val="FFFFFF"/>
    <a:srgbClr val="FFCC99"/>
    <a:srgbClr val="D9D9D9"/>
    <a:srgbClr val="F8F8F8"/>
    <a:srgbClr val="FF9900"/>
    <a:srgbClr val="EAEAEA"/>
    <a:srgbClr val="E8FAF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00" autoAdjust="0"/>
    <p:restoredTop sz="86201" autoAdjust="0"/>
  </p:normalViewPr>
  <p:slideViewPr>
    <p:cSldViewPr snapToGrid="0">
      <p:cViewPr>
        <p:scale>
          <a:sx n="100" d="100"/>
          <a:sy n="100" d="100"/>
        </p:scale>
        <p:origin x="-660" y="672"/>
      </p:cViewPr>
      <p:guideLst>
        <p:guide orient="horz" pos="2160"/>
        <p:guide pos="56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973393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986" y="4875213"/>
            <a:ext cx="5212505" cy="462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410" tIns="45889" rIns="93410" bIns="458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Corps du texte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887413"/>
            <a:ext cx="4784725" cy="3589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="" xmlns:p14="http://schemas.microsoft.com/office/powerpoint/2010/main" val="23944115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  <a:sym typeface="Arial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  <a:sym typeface="Arial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  <a:sym typeface="Arial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  <a:sym typeface="Arial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  <a:sym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- Title">
    <p:bg>
      <p:bgPr>
        <a:blipFill dpi="0" rotWithShape="1">
          <a:blip r:embed="rId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/>
        </p:nvGraphicFramePr>
        <p:xfrm>
          <a:off x="1587" y="1590"/>
          <a:ext cx="1587" cy="1587"/>
        </p:xfrm>
        <a:graphic>
          <a:graphicData uri="http://schemas.openxmlformats.org/presentationml/2006/ole">
            <p:oleObj spid="_x0000_s26629" name="think-cell Slide" r:id="rId4" imgW="360" imgH="360" progId="">
              <p:embed/>
            </p:oleObj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7544" y="2492896"/>
            <a:ext cx="5400000" cy="252028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CA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68458" y="6021390"/>
            <a:ext cx="5399087" cy="503237"/>
          </a:xfrm>
        </p:spPr>
        <p:txBody>
          <a:bodyPr anchor="ctr">
            <a:normAutofit/>
          </a:bodyPr>
          <a:lstStyle>
            <a:lvl1pPr>
              <a:buNone/>
              <a:defRPr sz="1400" baseline="0"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  <a:lvl3pPr>
              <a:buNone/>
              <a:defRPr>
                <a:solidFill>
                  <a:schemeClr val="bg1"/>
                </a:solidFill>
              </a:defRPr>
            </a:lvl3pPr>
            <a:lvl4pPr>
              <a:buNone/>
              <a:defRPr>
                <a:solidFill>
                  <a:schemeClr val="bg1"/>
                </a:solidFill>
              </a:defRPr>
            </a:lvl4pPr>
            <a:lvl5pP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CA" smtClean="0"/>
              <a:t>Reference / Author / dd MMM yyyy</a:t>
            </a:r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299537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>
            <a:lvl1pPr>
              <a:spcAft>
                <a:spcPts val="600"/>
              </a:spcAft>
              <a:defRPr b="0"/>
            </a:lvl1pPr>
            <a:lvl2pPr>
              <a:spcAft>
                <a:spcPts val="600"/>
              </a:spcAft>
              <a:defRPr b="0"/>
            </a:lvl2pPr>
            <a:lvl3pPr>
              <a:spcAft>
                <a:spcPts val="600"/>
              </a:spcAft>
              <a:defRPr b="0"/>
            </a:lvl3pPr>
            <a:lvl4pPr marL="1079500" indent="-269875">
              <a:spcAft>
                <a:spcPts val="600"/>
              </a:spcAft>
              <a:buFont typeface="Arial" pitchFamily="34" charset="0"/>
              <a:buChar char="-"/>
              <a:defRPr sz="1400" b="0"/>
            </a:lvl4pPr>
            <a:lvl5pPr marL="1341438" indent="-261938">
              <a:spcAft>
                <a:spcPts val="600"/>
              </a:spcAft>
              <a:defRPr sz="1200" b="0"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CA" dirty="0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Enzo Peduzzi / </a:t>
            </a:r>
            <a:r>
              <a:rPr lang="en-CA" dirty="0" smtClean="0">
                <a:cs typeface="Arial"/>
              </a:rPr>
              <a:t>Rolf Sigg / </a:t>
            </a:r>
            <a:r>
              <a:rPr lang="en-CA" dirty="0" smtClean="0"/>
              <a:t>Dominique Taudin</a:t>
            </a:r>
            <a:endParaRPr lang="en-CA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noProof="1" smtClean="0"/>
              <a:t>May 2014</a:t>
            </a:r>
            <a:endParaRPr lang="en-CA" noProof="1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200D9-6AD9-4FA1-93C4-C6AABE35E989}" type="slidenum">
              <a:rPr lang="en-CA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.jpeg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/>
        </p:nvGraphicFramePr>
        <p:xfrm>
          <a:off x="1587" y="1590"/>
          <a:ext cx="1587" cy="1587"/>
        </p:xfrm>
        <a:graphic>
          <a:graphicData uri="http://schemas.openxmlformats.org/presentationml/2006/ole">
            <p:oleObj spid="_x0000_s25605" name="think-cell Slide" r:id="rId6" imgW="360" imgH="360" progId="">
              <p:embed/>
            </p:oleObj>
          </a:graphicData>
        </a:graphic>
      </p:graphicFrame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add text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forth level</a:t>
            </a:r>
          </a:p>
          <a:p>
            <a:pPr lvl="4"/>
            <a:r>
              <a:rPr lang="en-CA" smtClean="0"/>
              <a:t>fifth level</a:t>
            </a:r>
            <a:endParaRPr lang="en-CA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489368"/>
            <a:ext cx="1080000" cy="2520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/>
              </a:defRPr>
            </a:lvl1pPr>
          </a:lstStyle>
          <a:p>
            <a:r>
              <a:rPr lang="en-CA" dirty="0" smtClean="0"/>
              <a:t>May 2014</a:t>
            </a:r>
            <a:endParaRPr lang="en-CA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52000" y="6489368"/>
            <a:ext cx="5040000" cy="252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Arial"/>
                <a:sym typeface="Arial"/>
              </a:defRPr>
            </a:lvl1pPr>
          </a:lstStyle>
          <a:p>
            <a:r>
              <a:rPr lang="en-CA" dirty="0" smtClean="0"/>
              <a:t>Enzo Peduzzi / </a:t>
            </a:r>
            <a:r>
              <a:rPr lang="en-CA" dirty="0" smtClean="0">
                <a:cs typeface="Arial"/>
              </a:rPr>
              <a:t>Rolf Sigg / </a:t>
            </a:r>
            <a:r>
              <a:rPr lang="en-CA" dirty="0" smtClean="0"/>
              <a:t>Dominique Taudin</a:t>
            </a:r>
            <a:endParaRPr lang="en-CA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606800" y="6489368"/>
            <a:ext cx="1080000" cy="252000"/>
          </a:xfrm>
          <a:prstGeom prst="rect">
            <a:avLst/>
          </a:prstGeom>
        </p:spPr>
        <p:txBody>
          <a:bodyPr/>
          <a:lstStyle>
            <a:lvl1pPr algn="r">
              <a:defRPr sz="1000">
                <a:latin typeface="Arial"/>
              </a:defRPr>
            </a:lvl1pPr>
          </a:lstStyle>
          <a:p>
            <a:r>
              <a:rPr lang="en-CA" smtClean="0"/>
              <a:t>Slide </a:t>
            </a:r>
            <a:fld id="{4A6FABA2-AF43-4C32-8E8D-EDF681ABC26F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57200" y="116632"/>
            <a:ext cx="5400000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326363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1" r:id="rId2"/>
  </p:sldLayoutIdLst>
  <p:transition spd="med">
    <p:push dir="u"/>
  </p:transition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Arial"/>
          <a:ea typeface="+mj-ea"/>
          <a:cs typeface="Arial"/>
          <a:sym typeface="Arial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  <a:sym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/>
          <a:ea typeface="+mn-ea"/>
          <a:cs typeface="Arial"/>
          <a:sym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Arial"/>
          <a:sym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/>
          <a:ea typeface="+mn-ea"/>
          <a:cs typeface="Arial"/>
          <a:sym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/>
          <a:ea typeface="+mn-ea"/>
          <a:cs typeface="Arial"/>
          <a:sym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4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7.jpeg"/><Relationship Id="rId5" Type="http://schemas.openxmlformats.org/officeDocument/2006/relationships/tags" Target="../tags/tag6.xml"/><Relationship Id="rId10" Type="http://schemas.openxmlformats.org/officeDocument/2006/relationships/image" Target="../media/image6.jpeg"/><Relationship Id="rId4" Type="http://schemas.openxmlformats.org/officeDocument/2006/relationships/tags" Target="../tags/tag5.xml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/>
        </p:nvGraphicFramePr>
        <p:xfrm>
          <a:off x="1587" y="1588"/>
          <a:ext cx="1587" cy="1587"/>
        </p:xfrm>
        <a:graphic>
          <a:graphicData uri="http://schemas.openxmlformats.org/presentationml/2006/ole">
            <p:oleObj spid="_x0000_s40965" name="think-cell Slide" r:id="rId4" imgW="360" imgH="360" progId="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676456" cy="2520280"/>
          </a:xfrm>
        </p:spPr>
        <p:txBody>
          <a:bodyPr>
            <a:normAutofit/>
          </a:bodyPr>
          <a:lstStyle/>
          <a:p>
            <a:r>
              <a:rPr lang="en-CA" sz="3200" dirty="0" smtClean="0">
                <a:cs typeface="Arial"/>
              </a:rPr>
              <a:t/>
            </a:r>
            <a:br>
              <a:rPr lang="en-CA" sz="3200" dirty="0" smtClean="0">
                <a:cs typeface="Arial"/>
              </a:rPr>
            </a:br>
            <a:r>
              <a:rPr lang="en-CA" sz="3200" dirty="0" smtClean="0"/>
              <a:t>“Secure and Safer Solutions for </a:t>
            </a:r>
            <a:br>
              <a:rPr lang="en-CA" sz="3200" dirty="0" smtClean="0"/>
            </a:br>
            <a:r>
              <a:rPr lang="en-CA" sz="3200" dirty="0" smtClean="0"/>
              <a:t>S</a:t>
            </a:r>
            <a:r>
              <a:rPr lang="en-CA" sz="3200" i="1" dirty="0" smtClean="0"/>
              <a:t>marter Cities” </a:t>
            </a:r>
            <a:endParaRPr lang="en-CA" sz="2800" dirty="0"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Nice - 12 May 2014 - </a:t>
            </a:r>
            <a:r>
              <a:rPr lang="en-CA" dirty="0" smtClean="0">
                <a:cs typeface="Arial"/>
              </a:rPr>
              <a:t>Rolf Sigg </a:t>
            </a:r>
            <a:r>
              <a:rPr lang="en-CA" dirty="0" smtClean="0"/>
              <a:t> </a:t>
            </a:r>
            <a:endParaRPr lang="en-CA" dirty="0" smtClean="0">
              <a:cs typeface="Arial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004" y="116632"/>
            <a:ext cx="5400000" cy="7200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Background 1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96752"/>
            <a:ext cx="8460297" cy="5304716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According to the United Nations, more than 50% of the worlds population lived in cities in 2008. </a:t>
            </a:r>
          </a:p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endParaRPr lang="en-CA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r>
              <a:rPr lang="en-CA" b="1" dirty="0" smtClean="0">
                <a:latin typeface="Arial" pitchFamily="34" charset="0"/>
                <a:cs typeface="Arial" pitchFamily="34" charset="0"/>
              </a:rPr>
              <a:t>By the year 2050 more than 70% of all people will live in cities</a:t>
            </a:r>
          </a:p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endParaRPr lang="en-CA" sz="2200" i="1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In the last decade S</a:t>
            </a:r>
            <a:r>
              <a:rPr lang="en-CA" sz="2200" i="1" dirty="0" smtClean="0">
                <a:latin typeface="Arial" pitchFamily="34" charset="0"/>
                <a:cs typeface="Arial" pitchFamily="34" charset="0"/>
              </a:rPr>
              <a:t>martness</a:t>
            </a:r>
            <a:r>
              <a:rPr lang="en-CA" sz="2200" dirty="0" smtClean="0">
                <a:latin typeface="Arial" pitchFamily="34" charset="0"/>
                <a:cs typeface="Arial" pitchFamily="34" charset="0"/>
              </a:rPr>
              <a:t> has increasingly been seen as an answer to the megatrends which challenge cities, such as: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Urbanization 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Population growth and ageing 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Population mobility 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Climate change </a:t>
            </a:r>
          </a:p>
          <a:p>
            <a:pPr marL="1074738" lvl="1" indent="-352425">
              <a:buFont typeface="Wingdings" pitchFamily="2" charset="2"/>
              <a:buChar char="Ø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Limited energy resources   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052000" y="6449613"/>
            <a:ext cx="5040000" cy="252000"/>
          </a:xfrm>
        </p:spPr>
        <p:txBody>
          <a:bodyPr/>
          <a:lstStyle/>
          <a:p>
            <a:pPr>
              <a:defRPr/>
            </a:pPr>
            <a:r>
              <a:rPr lang="en-CA" dirty="0" smtClean="0">
                <a:cs typeface="Arial"/>
              </a:rPr>
              <a:t>Rolf Sigg</a:t>
            </a:r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457200" y="6449613"/>
            <a:ext cx="1080000" cy="252000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May 2014</a:t>
            </a:r>
            <a:endParaRPr lang="en-CA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06800" y="6457564"/>
            <a:ext cx="1080000" cy="252000"/>
          </a:xfrm>
        </p:spPr>
        <p:txBody>
          <a:bodyPr/>
          <a:lstStyle/>
          <a:p>
            <a:pPr>
              <a:defRPr/>
            </a:pPr>
            <a:fld id="{6FE200D9-6AD9-4FA1-93C4-C6AABE35E989}" type="slidenum">
              <a:rPr lang="en-CA" smtClean="0"/>
              <a:pPr>
                <a:defRPr/>
              </a:pPr>
              <a:t>2</a:t>
            </a:fld>
            <a:endParaRPr lang="en-CA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004" y="116632"/>
            <a:ext cx="5400000" cy="7200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Background 2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96752"/>
            <a:ext cx="8460297" cy="4947374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Cities are more than just the political and public administration with their institutions</a:t>
            </a:r>
          </a:p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endParaRPr lang="en-CA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r>
              <a:rPr lang="en-CA" b="1" dirty="0" smtClean="0">
                <a:latin typeface="Arial" pitchFamily="34" charset="0"/>
                <a:cs typeface="Arial" pitchFamily="34" charset="0"/>
              </a:rPr>
              <a:t>The proper term would rather be “communities”</a:t>
            </a:r>
          </a:p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endParaRPr lang="en-CA" sz="2200" i="1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r>
              <a:rPr lang="en-CA" sz="2200" dirty="0" smtClean="0">
                <a:latin typeface="Arial" pitchFamily="34" charset="0"/>
                <a:cs typeface="Arial" pitchFamily="34" charset="0"/>
              </a:rPr>
              <a:t>Cities in the sense of communities include all stakeholders: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The citizens living in the city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The businesses operating in the city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The providers of critical infrastructure to the city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The public administration managing the city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</a:pPr>
            <a:endParaRPr lang="en-CA" dirty="0" smtClean="0">
              <a:latin typeface="Arial" pitchFamily="34" charset="0"/>
              <a:cs typeface="Arial" pitchFamily="34" charset="0"/>
            </a:endParaRPr>
          </a:p>
          <a:p>
            <a:pPr lvl="0">
              <a:spcAft>
                <a:spcPts val="0"/>
              </a:spcAft>
              <a:buSzPct val="110000"/>
              <a:buFont typeface="Wingdings" pitchFamily="2" charset="2"/>
              <a:buChar char="§"/>
            </a:pPr>
            <a:r>
              <a:rPr lang="en-CA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All stakeholders have distinct expectations towards the community they live or operate in</a:t>
            </a:r>
            <a:endParaRPr lang="en-CA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052000" y="6449613"/>
            <a:ext cx="5040000" cy="252000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 </a:t>
            </a:r>
            <a:r>
              <a:rPr lang="en-CA" dirty="0" smtClean="0">
                <a:cs typeface="Arial"/>
              </a:rPr>
              <a:t>Rolf Sigg</a:t>
            </a:r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457200" y="6449613"/>
            <a:ext cx="1080000" cy="252000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May 2014</a:t>
            </a:r>
            <a:endParaRPr lang="en-CA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06800" y="6457564"/>
            <a:ext cx="1080000" cy="252000"/>
          </a:xfrm>
        </p:spPr>
        <p:txBody>
          <a:bodyPr/>
          <a:lstStyle/>
          <a:p>
            <a:pPr>
              <a:defRPr/>
            </a:pPr>
            <a:fld id="{6FE200D9-6AD9-4FA1-93C4-C6AABE35E989}" type="slidenum">
              <a:rPr lang="en-CA" smtClean="0"/>
              <a:pPr>
                <a:defRPr/>
              </a:pPr>
              <a:t>3</a:t>
            </a:fld>
            <a:endParaRPr lang="en-CA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004" y="116632"/>
            <a:ext cx="5400000" cy="7200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Background 3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96752"/>
            <a:ext cx="8460297" cy="5011543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r>
              <a:rPr lang="en-CA" sz="2200" i="1" dirty="0" smtClean="0">
                <a:latin typeface="Arial" pitchFamily="34" charset="0"/>
                <a:cs typeface="Arial" pitchFamily="34" charset="0"/>
              </a:rPr>
              <a:t>Smartness </a:t>
            </a:r>
            <a:r>
              <a:rPr lang="en-CA" sz="2200" dirty="0" smtClean="0">
                <a:latin typeface="Arial" pitchFamily="34" charset="0"/>
                <a:cs typeface="Arial" pitchFamily="34" charset="0"/>
              </a:rPr>
              <a:t>of cities is currently essentially limited to energy-efficiency and ICT-based solutions for :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  <a:tabLst>
                <a:tab pos="1074738" algn="l"/>
              </a:tabLst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Flows of People &amp; Goods</a:t>
            </a:r>
          </a:p>
          <a:p>
            <a:pPr marL="1074738" lvl="1" indent="-352425">
              <a:spcAft>
                <a:spcPts val="0"/>
              </a:spcAft>
              <a:buFont typeface="Wingdings" pitchFamily="2" charset="2"/>
              <a:buChar char="Ø"/>
              <a:tabLst>
                <a:tab pos="1074738" algn="l"/>
              </a:tabLst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Flows of Energy </a:t>
            </a:r>
          </a:p>
          <a:p>
            <a:pPr marL="1074738" lvl="1" indent="-352425">
              <a:spcAft>
                <a:spcPts val="1200"/>
              </a:spcAft>
              <a:buFont typeface="Wingdings" pitchFamily="2" charset="2"/>
              <a:buChar char="Ø"/>
              <a:tabLst>
                <a:tab pos="1074738" algn="l"/>
              </a:tabLst>
            </a:pPr>
            <a:r>
              <a:rPr lang="en-CA" dirty="0" smtClean="0">
                <a:latin typeface="Arial" pitchFamily="34" charset="0"/>
                <a:cs typeface="Arial" pitchFamily="34" charset="0"/>
              </a:rPr>
              <a:t>Flows of Data</a:t>
            </a:r>
          </a:p>
          <a:p>
            <a:pPr>
              <a:spcAft>
                <a:spcPts val="1200"/>
              </a:spcAft>
              <a:buSzPct val="110000"/>
              <a:buFont typeface="Wingdings" pitchFamily="2" charset="2"/>
              <a:buChar char="§"/>
            </a:pPr>
            <a:r>
              <a:rPr lang="de-CH" sz="1800" dirty="0" smtClean="0"/>
              <a:t>The European Innovation </a:t>
            </a:r>
            <a:r>
              <a:rPr lang="de-CH" sz="1800" dirty="0" err="1" smtClean="0"/>
              <a:t>Partnership</a:t>
            </a:r>
            <a:r>
              <a:rPr lang="de-CH" sz="1800" dirty="0" smtClean="0"/>
              <a:t> Smart Cities </a:t>
            </a:r>
            <a:r>
              <a:rPr lang="de-CH" sz="1800" dirty="0" err="1" smtClean="0"/>
              <a:t>and</a:t>
            </a:r>
            <a:r>
              <a:rPr lang="de-CH" sz="1800" dirty="0" smtClean="0"/>
              <a:t> Communities (EIP SCC), </a:t>
            </a:r>
            <a:r>
              <a:rPr lang="de-CH" sz="1800" dirty="0" err="1" smtClean="0"/>
              <a:t>launched</a:t>
            </a:r>
            <a:r>
              <a:rPr lang="de-CH" sz="1800" dirty="0" smtClean="0"/>
              <a:t> </a:t>
            </a:r>
            <a:r>
              <a:rPr lang="de-CH" sz="1800" dirty="0" err="1" smtClean="0"/>
              <a:t>by</a:t>
            </a:r>
            <a:r>
              <a:rPr lang="de-CH" sz="1800" dirty="0" smtClean="0"/>
              <a:t> </a:t>
            </a:r>
            <a:r>
              <a:rPr lang="de-CH" sz="1800" dirty="0" err="1" smtClean="0"/>
              <a:t>the</a:t>
            </a:r>
            <a:r>
              <a:rPr lang="de-CH" sz="1800" dirty="0" smtClean="0"/>
              <a:t> EC in 2012, </a:t>
            </a:r>
            <a:r>
              <a:rPr lang="de-CH" sz="1800" dirty="0" err="1" smtClean="0"/>
              <a:t>only</a:t>
            </a:r>
            <a:r>
              <a:rPr lang="de-CH" sz="1800" dirty="0" smtClean="0"/>
              <a:t> </a:t>
            </a:r>
            <a:r>
              <a:rPr lang="de-CH" sz="1800" dirty="0" err="1" smtClean="0"/>
              <a:t>includes</a:t>
            </a:r>
            <a:r>
              <a:rPr lang="de-CH" sz="1800" dirty="0" smtClean="0"/>
              <a:t> </a:t>
            </a:r>
            <a:r>
              <a:rPr lang="de-CH" sz="1800" dirty="0" err="1" smtClean="0"/>
              <a:t>these</a:t>
            </a:r>
            <a:r>
              <a:rPr lang="de-CH" sz="1800" dirty="0" smtClean="0"/>
              <a:t> </a:t>
            </a:r>
            <a:r>
              <a:rPr lang="de-CH" sz="1800" dirty="0" err="1" smtClean="0"/>
              <a:t>three</a:t>
            </a:r>
            <a:r>
              <a:rPr lang="de-CH" sz="1800" dirty="0" smtClean="0"/>
              <a:t> </a:t>
            </a:r>
            <a:r>
              <a:rPr lang="de-CH" sz="1800" dirty="0" err="1" smtClean="0"/>
              <a:t>areas</a:t>
            </a:r>
            <a:r>
              <a:rPr lang="de-CH" sz="1800" dirty="0" smtClean="0"/>
              <a:t>.</a:t>
            </a:r>
            <a:endParaRPr lang="de-CH" sz="1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  <a:buSzPct val="110000"/>
              <a:buFont typeface="Wingdings" pitchFamily="2" charset="2"/>
              <a:buChar char="§"/>
            </a:pPr>
            <a:r>
              <a:rPr lang="de-CH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But: O</a:t>
            </a:r>
            <a:r>
              <a:rPr lang="en-US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nly</a:t>
            </a:r>
            <a:r>
              <a:rPr lang="en-US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sustainable and resilient cities are truly competitive Smart Cities </a:t>
            </a:r>
          </a:p>
          <a:p>
            <a:pPr>
              <a:spcAft>
                <a:spcPts val="0"/>
              </a:spcAft>
              <a:buSzPct val="110000"/>
              <a:buFont typeface="Wingdings" pitchFamily="2" charset="2"/>
              <a:buChar char="§"/>
            </a:pPr>
            <a:r>
              <a:rPr lang="en-US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Resilience is based on adequate safety and security management for the city</a:t>
            </a:r>
            <a:endParaRPr lang="en-CA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052000" y="6449613"/>
            <a:ext cx="5040000" cy="252000"/>
          </a:xfrm>
        </p:spPr>
        <p:txBody>
          <a:bodyPr/>
          <a:lstStyle/>
          <a:p>
            <a:pPr>
              <a:defRPr/>
            </a:pPr>
            <a:r>
              <a:rPr lang="en-CA" dirty="0" smtClean="0">
                <a:cs typeface="Arial"/>
              </a:rPr>
              <a:t>Rolf Sigg</a:t>
            </a:r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457200" y="6449613"/>
            <a:ext cx="1080000" cy="252000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May 2014</a:t>
            </a:r>
            <a:endParaRPr lang="en-CA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06800" y="6457564"/>
            <a:ext cx="1080000" cy="252000"/>
          </a:xfrm>
        </p:spPr>
        <p:txBody>
          <a:bodyPr/>
          <a:lstStyle/>
          <a:p>
            <a:pPr>
              <a:defRPr/>
            </a:pPr>
            <a:fld id="{6FE200D9-6AD9-4FA1-93C4-C6AABE35E989}" type="slidenum">
              <a:rPr lang="en-CA" smtClean="0"/>
              <a:pPr>
                <a:defRPr/>
              </a:pPr>
              <a:t>4</a:t>
            </a:fld>
            <a:endParaRPr lang="en-CA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3200" dirty="0" smtClean="0"/>
              <a:t>Euralarm </a:t>
            </a:r>
            <a:r>
              <a:rPr lang="de-CH" sz="3200" dirty="0" err="1" smtClean="0"/>
              <a:t>Proposal</a:t>
            </a:r>
            <a:endParaRPr lang="de-DE" sz="3200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199" y="1045750"/>
            <a:ext cx="8365959" cy="5640276"/>
          </a:xfrm>
        </p:spPr>
        <p:txBody>
          <a:bodyPr>
            <a:noAutofit/>
          </a:bodyPr>
          <a:lstStyle/>
          <a:p>
            <a:r>
              <a:rPr lang="de-CH" dirty="0" err="1" smtClean="0"/>
              <a:t>Citizens</a:t>
            </a:r>
            <a:r>
              <a:rPr lang="de-CH" dirty="0" smtClean="0"/>
              <a:t>, </a:t>
            </a:r>
            <a:r>
              <a:rPr lang="de-CH" dirty="0" err="1" smtClean="0"/>
              <a:t>businesses</a:t>
            </a:r>
            <a:r>
              <a:rPr lang="de-CH" dirty="0" smtClean="0"/>
              <a:t>, urban </a:t>
            </a:r>
            <a:r>
              <a:rPr lang="de-CH" dirty="0" err="1" smtClean="0"/>
              <a:t>processes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infrastructure</a:t>
            </a:r>
            <a:r>
              <a:rPr lang="de-CH" dirty="0" smtClean="0"/>
              <a:t> </a:t>
            </a:r>
            <a:r>
              <a:rPr lang="de-CH" dirty="0" err="1" smtClean="0"/>
              <a:t>rely</a:t>
            </a:r>
            <a:r>
              <a:rPr lang="de-CH" dirty="0" smtClean="0"/>
              <a:t> on </a:t>
            </a:r>
            <a:r>
              <a:rPr lang="de-CH" dirty="0" err="1" smtClean="0"/>
              <a:t>safety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security</a:t>
            </a:r>
            <a:r>
              <a:rPr lang="de-CH" dirty="0" smtClean="0"/>
              <a:t> as </a:t>
            </a:r>
            <a:r>
              <a:rPr lang="de-CH" dirty="0" err="1" smtClean="0"/>
              <a:t>key</a:t>
            </a:r>
            <a:r>
              <a:rPr lang="de-CH" dirty="0" smtClean="0"/>
              <a:t> </a:t>
            </a:r>
            <a:r>
              <a:rPr lang="de-CH" dirty="0" err="1" smtClean="0"/>
              <a:t>pillars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keep</a:t>
            </a:r>
            <a:r>
              <a:rPr lang="de-CH" dirty="0" smtClean="0"/>
              <a:t>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i="1" dirty="0" smtClean="0"/>
              <a:t>Smart City</a:t>
            </a:r>
            <a:r>
              <a:rPr lang="de-CH" dirty="0" smtClean="0"/>
              <a:t> </a:t>
            </a:r>
            <a:r>
              <a:rPr lang="de-CH" dirty="0" err="1" smtClean="0"/>
              <a:t>functional</a:t>
            </a:r>
            <a:r>
              <a:rPr lang="de-CH" dirty="0" smtClean="0"/>
              <a:t> </a:t>
            </a:r>
            <a:r>
              <a:rPr lang="de-CH" dirty="0" err="1" smtClean="0"/>
              <a:t>at</a:t>
            </a:r>
            <a:r>
              <a:rPr lang="de-CH" dirty="0" smtClean="0"/>
              <a:t> all </a:t>
            </a:r>
            <a:r>
              <a:rPr lang="de-CH" dirty="0" err="1" smtClean="0"/>
              <a:t>times</a:t>
            </a:r>
            <a:r>
              <a:rPr lang="de-CH" dirty="0" smtClean="0"/>
              <a:t> </a:t>
            </a:r>
            <a:r>
              <a:rPr lang="de-CH" i="1" dirty="0" smtClean="0"/>
              <a:t> </a:t>
            </a:r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pPr>
              <a:buNone/>
            </a:pPr>
            <a:endParaRPr lang="de-CH" dirty="0" smtClean="0"/>
          </a:p>
          <a:p>
            <a:r>
              <a:rPr lang="de-CH" b="1" dirty="0" smtClean="0"/>
              <a:t>A </a:t>
            </a:r>
            <a:r>
              <a:rPr lang="de-CH" b="1" dirty="0" err="1" smtClean="0"/>
              <a:t>holistic</a:t>
            </a:r>
            <a:r>
              <a:rPr lang="de-CH" b="1" dirty="0" smtClean="0"/>
              <a:t> Smart City </a:t>
            </a:r>
            <a:r>
              <a:rPr lang="de-CH" b="1" dirty="0" err="1" smtClean="0"/>
              <a:t>dialogue</a:t>
            </a:r>
            <a:r>
              <a:rPr lang="de-CH" b="1" dirty="0" smtClean="0"/>
              <a:t> </a:t>
            </a:r>
            <a:r>
              <a:rPr lang="de-CH" b="1" dirty="0" err="1" smtClean="0"/>
              <a:t>therefore</a:t>
            </a:r>
            <a:r>
              <a:rPr lang="de-CH" b="1" dirty="0" smtClean="0"/>
              <a:t> </a:t>
            </a:r>
            <a:r>
              <a:rPr lang="de-CH" b="1" dirty="0" err="1" smtClean="0"/>
              <a:t>needs</a:t>
            </a:r>
            <a:r>
              <a:rPr lang="de-CH" b="1" dirty="0" smtClean="0"/>
              <a:t> </a:t>
            </a:r>
            <a:r>
              <a:rPr lang="de-CH" b="1" dirty="0" err="1" smtClean="0"/>
              <a:t>expertise</a:t>
            </a:r>
            <a:r>
              <a:rPr lang="de-CH" b="1" dirty="0" smtClean="0"/>
              <a:t> </a:t>
            </a:r>
            <a:r>
              <a:rPr lang="de-CH" b="1" dirty="0" err="1" smtClean="0"/>
              <a:t>and</a:t>
            </a:r>
            <a:r>
              <a:rPr lang="de-CH" b="1" dirty="0" smtClean="0"/>
              <a:t> </a:t>
            </a:r>
            <a:r>
              <a:rPr lang="de-CH" b="1" dirty="0" err="1" smtClean="0"/>
              <a:t>access</a:t>
            </a:r>
            <a:r>
              <a:rPr lang="de-CH" b="1" dirty="0" smtClean="0"/>
              <a:t> </a:t>
            </a:r>
            <a:r>
              <a:rPr lang="de-CH" b="1" dirty="0" err="1" smtClean="0"/>
              <a:t>to</a:t>
            </a:r>
            <a:r>
              <a:rPr lang="de-CH" b="1" dirty="0" smtClean="0"/>
              <a:t> </a:t>
            </a:r>
            <a:r>
              <a:rPr lang="de-CH" b="1" dirty="0" err="1" smtClean="0"/>
              <a:t>concrete</a:t>
            </a:r>
            <a:r>
              <a:rPr lang="de-CH" b="1" dirty="0" smtClean="0"/>
              <a:t> </a:t>
            </a:r>
            <a:r>
              <a:rPr lang="de-CH" b="1" dirty="0" err="1" smtClean="0"/>
              <a:t>solutions</a:t>
            </a:r>
            <a:r>
              <a:rPr lang="de-CH" b="1" dirty="0" smtClean="0"/>
              <a:t> </a:t>
            </a:r>
            <a:r>
              <a:rPr lang="de-CH" b="1" dirty="0" err="1" smtClean="0"/>
              <a:t>for</a:t>
            </a:r>
            <a:r>
              <a:rPr lang="de-CH" b="1" dirty="0" smtClean="0"/>
              <a:t> </a:t>
            </a:r>
            <a:r>
              <a:rPr lang="de-CH" b="1" dirty="0" err="1" smtClean="0"/>
              <a:t>safety</a:t>
            </a:r>
            <a:r>
              <a:rPr lang="de-CH" b="1" dirty="0" smtClean="0"/>
              <a:t>, </a:t>
            </a:r>
            <a:r>
              <a:rPr lang="de-CH" b="1" dirty="0" err="1" smtClean="0"/>
              <a:t>security</a:t>
            </a:r>
            <a:r>
              <a:rPr lang="de-CH" b="1" dirty="0" smtClean="0"/>
              <a:t>, </a:t>
            </a:r>
            <a:r>
              <a:rPr lang="de-CH" b="1" dirty="0" err="1" smtClean="0"/>
              <a:t>and</a:t>
            </a:r>
            <a:r>
              <a:rPr lang="de-CH" b="1" dirty="0" smtClean="0"/>
              <a:t> </a:t>
            </a:r>
            <a:r>
              <a:rPr lang="de-CH" b="1" dirty="0" err="1" smtClean="0"/>
              <a:t>resilience</a:t>
            </a:r>
            <a:r>
              <a:rPr lang="de-CH" b="1" dirty="0" smtClean="0"/>
              <a:t>          </a:t>
            </a:r>
            <a:r>
              <a:rPr lang="de-CH" b="1" dirty="0" err="1" smtClean="0"/>
              <a:t>paired</a:t>
            </a:r>
            <a:r>
              <a:rPr lang="de-CH" b="1" dirty="0" smtClean="0"/>
              <a:t> </a:t>
            </a:r>
            <a:r>
              <a:rPr lang="de-CH" b="1" dirty="0" err="1" smtClean="0"/>
              <a:t>with</a:t>
            </a:r>
            <a:r>
              <a:rPr lang="de-CH" b="1" dirty="0" smtClean="0"/>
              <a:t> </a:t>
            </a:r>
            <a:r>
              <a:rPr lang="de-CH" b="1" dirty="0" err="1" smtClean="0"/>
              <a:t>related</a:t>
            </a:r>
            <a:r>
              <a:rPr lang="de-CH" b="1" dirty="0" smtClean="0"/>
              <a:t> </a:t>
            </a:r>
            <a:r>
              <a:rPr lang="de-CH" b="1" dirty="0" err="1" smtClean="0"/>
              <a:t>standardization</a:t>
            </a:r>
            <a:r>
              <a:rPr lang="de-CH" b="1" dirty="0" smtClean="0"/>
              <a:t> &amp; </a:t>
            </a:r>
            <a:r>
              <a:rPr lang="de-CH" b="1" dirty="0" err="1" smtClean="0"/>
              <a:t>certification</a:t>
            </a:r>
            <a:r>
              <a:rPr lang="de-CH" b="1" dirty="0" smtClean="0"/>
              <a:t> </a:t>
            </a:r>
          </a:p>
          <a:p>
            <a:pPr lvl="1"/>
            <a:endParaRPr lang="de-CH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>
                <a:cs typeface="Arial"/>
              </a:rPr>
              <a:t>Rolf Sigg</a:t>
            </a:r>
            <a:endParaRPr lang="en-CA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CA" noProof="1" smtClean="0"/>
              <a:t>May 2014</a:t>
            </a:r>
            <a:endParaRPr lang="en-CA" noProof="1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200D9-6AD9-4FA1-93C4-C6AABE35E989}" type="slidenum">
              <a:rPr lang="en-CA" smtClean="0"/>
              <a:pPr>
                <a:defRPr/>
              </a:pPr>
              <a:t>5</a:t>
            </a:fld>
            <a:endParaRPr lang="en-CA"/>
          </a:p>
        </p:txBody>
      </p:sp>
      <p:sp>
        <p:nvSpPr>
          <p:cNvPr id="7" name="Oval 31"/>
          <p:cNvSpPr>
            <a:spLocks noChangeArrowheads="1"/>
          </p:cNvSpPr>
          <p:nvPr/>
        </p:nvSpPr>
        <p:spPr bwMode="gray">
          <a:xfrm>
            <a:off x="934804" y="2118369"/>
            <a:ext cx="6192688" cy="2876550"/>
          </a:xfrm>
          <a:prstGeom prst="ellipse">
            <a:avLst/>
          </a:prstGeom>
          <a:solidFill>
            <a:srgbClr val="ACD4E2"/>
          </a:solidFill>
          <a:ln w="15875" algn="ctr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buFont typeface="Wingdings" pitchFamily="2" charset="2"/>
              <a:buNone/>
            </a:pPr>
            <a:endParaRPr lang="de-DE" sz="1200" b="1" noProof="1" smtClean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8" name="Oval 32"/>
          <p:cNvSpPr>
            <a:spLocks noChangeArrowheads="1"/>
          </p:cNvSpPr>
          <p:nvPr/>
        </p:nvSpPr>
        <p:spPr bwMode="gray">
          <a:xfrm>
            <a:off x="1004654" y="2123132"/>
            <a:ext cx="4754686" cy="2841625"/>
          </a:xfrm>
          <a:prstGeom prst="ellipse">
            <a:avLst/>
          </a:prstGeom>
          <a:solidFill>
            <a:srgbClr val="86C1D6"/>
          </a:solidFill>
          <a:ln w="19050" algn="ctr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buFont typeface="Wingdings" pitchFamily="2" charset="2"/>
              <a:buNone/>
            </a:pPr>
            <a:endParaRPr lang="de-DE" sz="1200" b="1" noProof="1" smtClean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9" name="Oval 33"/>
          <p:cNvSpPr>
            <a:spLocks noChangeArrowheads="1"/>
          </p:cNvSpPr>
          <p:nvPr/>
        </p:nvSpPr>
        <p:spPr bwMode="gray">
          <a:xfrm>
            <a:off x="1109429" y="2223144"/>
            <a:ext cx="3433763" cy="2636838"/>
          </a:xfrm>
          <a:prstGeom prst="ellipse">
            <a:avLst/>
          </a:prstGeom>
          <a:solidFill>
            <a:srgbClr val="60ADC8"/>
          </a:solidFill>
          <a:ln w="19050" algn="ctr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buFont typeface="Wingdings" pitchFamily="2" charset="2"/>
              <a:buNone/>
            </a:pPr>
            <a:endParaRPr lang="de-DE" sz="1200" noProof="1" smtClean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10" name="Oval 28"/>
          <p:cNvSpPr>
            <a:spLocks noChangeArrowheads="1"/>
          </p:cNvSpPr>
          <p:nvPr/>
        </p:nvSpPr>
        <p:spPr bwMode="gray">
          <a:xfrm>
            <a:off x="934804" y="2454919"/>
            <a:ext cx="2511426" cy="2205038"/>
          </a:xfrm>
          <a:prstGeom prst="ellipse">
            <a:avLst/>
          </a:prstGeom>
          <a:solidFill>
            <a:srgbClr val="3C91AF"/>
          </a:solidFill>
          <a:ln w="19050" algn="ctr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kern="0" noProof="1">
              <a:solidFill>
                <a:srgbClr val="000000"/>
              </a:solidFill>
              <a:latin typeface="Arial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13" name="Text Box 11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234321" y="4029438"/>
            <a:ext cx="4619854" cy="183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b="1" i="1" dirty="0" smtClean="0">
                <a:solidFill>
                  <a:srgbClr val="FF0000"/>
                </a:solidFill>
                <a:latin typeface="Arial" pitchFamily="34" charset="0"/>
                <a:ea typeface="MS PGothic" pitchFamily="34" charset="-128"/>
                <a:cs typeface="Arial"/>
              </a:rPr>
              <a:t>Secure Smart City Processes, People &amp; Infrastructure </a:t>
            </a:r>
          </a:p>
        </p:txBody>
      </p:sp>
      <p:pic>
        <p:nvPicPr>
          <p:cNvPr id="14" name="Picture 8" descr="https://workspace.sbt.siemens.com/content/00000007/stm/marcom/documents/Siveillance%20Command%20–%20Key%20Visual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68332" y="3054474"/>
            <a:ext cx="1071128" cy="792088"/>
          </a:xfrm>
          <a:prstGeom prst="rect">
            <a:avLst/>
          </a:prstGeom>
          <a:noFill/>
        </p:spPr>
      </p:pic>
      <p:sp>
        <p:nvSpPr>
          <p:cNvPr id="16" name="Text Box 11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433230" y="4034836"/>
            <a:ext cx="0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endParaRPr lang="en-US" sz="1200" b="1" dirty="0" smtClean="0">
              <a:solidFill>
                <a:srgbClr val="FFFFFF"/>
              </a:solidFill>
              <a:latin typeface="Arial" pitchFamily="34" charset="0"/>
              <a:ea typeface="MS PGothic" pitchFamily="34" charset="-128"/>
              <a:cs typeface="Arial"/>
            </a:endParaRPr>
          </a:p>
        </p:txBody>
      </p:sp>
      <p:sp>
        <p:nvSpPr>
          <p:cNvPr id="19" name="Text Box 11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428973" y="4034836"/>
            <a:ext cx="0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endParaRPr lang="en-US" sz="1200" b="1" dirty="0" smtClean="0">
              <a:solidFill>
                <a:srgbClr val="FFFFFF"/>
              </a:solidFill>
              <a:latin typeface="Arial" pitchFamily="34" charset="0"/>
              <a:ea typeface="MS PGothic" pitchFamily="34" charset="-128"/>
              <a:cs typeface="Arial"/>
            </a:endParaRPr>
          </a:p>
        </p:txBody>
      </p:sp>
      <p:grpSp>
        <p:nvGrpSpPr>
          <p:cNvPr id="21" name="Group 284"/>
          <p:cNvGrpSpPr>
            <a:grpSpLocks/>
          </p:cNvGrpSpPr>
          <p:nvPr/>
        </p:nvGrpSpPr>
        <p:grpSpPr bwMode="auto">
          <a:xfrm>
            <a:off x="6079681" y="3316268"/>
            <a:ext cx="2513017" cy="1317626"/>
            <a:chOff x="295" y="2541"/>
            <a:chExt cx="1583" cy="830"/>
          </a:xfrm>
        </p:grpSpPr>
        <p:sp>
          <p:nvSpPr>
            <p:cNvPr id="22" name="Text Box 117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95" y="2913"/>
              <a:ext cx="639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FF0000"/>
                  </a:solidFill>
                  <a:latin typeface="Arial" pitchFamily="34" charset="0"/>
                  <a:ea typeface="MS PGothic" pitchFamily="34" charset="-128"/>
                  <a:cs typeface="Arial"/>
                </a:rPr>
                <a:t>Safety, </a:t>
              </a:r>
              <a:endParaRPr lang="en-US" sz="1600" b="1" dirty="0" smtClean="0">
                <a:solidFill>
                  <a:srgbClr val="FF0000"/>
                </a:solidFill>
                <a:latin typeface="Arial" pitchFamily="34" charset="0"/>
                <a:ea typeface="MS PGothic" pitchFamily="34" charset="-128"/>
                <a:cs typeface="Arial"/>
              </a:endParaRPr>
            </a:p>
            <a:p>
              <a:pPr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FF0000"/>
                  </a:solidFill>
                  <a:latin typeface="Arial" pitchFamily="34" charset="0"/>
                  <a:ea typeface="MS PGothic" pitchFamily="34" charset="-128"/>
                  <a:cs typeface="Arial"/>
                </a:rPr>
                <a:t>Security, </a:t>
              </a:r>
            </a:p>
            <a:p>
              <a:pPr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FF0000"/>
                  </a:solidFill>
                  <a:latin typeface="Arial" pitchFamily="34" charset="0"/>
                  <a:ea typeface="MS PGothic" pitchFamily="34" charset="-128"/>
                  <a:cs typeface="Arial"/>
                </a:rPr>
                <a:t>Resilience</a:t>
              </a:r>
              <a:endParaRPr lang="en-US" sz="1600" b="1" dirty="0" smtClean="0">
                <a:solidFill>
                  <a:srgbClr val="FF0000"/>
                </a:solidFill>
                <a:latin typeface="Arial" pitchFamily="34" charset="0"/>
                <a:ea typeface="MS PGothic" pitchFamily="34" charset="-128"/>
                <a:cs typeface="Arial"/>
              </a:endParaRPr>
            </a:p>
          </p:txBody>
        </p:sp>
        <p:sp>
          <p:nvSpPr>
            <p:cNvPr id="23" name="Text Box 118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218" y="2541"/>
              <a:ext cx="660" cy="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FF0000"/>
                  </a:solidFill>
                  <a:latin typeface="Arial" pitchFamily="34" charset="0"/>
                  <a:ea typeface="MS PGothic" pitchFamily="34" charset="-128"/>
                  <a:cs typeface="Arial"/>
                </a:rPr>
                <a:t>Smartness</a:t>
              </a:r>
            </a:p>
          </p:txBody>
        </p:sp>
      </p:grpSp>
      <p:sp>
        <p:nvSpPr>
          <p:cNvPr id="24" name="AutoShape 31"/>
          <p:cNvSpPr>
            <a:spLocks noChangeArrowheads="1"/>
          </p:cNvSpPr>
          <p:nvPr/>
        </p:nvSpPr>
        <p:spPr bwMode="gray">
          <a:xfrm>
            <a:off x="1468064" y="2561135"/>
            <a:ext cx="1093249" cy="4093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Arial" pitchFamily="34" charset="0"/>
                <a:ea typeface="MS PGothic" pitchFamily="34" charset="-128"/>
                <a:cs typeface="Arial"/>
              </a:rPr>
              <a:t>Traffic </a:t>
            </a:r>
          </a:p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Arial" pitchFamily="34" charset="0"/>
                <a:ea typeface="MS PGothic" pitchFamily="34" charset="-128"/>
                <a:cs typeface="Arial"/>
              </a:rPr>
              <a:t>Management</a:t>
            </a:r>
          </a:p>
        </p:txBody>
      </p:sp>
      <p:sp>
        <p:nvSpPr>
          <p:cNvPr id="25" name="AutoShape 31"/>
          <p:cNvSpPr>
            <a:spLocks noChangeArrowheads="1"/>
          </p:cNvSpPr>
          <p:nvPr/>
        </p:nvSpPr>
        <p:spPr bwMode="gray">
          <a:xfrm>
            <a:off x="2827460" y="2378519"/>
            <a:ext cx="1093249" cy="4093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Arial" pitchFamily="34" charset="0"/>
                <a:ea typeface="MS PGothic" pitchFamily="34" charset="-128"/>
                <a:cs typeface="Arial"/>
              </a:rPr>
              <a:t>Energy Grid </a:t>
            </a:r>
          </a:p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Arial" pitchFamily="34" charset="0"/>
                <a:ea typeface="MS PGothic" pitchFamily="34" charset="-128"/>
                <a:cs typeface="Arial"/>
              </a:rPr>
              <a:t>Management</a:t>
            </a:r>
          </a:p>
        </p:txBody>
      </p:sp>
      <p:sp>
        <p:nvSpPr>
          <p:cNvPr id="26" name="AutoShape 31"/>
          <p:cNvSpPr>
            <a:spLocks noChangeArrowheads="1"/>
          </p:cNvSpPr>
          <p:nvPr/>
        </p:nvSpPr>
        <p:spPr bwMode="gray">
          <a:xfrm>
            <a:off x="4113872" y="2346252"/>
            <a:ext cx="1352935" cy="4093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Arial" pitchFamily="34" charset="0"/>
                <a:ea typeface="MS PGothic" pitchFamily="34" charset="-128"/>
                <a:cs typeface="Arial"/>
              </a:rPr>
              <a:t>Information,</a:t>
            </a:r>
          </a:p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Arial" pitchFamily="34" charset="0"/>
                <a:ea typeface="MS PGothic" pitchFamily="34" charset="-128"/>
                <a:cs typeface="Arial"/>
              </a:rPr>
              <a:t>Communication</a:t>
            </a:r>
          </a:p>
        </p:txBody>
      </p:sp>
      <p:sp>
        <p:nvSpPr>
          <p:cNvPr id="31" name="AutoShape 31"/>
          <p:cNvSpPr>
            <a:spLocks noChangeArrowheads="1"/>
          </p:cNvSpPr>
          <p:nvPr/>
        </p:nvSpPr>
        <p:spPr bwMode="gray">
          <a:xfrm>
            <a:off x="5600940" y="2532560"/>
            <a:ext cx="1072409" cy="4093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Arial" pitchFamily="34" charset="0"/>
                <a:ea typeface="MS PGothic" pitchFamily="34" charset="-128"/>
                <a:cs typeface="Arial"/>
              </a:rPr>
              <a:t>Data Fusion </a:t>
            </a:r>
          </a:p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Arial" pitchFamily="34" charset="0"/>
                <a:ea typeface="MS PGothic" pitchFamily="34" charset="-128"/>
                <a:cs typeface="Arial"/>
              </a:rPr>
              <a:t>&amp; Analysis</a:t>
            </a: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1870908" y="3054473"/>
            <a:ext cx="1080120" cy="795604"/>
          </a:xfrm>
          <a:prstGeom prst="rect">
            <a:avLst/>
          </a:prstGeom>
        </p:spPr>
      </p:pic>
      <p:pic>
        <p:nvPicPr>
          <p:cNvPr id="36" name="Picture 234" descr="TITEL"/>
          <p:cNvPicPr>
            <a:picLocks noChangeAspect="1" noChangeArrowheads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3455084" y="3054474"/>
            <a:ext cx="93012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4" descr="https://workspace.sbt.siemens.com/content/00000007/stm/marcom/documents/Intelligent%20shelter%20Key%20visual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790998" y="2933128"/>
            <a:ext cx="691862" cy="936104"/>
          </a:xfrm>
          <a:prstGeom prst="rect">
            <a:avLst/>
          </a:prstGeom>
          <a:noFill/>
        </p:spPr>
      </p:pic>
      <p:sp>
        <p:nvSpPr>
          <p:cNvPr id="30" name="Oval 121" descr="Wide upward diagonal"/>
          <p:cNvSpPr>
            <a:spLocks noChangeArrowheads="1"/>
          </p:cNvSpPr>
          <p:nvPr/>
        </p:nvSpPr>
        <p:spPr bwMode="gray">
          <a:xfrm>
            <a:off x="1019175" y="3896469"/>
            <a:ext cx="4878593" cy="437406"/>
          </a:xfrm>
          <a:prstGeom prst="ellipse">
            <a:avLst/>
          </a:prstGeom>
          <a:noFill/>
          <a:ln w="15875" algn="ctr">
            <a:solidFill>
              <a:srgbClr val="FF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buFont typeface="Wingdings" pitchFamily="2" charset="2"/>
              <a:buNone/>
            </a:pPr>
            <a:endParaRPr lang="de-DE" sz="1600" b="1" dirty="0" smtClean="0">
              <a:solidFill>
                <a:srgbClr val="C00000"/>
              </a:solidFill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8" name="Right Arrow 37"/>
          <p:cNvSpPr/>
          <p:nvPr/>
        </p:nvSpPr>
        <p:spPr>
          <a:xfrm>
            <a:off x="7067550" y="3343275"/>
            <a:ext cx="3143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2223&quot;/&gt;&lt;CPresentation id=&quot;1&quot;&gt;&lt;m_precDefaultNumber/&gt;&lt;m_precDefaultPercent/&gt;&lt;m_precDefaultDate&gt;&lt;m_strFormatTime&gt;%d/%m/%Y&lt;/m_strFormatTime&gt;&lt;/m_precDefaultDate&gt;&lt;m_precDefaultYear&gt;&lt;m_strFormatTime&gt;%Y&lt;/m_strFormatTime&gt;&lt;/m_precDefaultYear&gt;&lt;m_precDefaultQuarter&gt;&lt;m_strFormatTime&gt;Q%5&lt;/m_strFormatTime&gt;&lt;/m_precDefaultQuarter&gt;&lt;m_precDefaultMonth&gt;&lt;m_strFormatTime&gt;%1&lt;/m_strFormatTime&gt;&lt;/m_precDefaultMonth&gt;&lt;m_precDefaultWeek&gt;&lt;m_strFormatTime&gt;%4&lt;/m_strFormatTime&gt;&lt;/m_precDefaultWeek&gt;&lt;m_precDefaultDay&gt;&lt;m_strFormatTime&gt;%#d&lt;/m_strFormatTime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mX2LJalUyqXdbxh8fvh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mX2LJalUyqXdbxh8fvh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mX2LJalUyqXdbxh8fvh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umX2LJalUyqXdbxh8fvh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2rQeUaTa0.lP415T2nXow"/>
</p:tagLst>
</file>

<file path=ppt/theme/theme1.xml><?xml version="1.0" encoding="utf-8"?>
<a:theme xmlns:a="http://schemas.openxmlformats.org/drawingml/2006/main" name="0 - Euralarm template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rgbClr val="FFFFFF"/>
        </a:solidFill>
      </a:spPr>
      <a:bodyPr wrap="square" rtlCol="0">
        <a:spAutoFit/>
      </a:bodyPr>
      <a:lstStyle>
        <a:defPPr>
          <a:defRPr sz="16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Euralarm_PPT_Template</Template>
  <TotalTime>0</TotalTime>
  <Pages>12</Pages>
  <Words>329</Words>
  <Application>Microsoft Office PowerPoint</Application>
  <PresentationFormat>On-screen Show (4:3)</PresentationFormat>
  <Paragraphs>68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0 - Euralarm template</vt:lpstr>
      <vt:lpstr>think-cell Slide</vt:lpstr>
      <vt:lpstr> “Secure and Safer Solutions for  Smarter Cities” </vt:lpstr>
      <vt:lpstr>Background 1</vt:lpstr>
      <vt:lpstr>Background 2</vt:lpstr>
      <vt:lpstr>Background 3</vt:lpstr>
      <vt:lpstr>Euralarm Proposal</vt:lpstr>
    </vt:vector>
  </TitlesOfParts>
  <Company>Siemens AG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 Smart, Secure Resilient Cities &gt;</dc:title>
  <dc:creator>Constantin Schlachetzki</dc:creator>
  <cp:lastModifiedBy>siggr</cp:lastModifiedBy>
  <cp:revision>752</cp:revision>
  <cp:lastPrinted>2005-11-02T10:14:32Z</cp:lastPrinted>
  <dcterms:created xsi:type="dcterms:W3CDTF">2012-12-06T10:10:51Z</dcterms:created>
  <dcterms:modified xsi:type="dcterms:W3CDTF">2014-05-11T20:23:36Z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1368860336</vt:i4>
  </property>
  <property fmtid="{D5CDD505-2E9C-101B-9397-08002B2CF9AE}" pid="3" name="_NewReviewCycle">
    <vt:lpwstr/>
  </property>
  <property fmtid="{D5CDD505-2E9C-101B-9397-08002B2CF9AE}" pid="4" name="_EmailSubject">
    <vt:lpwstr>AW: Latest update of the Smart City Security Paper</vt:lpwstr>
  </property>
  <property fmtid="{D5CDD505-2E9C-101B-9397-08002B2CF9AE}" pid="5" name="_AuthorEmail">
    <vt:lpwstr>enzo.peduzzi@siemens.com</vt:lpwstr>
  </property>
  <property fmtid="{D5CDD505-2E9C-101B-9397-08002B2CF9AE}" pid="6" name="_AuthorEmailDisplayName">
    <vt:lpwstr>Peduzzi, Enzo</vt:lpwstr>
  </property>
  <property fmtid="{D5CDD505-2E9C-101B-9397-08002B2CF9AE}" pid="7" name="_PreviousAdHocReviewCycleID">
    <vt:i4>393159993</vt:i4>
  </property>
</Properties>
</file>