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79" r:id="rId4"/>
    <p:sldId id="280" r:id="rId5"/>
    <p:sldId id="281" r:id="rId6"/>
  </p:sldIdLst>
  <p:sldSz cx="9144000" cy="6858000" type="screen4x3"/>
  <p:notesSz cx="6797675" cy="9926638"/>
  <p:custDataLst>
    <p:tags r:id="rId8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2" autoAdjust="0"/>
    <p:restoredTop sz="94640" autoAdjust="0"/>
  </p:normalViewPr>
  <p:slideViewPr>
    <p:cSldViewPr>
      <p:cViewPr>
        <p:scale>
          <a:sx n="76" d="100"/>
          <a:sy n="76" d="100"/>
        </p:scale>
        <p:origin x="-1050" y="-72"/>
      </p:cViewPr>
      <p:guideLst>
        <p:guide orient="horz" pos="2750"/>
        <p:guide pos="10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6289A-EFAB-423F-BFE0-3837B7EAFB4C}" type="datetimeFigureOut">
              <a:rPr lang="en-GB" smtClean="0">
                <a:latin typeface="Arial"/>
              </a:rPr>
              <a:pPr/>
              <a:t>12/05/2014</a:t>
            </a:fld>
            <a:endParaRPr lang="en-GB" dirty="0">
              <a:latin typeface="Arial"/>
            </a:endParaRPr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>
              <a:latin typeface="Arial"/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Klik om de modelstijlen te bewerken</a:t>
            </a:r>
          </a:p>
          <a:p>
            <a:pPr lvl="1"/>
            <a:r>
              <a:rPr lang="en-GB" smtClean="0"/>
              <a:t>Tweede niveau</a:t>
            </a:r>
          </a:p>
          <a:p>
            <a:pPr lvl="2"/>
            <a:r>
              <a:rPr lang="en-GB" smtClean="0"/>
              <a:t>Derde niveau</a:t>
            </a:r>
          </a:p>
          <a:p>
            <a:pPr lvl="3"/>
            <a:r>
              <a:rPr lang="en-GB" smtClean="0"/>
              <a:t>Vierde niveau</a:t>
            </a:r>
          </a:p>
          <a:p>
            <a:pPr lvl="4"/>
            <a:r>
              <a:rPr lang="en-GB" smtClean="0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DFE8B-E5E2-4D2D-880E-247A0CC50C69}" type="slidenum">
              <a:rPr lang="en-GB" smtClean="0">
                <a:latin typeface="Arial"/>
              </a:rPr>
              <a:pPr/>
              <a:t>‹N°›</a:t>
            </a:fld>
            <a:endParaRPr lang="en-GB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498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  <a:sym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  <a:sym typeface="Arial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  <a:sym typeface="Arial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  <a:sym typeface="Arial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  <a:sym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Title">
    <p:bg>
      <p:bgPr>
        <a:blipFill dpi="0" rotWithShape="1">
          <a:blip r:embed="rId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2122" name="think-cell Slide" r:id="rId4" imgW="360" imgH="360" progId="">
              <p:embed/>
            </p:oleObj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7544" y="2492896"/>
            <a:ext cx="5400000" cy="252028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68457" y="6021388"/>
            <a:ext cx="5399087" cy="503237"/>
          </a:xfrm>
        </p:spPr>
        <p:txBody>
          <a:bodyPr anchor="ctr">
            <a:normAutofit/>
          </a:bodyPr>
          <a:lstStyle>
            <a:lvl1pPr>
              <a:buNone/>
              <a:defRPr sz="1400" baseline="0"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  <a:lvl3pPr>
              <a:buNone/>
              <a:defRPr>
                <a:solidFill>
                  <a:schemeClr val="bg1"/>
                </a:solidFill>
              </a:defRPr>
            </a:lvl3pPr>
            <a:lvl4pPr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Reference / Author / </a:t>
            </a:r>
            <a:r>
              <a:rPr lang="en-US" dirty="0" err="1" smtClean="0"/>
              <a:t>dd</a:t>
            </a:r>
            <a:r>
              <a:rPr lang="en-US" dirty="0" smtClean="0"/>
              <a:t> MMM </a:t>
            </a:r>
            <a:r>
              <a:rPr lang="en-US" dirty="0" err="1" smtClean="0"/>
              <a:t>yyyy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9537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3146" name="think-cell Slide" r:id="rId3" imgW="360" imgH="360" progId="">
              <p:embed/>
            </p:oleObj>
          </a:graphicData>
        </a:graphic>
      </p:graphicFrame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add text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9" name="Date Placeholder 7"/>
          <p:cNvSpPr>
            <a:spLocks noGrp="1"/>
          </p:cNvSpPr>
          <p:nvPr>
            <p:ph type="dt" sz="half" idx="10"/>
          </p:nvPr>
        </p:nvSpPr>
        <p:spPr>
          <a:xfrm>
            <a:off x="457200" y="6489368"/>
            <a:ext cx="1080000" cy="252000"/>
          </a:xfrm>
        </p:spPr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7606800" y="6489368"/>
            <a:ext cx="1080000" cy="252000"/>
          </a:xfrm>
        </p:spPr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052000" y="6489368"/>
            <a:ext cx="5040000" cy="252000"/>
          </a:xfrm>
        </p:spPr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4877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Two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6218" name="think-cell Slide" r:id="rId3" imgW="360" imgH="360" progId="">
              <p:embed/>
            </p:oleObj>
          </a:graphicData>
        </a:graphic>
      </p:graphicFrame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57200" y="1196752"/>
            <a:ext cx="4038600" cy="4929411"/>
          </a:xfrm>
        </p:spPr>
        <p:txBody>
          <a:bodyPr/>
          <a:lstStyle>
            <a:lvl1pPr>
              <a:defRPr sz="2400"/>
            </a:lvl1pPr>
            <a:lvl2pPr>
              <a:defRPr sz="2000" baseline="0"/>
            </a:lvl2pPr>
            <a:lvl3pPr>
              <a:defRPr sz="2000" baseline="0"/>
            </a:lvl3pPr>
            <a:lvl4pPr>
              <a:defRPr sz="2000"/>
            </a:lvl4pPr>
            <a:lvl5pPr>
              <a:defRPr sz="20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196752"/>
            <a:ext cx="4038600" cy="49294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457200" y="6489368"/>
            <a:ext cx="1080000" cy="252000"/>
          </a:xfrm>
        </p:spPr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7606800" y="6489368"/>
            <a:ext cx="1080000" cy="252000"/>
          </a:xfrm>
        </p:spPr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3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052000" y="6489368"/>
            <a:ext cx="5040000" cy="252000"/>
          </a:xfrm>
        </p:spPr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73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- No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5194" name="think-cell Slide" r:id="rId3" imgW="360" imgH="360" progId="">
              <p:embed/>
            </p:oleObj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0019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- Blank">
    <p:bg>
      <p:bgPr>
        <a:blipFill dpi="0" rotWithShape="1">
          <a:blip r:embed="rId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7242" name="think-cell Slide" r:id="rId4" imgW="360" imgH="360" progId="">
              <p:embed/>
            </p:oleObj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0019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00919309"/>
      </p:ext>
    </p:extLst>
  </p:cSld>
  <p:clrMapOvr>
    <a:masterClrMapping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1098" name="think-cell Slide" r:id="rId10" imgW="360" imgH="360" progId="">
              <p:embed/>
            </p:oleObj>
          </a:graphicData>
        </a:graphic>
      </p:graphicFrame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add text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489368"/>
            <a:ext cx="1080000" cy="2520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/>
              </a:defRPr>
            </a:lvl1pPr>
          </a:lstStyle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52000" y="6489368"/>
            <a:ext cx="5040000" cy="252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Arial"/>
                <a:sym typeface="Arial"/>
              </a:defRPr>
            </a:lvl1pPr>
          </a:lstStyle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606800" y="6489368"/>
            <a:ext cx="1080000" cy="252000"/>
          </a:xfrm>
          <a:prstGeom prst="rect">
            <a:avLst/>
          </a:prstGeom>
        </p:spPr>
        <p:txBody>
          <a:bodyPr/>
          <a:lstStyle>
            <a:lvl1pPr algn="r">
              <a:defRPr sz="1000">
                <a:latin typeface="Arial"/>
              </a:defRPr>
            </a:lvl1pPr>
          </a:lstStyle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16632"/>
            <a:ext cx="5400000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6363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/>
          <a:ea typeface="+mj-ea"/>
          <a:cs typeface="+mj-cs"/>
          <a:sym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08912" cy="2520280"/>
          </a:xfrm>
        </p:spPr>
        <p:txBody>
          <a:bodyPr/>
          <a:lstStyle/>
          <a:p>
            <a:pPr algn="ctr"/>
            <a:r>
              <a:rPr lang="en-US" dirty="0" smtClean="0"/>
              <a:t>Euralarm Conference 2014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“Fire Safety &amp; Security in Hotels”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>GA 2014 / Juan les Pins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8457" y="6021388"/>
            <a:ext cx="5543703" cy="503237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Marc Chenevoy</a:t>
            </a:r>
          </a:p>
          <a:p>
            <a:r>
              <a:rPr lang="de-DE" dirty="0" smtClean="0"/>
              <a:t>Euralarm Security Section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Tourism security applies to a number of activities: </a:t>
            </a:r>
          </a:p>
          <a:p>
            <a:pPr lvl="1"/>
            <a:r>
              <a:rPr lang="en-GB" dirty="0" smtClean="0"/>
              <a:t>Hotels and Casinos, Conference centres, Vacations resorts, Outdoor activities (sports and recreation parks) Tourists accommodations, Country resorts, Temporary stays, Local B&amp; B...  </a:t>
            </a:r>
          </a:p>
          <a:p>
            <a:endParaRPr lang="en-GB" dirty="0" smtClean="0"/>
          </a:p>
          <a:p>
            <a:r>
              <a:rPr lang="en-GB" dirty="0" smtClean="0"/>
              <a:t>Hotel Services relating to security</a:t>
            </a:r>
          </a:p>
          <a:p>
            <a:pPr lvl="1"/>
            <a:r>
              <a:rPr lang="en-GB" dirty="0" smtClean="0"/>
              <a:t>Building and perimeter security against theft, aggression, vandalism, arson, terrorism... </a:t>
            </a:r>
          </a:p>
          <a:p>
            <a:pPr lvl="1"/>
            <a:r>
              <a:rPr lang="en-GB" dirty="0" smtClean="0"/>
              <a:t>Personal goods and property protection</a:t>
            </a:r>
          </a:p>
          <a:p>
            <a:pPr lvl="1"/>
            <a:r>
              <a:rPr lang="en-GB" dirty="0" smtClean="0"/>
              <a:t>Peace of mind, safe environment, safe parking...  </a:t>
            </a:r>
          </a:p>
          <a:p>
            <a:endParaRPr lang="en-GB" dirty="0" smtClean="0"/>
          </a:p>
          <a:p>
            <a:r>
              <a:rPr lang="en-GB" dirty="0" smtClean="0"/>
              <a:t>Security services applicable to Hotel security   </a:t>
            </a:r>
          </a:p>
          <a:p>
            <a:pPr lvl="1"/>
            <a:r>
              <a:rPr lang="en-GB" dirty="0" smtClean="0"/>
              <a:t>Risk analysis help determine adequate solutions</a:t>
            </a:r>
          </a:p>
          <a:p>
            <a:pPr lvl="1"/>
            <a:r>
              <a:rPr lang="en-GB" dirty="0" smtClean="0"/>
              <a:t>EN Standards, Codes of practice, Certifications guarantee high level of quality for products and services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Hotel and Tourism Security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06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Risk assessment</a:t>
            </a:r>
          </a:p>
          <a:p>
            <a:pPr lvl="1"/>
            <a:r>
              <a:rPr lang="en-GB" dirty="0" smtClean="0"/>
              <a:t>Adapted to the type of premises, the location, the values to be protected and the type of risk associated to guests and travellers</a:t>
            </a:r>
          </a:p>
          <a:p>
            <a:pPr lvl="1"/>
            <a:r>
              <a:rPr lang="en-GB" dirty="0" smtClean="0"/>
              <a:t>4 levels of risk are defined to meet expectations depending on the Operating Requirements – 4 security grades are applicable 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Systems operational criteria</a:t>
            </a:r>
          </a:p>
          <a:p>
            <a:pPr lvl="1"/>
            <a:r>
              <a:rPr lang="en-GB" dirty="0" smtClean="0"/>
              <a:t>General for the security of guests and travellers</a:t>
            </a:r>
          </a:p>
          <a:p>
            <a:pPr lvl="1"/>
            <a:r>
              <a:rPr lang="en-GB" dirty="0" smtClean="0"/>
              <a:t>Specific for the type of accommodations  </a:t>
            </a:r>
          </a:p>
          <a:p>
            <a:endParaRPr lang="en-GB" dirty="0" smtClean="0"/>
          </a:p>
          <a:p>
            <a:r>
              <a:rPr lang="en-GB" dirty="0" smtClean="0"/>
              <a:t>Solutions are available  </a:t>
            </a:r>
          </a:p>
          <a:p>
            <a:pPr lvl="1"/>
            <a:r>
              <a:rPr lang="en-GB" dirty="0" smtClean="0"/>
              <a:t>Equipment selection by qualified professionals</a:t>
            </a:r>
          </a:p>
          <a:p>
            <a:pPr lvl="1"/>
            <a:r>
              <a:rPr lang="en-GB" dirty="0" smtClean="0"/>
              <a:t>Installation services and maintenance contracts</a:t>
            </a:r>
          </a:p>
          <a:p>
            <a:pPr lvl="1"/>
            <a:r>
              <a:rPr lang="en-GB" dirty="0" smtClean="0"/>
              <a:t>Monitoring of secured premises for optimal performance </a:t>
            </a:r>
          </a:p>
          <a:p>
            <a:pPr lvl="1"/>
            <a:endParaRPr lang="en-GB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Hotel and Tourism Security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06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Versatile and flexible solutions</a:t>
            </a:r>
          </a:p>
          <a:p>
            <a:pPr lvl="1"/>
            <a:r>
              <a:rPr lang="en-GB" dirty="0" smtClean="0"/>
              <a:t>Premises protection </a:t>
            </a:r>
          </a:p>
          <a:p>
            <a:pPr lvl="2"/>
            <a:r>
              <a:rPr lang="en-GB" dirty="0" smtClean="0"/>
              <a:t>Perimeter protection for pre-warnings</a:t>
            </a:r>
          </a:p>
          <a:p>
            <a:pPr lvl="2"/>
            <a:r>
              <a:rPr lang="en-GB" dirty="0" smtClean="0"/>
              <a:t>Intruder detection</a:t>
            </a:r>
          </a:p>
          <a:p>
            <a:pPr lvl="2"/>
            <a:r>
              <a:rPr lang="en-GB" dirty="0" smtClean="0"/>
              <a:t>Theft protection, assets protection  </a:t>
            </a:r>
          </a:p>
          <a:p>
            <a:pPr lvl="1"/>
            <a:r>
              <a:rPr lang="en-GB" dirty="0" smtClean="0"/>
              <a:t>Access Control</a:t>
            </a:r>
          </a:p>
          <a:p>
            <a:pPr lvl="2"/>
            <a:r>
              <a:rPr lang="en-GB" dirty="0" smtClean="0"/>
              <a:t>Rooms accessibility </a:t>
            </a:r>
          </a:p>
          <a:p>
            <a:pPr lvl="2"/>
            <a:r>
              <a:rPr lang="en-GB" dirty="0" smtClean="0"/>
              <a:t>Specific areas, storage, authorized personnel only</a:t>
            </a:r>
          </a:p>
          <a:p>
            <a:pPr lvl="1"/>
            <a:r>
              <a:rPr lang="en-GB" dirty="0" smtClean="0"/>
              <a:t>Video surveillance for public spaces</a:t>
            </a:r>
          </a:p>
          <a:p>
            <a:pPr lvl="2"/>
            <a:r>
              <a:rPr lang="en-GB" dirty="0" smtClean="0"/>
              <a:t>Provides a safer environment (outdoor areas, parking,...)</a:t>
            </a:r>
          </a:p>
          <a:p>
            <a:pPr lvl="2"/>
            <a:r>
              <a:rPr lang="en-GB" dirty="0" smtClean="0"/>
              <a:t>Allows for more efficiency in  </a:t>
            </a:r>
          </a:p>
          <a:p>
            <a:r>
              <a:rPr lang="en-GB" dirty="0" smtClean="0"/>
              <a:t>Combined systems for larger resorts</a:t>
            </a:r>
          </a:p>
          <a:p>
            <a:pPr lvl="2"/>
            <a:r>
              <a:rPr lang="en-GB" dirty="0" smtClean="0"/>
              <a:t>Optimization of resources, integrated services</a:t>
            </a:r>
          </a:p>
          <a:p>
            <a:pPr lvl="2"/>
            <a:r>
              <a:rPr lang="en-GB" dirty="0" smtClean="0"/>
              <a:t>Added benefits when installations are monitored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Hotel and Tourism Security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06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/>
          </a:bodyPr>
          <a:lstStyle/>
          <a:p>
            <a:pPr lvl="2" algn="ctr">
              <a:buNone/>
            </a:pPr>
            <a:endParaRPr lang="en-GB" dirty="0" smtClean="0"/>
          </a:p>
          <a:p>
            <a:pPr lvl="2" algn="ctr">
              <a:buNone/>
            </a:pPr>
            <a:r>
              <a:rPr lang="en-GB" dirty="0" smtClean="0"/>
              <a:t> </a:t>
            </a:r>
          </a:p>
          <a:p>
            <a:pPr lvl="1" indent="0">
              <a:spcBef>
                <a:spcPts val="0"/>
              </a:spcBef>
              <a:buNone/>
            </a:pPr>
            <a:r>
              <a:rPr lang="en-GB" sz="2400" dirty="0" smtClean="0"/>
              <a:t>We call for the incorporation of electronic security into the standards underpinning a </a:t>
            </a:r>
            <a:r>
              <a:rPr lang="en-GB" sz="2400" dirty="0" smtClean="0"/>
              <a:t>future Directive </a:t>
            </a:r>
            <a:r>
              <a:rPr lang="en-GB" sz="2400" dirty="0" smtClean="0"/>
              <a:t>on Hotel safety and </a:t>
            </a:r>
            <a:r>
              <a:rPr lang="en-GB" sz="2400" dirty="0" smtClean="0"/>
              <a:t>security. </a:t>
            </a:r>
            <a:endParaRPr lang="en-GB" sz="2400" dirty="0" smtClean="0"/>
          </a:p>
          <a:p>
            <a:pPr lvl="2">
              <a:buNone/>
            </a:pPr>
            <a:endParaRPr lang="en-GB" dirty="0" smtClean="0"/>
          </a:p>
          <a:p>
            <a:pPr lvl="2">
              <a:buNone/>
            </a:pPr>
            <a:r>
              <a:rPr lang="en-GB" sz="4000" dirty="0" smtClean="0"/>
              <a:t>			</a:t>
            </a:r>
            <a:r>
              <a:rPr lang="en-GB" sz="3600" i="1" dirty="0" smtClean="0"/>
              <a:t>Thank you </a:t>
            </a:r>
          </a:p>
          <a:p>
            <a:pPr lvl="2">
              <a:buNone/>
            </a:pPr>
            <a:endParaRPr lang="en-GB" sz="3600" i="1" dirty="0" smtClean="0"/>
          </a:p>
          <a:p>
            <a:pPr lvl="2">
              <a:buNone/>
            </a:pPr>
            <a:r>
              <a:rPr lang="en-GB" sz="3600" i="1" dirty="0" smtClean="0"/>
              <a:t>		Questions / Answers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Security viewpoint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May 2014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A6FABA2-AF43-4C32-8E8D-EDF681ABC26F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Dirk Gesenhues / GA2014 Conference "FS&amp;S in Hotels"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06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Templ-19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359</Words>
  <Application>Microsoft Office PowerPoint</Application>
  <PresentationFormat>Affichage à l'écran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Templ-19</vt:lpstr>
      <vt:lpstr>think-cell Slide</vt:lpstr>
      <vt:lpstr>Euralarm Conference 2014  “Fire Safety &amp; Security in Hotels”  GA 2014 / Juan les Pins</vt:lpstr>
      <vt:lpstr>Hotel and Tourism Security</vt:lpstr>
      <vt:lpstr>Hotel and Tourism Security</vt:lpstr>
      <vt:lpstr>Hotel and Tourism Security</vt:lpstr>
      <vt:lpstr>Security viewpoint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Report Board  June 2013</dc:title>
  <dc:creator>PD-Services</dc:creator>
  <cp:lastModifiedBy>Marc</cp:lastModifiedBy>
  <cp:revision>97</cp:revision>
  <dcterms:created xsi:type="dcterms:W3CDTF">2013-06-17T21:05:06Z</dcterms:created>
  <dcterms:modified xsi:type="dcterms:W3CDTF">2014-05-12T15:58:29Z</dcterms:modified>
</cp:coreProperties>
</file>