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0" r:id="rId10"/>
  </p:sldIdLst>
  <p:sldSz cx="9144000" cy="6858000" type="screen4x3"/>
  <p:notesSz cx="6797675" cy="9926638"/>
  <p:custDataLst>
    <p:tags r:id="rId12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1" autoAdjust="0"/>
  </p:normalViewPr>
  <p:slideViewPr>
    <p:cSldViewPr>
      <p:cViewPr>
        <p:scale>
          <a:sx n="75" d="100"/>
          <a:sy n="75" d="100"/>
        </p:scale>
        <p:origin x="-1152" y="-7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Arial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6289A-EFAB-423F-BFE0-3837B7EAFB4C}" type="datetimeFigureOut">
              <a:rPr lang="en-GB" smtClean="0">
                <a:latin typeface="Arial"/>
              </a:rPr>
              <a:pPr/>
              <a:t>13/05/2014</a:t>
            </a:fld>
            <a:endParaRPr lang="en-GB">
              <a:latin typeface="Arial"/>
            </a:endParaRPr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>
              <a:latin typeface="Arial"/>
            </a:endParaRPr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Arial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DFE8B-E5E2-4D2D-880E-247A0CC50C69}" type="slidenum">
              <a:rPr lang="en-GB" smtClean="0">
                <a:latin typeface="Arial"/>
              </a:rPr>
              <a:pPr/>
              <a:t>‹#›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98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DFE8B-E5E2-4D2D-880E-247A0CC50C69}" type="slidenum">
              <a:rPr lang="en-GB" smtClean="0">
                <a:latin typeface="Arial"/>
              </a:rPr>
              <a:pPr/>
              <a:t>1</a:t>
            </a:fld>
            <a:endParaRPr lang="en-GB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DFE8B-E5E2-4D2D-880E-247A0CC50C69}" type="slidenum">
              <a:rPr lang="en-GB" smtClean="0">
                <a:latin typeface="Arial"/>
              </a:rPr>
              <a:pPr/>
              <a:t>2</a:t>
            </a:fld>
            <a:endParaRPr lang="en-GB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DFE8B-E5E2-4D2D-880E-247A0CC50C69}" type="slidenum">
              <a:rPr lang="en-GB" smtClean="0">
                <a:latin typeface="Arial"/>
              </a:rPr>
              <a:pPr/>
              <a:t>3</a:t>
            </a:fld>
            <a:endParaRPr lang="en-GB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DFE8B-E5E2-4D2D-880E-247A0CC50C69}" type="slidenum">
              <a:rPr lang="en-GB" smtClean="0">
                <a:latin typeface="Arial"/>
              </a:rPr>
              <a:pPr/>
              <a:t>4</a:t>
            </a:fld>
            <a:endParaRPr lang="en-GB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DFE8B-E5E2-4D2D-880E-247A0CC50C69}" type="slidenum">
              <a:rPr lang="en-GB" smtClean="0">
                <a:latin typeface="Arial"/>
              </a:rPr>
              <a:pPr/>
              <a:t>5</a:t>
            </a:fld>
            <a:endParaRPr lang="en-GB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DFE8B-E5E2-4D2D-880E-247A0CC50C69}" type="slidenum">
              <a:rPr lang="en-GB" smtClean="0">
                <a:latin typeface="Arial"/>
              </a:rPr>
              <a:pPr/>
              <a:t>6</a:t>
            </a:fld>
            <a:endParaRPr lang="en-GB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DFE8B-E5E2-4D2D-880E-247A0CC50C69}" type="slidenum">
              <a:rPr lang="en-GB" smtClean="0">
                <a:latin typeface="Arial"/>
              </a:rPr>
              <a:pPr/>
              <a:t>7</a:t>
            </a:fld>
            <a:endParaRPr lang="en-GB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DFE8B-E5E2-4D2D-880E-247A0CC50C69}" type="slidenum">
              <a:rPr lang="en-GB" smtClean="0">
                <a:latin typeface="Arial"/>
              </a:rPr>
              <a:pPr/>
              <a:t>8</a:t>
            </a:fld>
            <a:endParaRPr lang="en-GB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DFE8B-E5E2-4D2D-880E-247A0CC50C69}" type="slidenum">
              <a:rPr lang="en-GB" smtClean="0">
                <a:latin typeface="Arial"/>
              </a:rPr>
              <a:pPr/>
              <a:t>9</a:t>
            </a:fld>
            <a:endParaRPr lang="en-GB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Title"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7544" y="2492896"/>
            <a:ext cx="5400000" cy="252028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457" y="6021388"/>
            <a:ext cx="5399087" cy="503237"/>
          </a:xfrm>
        </p:spPr>
        <p:txBody>
          <a:bodyPr anchor="ctr">
            <a:normAutofit/>
          </a:bodyPr>
          <a:lstStyle>
            <a:lvl1pPr>
              <a:buNone/>
              <a:defRPr sz="1400" baseline="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Reference / Author / </a:t>
            </a:r>
            <a:r>
              <a:rPr lang="en-US" dirty="0" err="1" smtClean="0"/>
              <a:t>dd</a:t>
            </a:r>
            <a:r>
              <a:rPr lang="en-US" dirty="0" smtClean="0"/>
              <a:t> MMM </a:t>
            </a:r>
            <a:r>
              <a:rPr lang="en-US" dirty="0" err="1" smtClean="0"/>
              <a:t>yyyy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37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489368"/>
            <a:ext cx="1080000" cy="252000"/>
          </a:xfrm>
        </p:spPr>
        <p:txBody>
          <a:bodyPr/>
          <a:lstStyle/>
          <a:p>
            <a:r>
              <a:rPr lang="en-US" smtClean="0"/>
              <a:t>dd MMM yyyy</a:t>
            </a: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606800" y="6489368"/>
            <a:ext cx="1080000" cy="252000"/>
          </a:xfrm>
        </p:spPr>
        <p:txBody>
          <a:bodyPr/>
          <a:lstStyle/>
          <a:p>
            <a:r>
              <a:rPr lang="en-GB" smtClean="0"/>
              <a:t>Slide </a:t>
            </a:r>
            <a:fld id="{4A6FABA2-AF43-4C32-8E8D-EDF681ABC2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052000" y="6489368"/>
            <a:ext cx="5040000" cy="252000"/>
          </a:xfrm>
        </p:spPr>
        <p:txBody>
          <a:bodyPr/>
          <a:lstStyle/>
          <a:p>
            <a:r>
              <a:rPr lang="en-US" smtClean="0"/>
              <a:t>Author / 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77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40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/>
            </a:lvl4pPr>
            <a:lvl5pPr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489368"/>
            <a:ext cx="1080000" cy="252000"/>
          </a:xfrm>
        </p:spPr>
        <p:txBody>
          <a:bodyPr/>
          <a:lstStyle/>
          <a:p>
            <a:r>
              <a:rPr lang="en-US" smtClean="0"/>
              <a:t>dd MMM yyyy</a:t>
            </a:r>
            <a:endParaRPr lang="en-GB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606800" y="6489368"/>
            <a:ext cx="1080000" cy="252000"/>
          </a:xfrm>
        </p:spPr>
        <p:txBody>
          <a:bodyPr/>
          <a:lstStyle/>
          <a:p>
            <a:r>
              <a:rPr lang="en-GB" smtClean="0"/>
              <a:t>Slide </a:t>
            </a:r>
            <a:fld id="{4A6FABA2-AF43-4C32-8E8D-EDF681ABC2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052000" y="6489368"/>
            <a:ext cx="5040000" cy="252000"/>
          </a:xfrm>
        </p:spPr>
        <p:txBody>
          <a:bodyPr/>
          <a:lstStyle/>
          <a:p>
            <a:r>
              <a:rPr lang="en-US" smtClean="0"/>
              <a:t>Author / 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N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dd MMM yyyy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A6FABA2-AF43-4C32-8E8D-EDF681ABC2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Author / 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19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Blank">
    <p:bg>
      <p:bgPr>
        <a:blipFill dpi="0" rotWithShape="1">
          <a:blip r:embed="rId4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dd MMM yyyy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A6FABA2-AF43-4C32-8E8D-EDF681ABC2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Author / 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19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489368"/>
            <a:ext cx="1080000" cy="2520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/>
              </a:defRPr>
            </a:lvl1pPr>
          </a:lstStyle>
          <a:p>
            <a:r>
              <a:rPr lang="en-US" smtClean="0"/>
              <a:t>dd MMM yyyy</a:t>
            </a:r>
            <a:endParaRPr lang="en-GB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052000" y="6489368"/>
            <a:ext cx="5040000" cy="25200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Arial"/>
                <a:sym typeface="Arial"/>
              </a:defRPr>
            </a:lvl1pPr>
          </a:lstStyle>
          <a:p>
            <a:r>
              <a:rPr lang="en-US" dirty="0" smtClean="0"/>
              <a:t>Author / Reference</a:t>
            </a:r>
            <a:endParaRPr lang="en-GB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606800" y="6489368"/>
            <a:ext cx="1080000" cy="25200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/>
              </a:defRPr>
            </a:lvl1pPr>
          </a:lstStyle>
          <a:p>
            <a:r>
              <a:rPr lang="en-GB" dirty="0" smtClean="0"/>
              <a:t>Slide </a:t>
            </a:r>
            <a:fld id="{4A6FABA2-AF43-4C32-8E8D-EDF681ABC2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16632"/>
            <a:ext cx="54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11" name="Tijdelijke aanduiding voor inhoud 6" descr="logo_origineel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80000" y="252000"/>
            <a:ext cx="2160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3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/>
          <a:ea typeface="+mj-ea"/>
          <a:cs typeface="+mj-cs"/>
          <a:sym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  <a:sym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  <a:sym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  <a:sym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  <a:sym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+mn-cs"/>
          <a:sym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oleObject" Target="file:///C:\Users\dominique.taudin\Documents\Dominique\Trade%20Associations\Trade%20Associations%20(Industry)\Euralarm\General%20Assembly\2014\Document8!OLE_LINK8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t="1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6552728" cy="2520280"/>
          </a:xfrm>
        </p:spPr>
        <p:txBody>
          <a:bodyPr>
            <a:normAutofit/>
          </a:bodyPr>
          <a:lstStyle/>
          <a:p>
            <a:r>
              <a:rPr lang="en-GB" dirty="0" smtClean="0"/>
              <a:t>Fire Safety and Security in Hotels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The Industry’s viewpoint</a:t>
            </a:r>
            <a:br>
              <a:rPr lang="en-GB" dirty="0" smtClean="0"/>
            </a:br>
            <a:r>
              <a:rPr lang="en-GB" dirty="0" smtClean="0"/>
              <a:t>Juan-les-Pins – 13 May 2014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Dominique </a:t>
            </a:r>
            <a:r>
              <a:rPr lang="fr-FR" dirty="0" err="1" smtClean="0"/>
              <a:t>Taudin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t="1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59016" cy="720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we need an EU-wide approach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 May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A6FABA2-AF43-4C32-8E8D-EDF681ABC26F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Dominique </a:t>
            </a:r>
            <a:r>
              <a:rPr lang="en-US" dirty="0" err="1" smtClean="0"/>
              <a:t>Taudin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Importance of the tourism sector in Europe</a:t>
            </a:r>
          </a:p>
          <a:p>
            <a:pPr marL="457200" lvl="1" indent="0">
              <a:buNone/>
            </a:pPr>
            <a:endParaRPr lang="en-GB" sz="1800" dirty="0" smtClean="0"/>
          </a:p>
          <a:p>
            <a:pPr marL="457200" lvl="1" indent="0">
              <a:buNone/>
            </a:pPr>
            <a:r>
              <a:rPr lang="en-GB" sz="1800" dirty="0" smtClean="0"/>
              <a:t>Top holiday destination worldwide: 18% of global tourism segment</a:t>
            </a:r>
            <a:r>
              <a:rPr lang="en-GB" sz="1800" baseline="30000" dirty="0" smtClean="0"/>
              <a:t>(1)</a:t>
            </a:r>
          </a:p>
          <a:p>
            <a:pPr marL="400050" lvl="1" indent="0">
              <a:buNone/>
            </a:pPr>
            <a:endParaRPr lang="en-GB" sz="1800" dirty="0" smtClean="0"/>
          </a:p>
          <a:p>
            <a:pPr marL="400050" lvl="1" indent="0">
              <a:buNone/>
            </a:pPr>
            <a:r>
              <a:rPr lang="en-GB" sz="1800" dirty="0" smtClean="0"/>
              <a:t>4% of the EU GDP (6.5% in France)</a:t>
            </a:r>
            <a:r>
              <a:rPr lang="en-GB" sz="1800" baseline="30000" dirty="0" smtClean="0"/>
              <a:t>(2)</a:t>
            </a:r>
          </a:p>
          <a:p>
            <a:pPr marL="400050" lvl="1" indent="0">
              <a:buNone/>
            </a:pPr>
            <a:endParaRPr lang="en-GB" sz="1800" dirty="0" smtClean="0"/>
          </a:p>
          <a:p>
            <a:pPr marL="400050" lvl="1" indent="0">
              <a:buNone/>
            </a:pPr>
            <a:r>
              <a:rPr lang="en-GB" sz="1800" dirty="0" smtClean="0"/>
              <a:t>20 million people work in the tourism </a:t>
            </a:r>
            <a:r>
              <a:rPr lang="en-GB" sz="1800" dirty="0" smtClean="0"/>
              <a:t>sector </a:t>
            </a:r>
            <a:r>
              <a:rPr lang="en-GB" sz="1800" dirty="0" smtClean="0"/>
              <a:t>not taking into account </a:t>
            </a:r>
            <a:r>
              <a:rPr lang="en-US" sz="1800" dirty="0"/>
              <a:t>culture, food, fashion, construction and </a:t>
            </a:r>
            <a:r>
              <a:rPr lang="en-US" sz="1800" dirty="0" smtClean="0"/>
              <a:t>transport</a:t>
            </a:r>
            <a:r>
              <a:rPr lang="en-GB" sz="1800" baseline="30000" dirty="0"/>
              <a:t>(3)</a:t>
            </a:r>
            <a:endParaRPr lang="en-GB" sz="1800" baseline="30000" dirty="0" smtClean="0"/>
          </a:p>
          <a:p>
            <a:pPr marL="400050" lvl="1" indent="0">
              <a:buNone/>
            </a:pPr>
            <a:endParaRPr lang="en-GB" sz="1800" dirty="0" smtClean="0"/>
          </a:p>
          <a:p>
            <a:pPr marL="400050" lvl="1" indent="0">
              <a:buNone/>
            </a:pPr>
            <a:r>
              <a:rPr lang="en-GB" sz="1800" dirty="0" smtClean="0"/>
              <a:t>Sector growth ~5% </a:t>
            </a:r>
            <a:r>
              <a:rPr lang="en-GB" sz="1800" baseline="30000" dirty="0" smtClean="0"/>
              <a:t>(3)</a:t>
            </a:r>
          </a:p>
          <a:p>
            <a:pPr marL="400050" lvl="1" indent="0">
              <a:buNone/>
            </a:pPr>
            <a:r>
              <a:rPr lang="en-GB" sz="1800" dirty="0" smtClean="0"/>
              <a:t>480M tourists visit Europe every year (France 77M, Spain 53M)</a:t>
            </a:r>
          </a:p>
          <a:p>
            <a:pPr marL="400050" lvl="1" indent="0">
              <a:buNone/>
            </a:pPr>
            <a:r>
              <a:rPr lang="en-GB" sz="1800" dirty="0" smtClean="0"/>
              <a:t>Approx. </a:t>
            </a:r>
            <a:r>
              <a:rPr lang="en-GB" sz="1800" dirty="0" smtClean="0"/>
              <a:t>50% are non-EU residents</a:t>
            </a:r>
          </a:p>
          <a:p>
            <a:pPr marL="400050" lvl="1" indent="0">
              <a:buNone/>
            </a:pPr>
            <a:r>
              <a:rPr lang="en-GB" sz="1800" dirty="0" smtClean="0"/>
              <a:t>200,000 hotels and tourist accommodations</a:t>
            </a:r>
          </a:p>
          <a:p>
            <a:pPr marL="400050" lvl="1" indent="0">
              <a:buNone/>
            </a:pPr>
            <a:r>
              <a:rPr lang="en-GB" sz="1800" dirty="0" smtClean="0"/>
              <a:t>6,300,000 hotel rooms </a:t>
            </a:r>
          </a:p>
          <a:p>
            <a:pPr marL="400050" lvl="1" indent="0">
              <a:buNone/>
            </a:pPr>
            <a:r>
              <a:rPr lang="en-GB" sz="1800" dirty="0" smtClean="0"/>
              <a:t>12,800,000 bed places</a:t>
            </a:r>
          </a:p>
          <a:p>
            <a:pPr marL="400050" lvl="1" indent="0">
              <a:buNone/>
            </a:pPr>
            <a:endParaRPr lang="en-GB" sz="1800" dirty="0" smtClean="0"/>
          </a:p>
          <a:p>
            <a:pPr marL="400050" lvl="1" indent="0">
              <a:buNone/>
            </a:pPr>
            <a:endParaRPr lang="en-GB" sz="1800" dirty="0" smtClean="0"/>
          </a:p>
          <a:p>
            <a:pPr marL="457200" indent="-457200">
              <a:buAutoNum type="arabicParenBoth"/>
            </a:pPr>
            <a:r>
              <a:rPr lang="en-US" sz="1400" dirty="0" smtClean="0"/>
              <a:t>Speech </a:t>
            </a:r>
            <a:r>
              <a:rPr lang="en-US" sz="1400" dirty="0"/>
              <a:t>by President </a:t>
            </a:r>
            <a:r>
              <a:rPr lang="en-US" sz="1400" dirty="0" err="1"/>
              <a:t>Barroso</a:t>
            </a:r>
            <a:r>
              <a:rPr lang="en-US" sz="1400" dirty="0"/>
              <a:t> at the 17th Tourism </a:t>
            </a:r>
            <a:r>
              <a:rPr lang="en-US" sz="1400" dirty="0" smtClean="0"/>
              <a:t>Summit – 2 Dec 2013</a:t>
            </a:r>
          </a:p>
          <a:p>
            <a:pPr marL="457200" indent="-457200">
              <a:buAutoNum type="arabicParenBoth"/>
            </a:pPr>
            <a:r>
              <a:rPr lang="en-US" sz="1400" dirty="0" smtClean="0"/>
              <a:t>French Tourism Ministry – 2 Jul 2012</a:t>
            </a:r>
          </a:p>
          <a:p>
            <a:pPr marL="457200" indent="-457200">
              <a:buAutoNum type="arabicParenBoth"/>
            </a:pPr>
            <a:r>
              <a:rPr lang="en-US" sz="1400" dirty="0" smtClean="0"/>
              <a:t>Eurostat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2000" t="1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59016" cy="720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we need an EU-wide approach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 May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A6FABA2-AF43-4C32-8E8D-EDF681ABC26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Dominique </a:t>
            </a:r>
            <a:r>
              <a:rPr lang="en-US" dirty="0" err="1" smtClean="0"/>
              <a:t>Taudin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r>
              <a:rPr lang="en-GB" dirty="0" smtClean="0"/>
              <a:t>Europe needs world-class tourist accommodations to keep its leadership in the sector</a:t>
            </a:r>
          </a:p>
          <a:p>
            <a:r>
              <a:rPr lang="en-GB" dirty="0" smtClean="0"/>
              <a:t>Europe is not immune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475388"/>
              </p:ext>
            </p:extLst>
          </p:nvPr>
        </p:nvGraphicFramePr>
        <p:xfrm>
          <a:off x="755576" y="2621390"/>
          <a:ext cx="4824536" cy="2845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Document" r:id="rId5" imgW="22501587" imgH="11479365" progId="Word.Document.12">
                  <p:link updateAutomatic="1"/>
                </p:oleObj>
              </mc:Choice>
              <mc:Fallback>
                <p:oleObj name="Document" r:id="rId5" imgW="22501587" imgH="11479365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621390"/>
                        <a:ext cx="4824536" cy="2845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5" descr="http://img1.catalog.video.msn.com/Image.aspx?uuid=f4d3df4c-74e8-4981-8b2a-a2180e644e7f&amp;w=544&amp;h=306&amp;so=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75" y="1834442"/>
            <a:ext cx="2782282" cy="15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80113" y="3399476"/>
            <a:ext cx="3410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Saint-Jean de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Luz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/FR – 10 Mar 2014 (1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fatality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6" descr="_59958552_5994796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6" r="20026"/>
          <a:stretch>
            <a:fillRect/>
          </a:stretch>
        </p:blipFill>
        <p:spPr>
          <a:xfrm>
            <a:off x="6110200" y="3789040"/>
            <a:ext cx="2350232" cy="22051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80113" y="5994196"/>
            <a:ext cx="3410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Falmouth/UK – 30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t="1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59016" cy="720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we need an EU-wide approach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 May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A6FABA2-AF43-4C32-8E8D-EDF681ABC26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Dominique </a:t>
            </a:r>
            <a:r>
              <a:rPr lang="en-US" dirty="0" err="1" smtClean="0"/>
              <a:t>Taudin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World-class products and systems</a:t>
            </a:r>
          </a:p>
          <a:p>
            <a:endParaRPr lang="en-GB" sz="2000" dirty="0" smtClean="0"/>
          </a:p>
          <a:p>
            <a:r>
              <a:rPr lang="en-GB" sz="2000" dirty="0" smtClean="0"/>
              <a:t>Harmonized fire safety policies</a:t>
            </a:r>
          </a:p>
          <a:p>
            <a:endParaRPr lang="en-GB" sz="2000" dirty="0" smtClean="0"/>
          </a:p>
          <a:p>
            <a:r>
              <a:rPr lang="en-GB" sz="2000" dirty="0" smtClean="0"/>
              <a:t>Enforcement by local authorities</a:t>
            </a:r>
          </a:p>
          <a:p>
            <a:endParaRPr lang="en-GB" sz="2000" dirty="0" smtClean="0"/>
          </a:p>
          <a:p>
            <a:r>
              <a:rPr lang="en-GB" sz="2000" dirty="0" smtClean="0"/>
              <a:t>Fire safety management</a:t>
            </a:r>
          </a:p>
          <a:p>
            <a:endParaRPr lang="en-GB" sz="2000" dirty="0" smtClean="0"/>
          </a:p>
          <a:p>
            <a:r>
              <a:rPr lang="en-GB" sz="2000" dirty="0" smtClean="0"/>
              <a:t>Continuous risk assessment</a:t>
            </a:r>
          </a:p>
        </p:txBody>
      </p:sp>
      <p:pic>
        <p:nvPicPr>
          <p:cNvPr id="8200" name="Picture 8" descr="This is one of the 20 smoke alarms that were disabled and left dangling from the ceiling while guests staye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8"/>
          <a:stretch/>
        </p:blipFill>
        <p:spPr bwMode="auto">
          <a:xfrm>
            <a:off x="1187624" y="4552184"/>
            <a:ext cx="1902358" cy="1895649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ire officers blasted the conditions of the property after they discovered fire exits were chained shu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0"/>
          <a:stretch/>
        </p:blipFill>
        <p:spPr bwMode="auto">
          <a:xfrm>
            <a:off x="3419870" y="4552184"/>
            <a:ext cx="2965281" cy="1852288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ire doors were blocked by mattress frames while the hotel continued its everyday busines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9"/>
          <a:stretch/>
        </p:blipFill>
        <p:spPr bwMode="auto">
          <a:xfrm>
            <a:off x="5359874" y="980727"/>
            <a:ext cx="2050554" cy="3010247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http://i4.manchestereveningnews.co.uk/incoming/article667873.ece/alternates/s615/C_71_article_1596364_image_list_image_list_item_0_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742327" cy="1823759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5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t="1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59016" cy="720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we need an EU-wide approach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 May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A6FABA2-AF43-4C32-8E8D-EDF681ABC26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Dominique </a:t>
            </a:r>
            <a:r>
              <a:rPr lang="en-US" dirty="0" err="1" smtClean="0"/>
              <a:t>Taudin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algn="just"/>
            <a:r>
              <a:rPr lang="en-GB" sz="1800" dirty="0" smtClean="0"/>
              <a:t>Each EU Member State produces its own fire safety regulations</a:t>
            </a:r>
          </a:p>
          <a:p>
            <a:pPr algn="just"/>
            <a:endParaRPr lang="en-GB" sz="1800" dirty="0" smtClean="0"/>
          </a:p>
          <a:p>
            <a:pPr algn="just"/>
            <a:r>
              <a:rPr lang="en-GB" sz="1800" dirty="0" smtClean="0"/>
              <a:t>Fire Safety and Security measures differ from a MS to another MS</a:t>
            </a:r>
          </a:p>
          <a:p>
            <a:pPr marL="457200" lvl="1" indent="0" algn="just">
              <a:buNone/>
            </a:pPr>
            <a:r>
              <a:rPr lang="en-GB" sz="1400" dirty="0" smtClean="0"/>
              <a:t>Fire detectors in corridor only vs. bedroom + corridor</a:t>
            </a:r>
          </a:p>
          <a:p>
            <a:pPr marL="457200" lvl="1" indent="0" algn="just">
              <a:buNone/>
            </a:pPr>
            <a:r>
              <a:rPr lang="en-GB" sz="1400" dirty="0" smtClean="0"/>
              <a:t>Building height and/or size thresholds for the mandatory installation of sprinklers / Water Mist</a:t>
            </a:r>
          </a:p>
          <a:p>
            <a:pPr marL="457200" lvl="1" indent="0" algn="just">
              <a:buNone/>
            </a:pPr>
            <a:r>
              <a:rPr lang="en-GB" sz="1400" dirty="0" smtClean="0"/>
              <a:t>Evacuation strategy esp. for mobility impaired people</a:t>
            </a:r>
          </a:p>
          <a:p>
            <a:pPr marL="457200" lvl="1" indent="0" algn="just">
              <a:buNone/>
            </a:pPr>
            <a:r>
              <a:rPr lang="en-GB" sz="1400" dirty="0" smtClean="0"/>
              <a:t>Etc…</a:t>
            </a:r>
          </a:p>
          <a:p>
            <a:endParaRPr lang="en-GB" sz="1800" dirty="0" smtClean="0"/>
          </a:p>
          <a:p>
            <a:r>
              <a:rPr lang="en-GB" sz="1800" dirty="0" smtClean="0"/>
              <a:t>Tourists visiting Europe legitimately expect </a:t>
            </a:r>
            <a:r>
              <a:rPr lang="en-US" sz="1800" dirty="0" smtClean="0"/>
              <a:t>a </a:t>
            </a:r>
            <a:r>
              <a:rPr lang="en-US" sz="1800" dirty="0"/>
              <a:t>high and consistent level of </a:t>
            </a:r>
            <a:r>
              <a:rPr lang="en-US" sz="1800" dirty="0" smtClean="0"/>
              <a:t>protection, </a:t>
            </a:r>
            <a:r>
              <a:rPr lang="en-US" sz="1800" dirty="0"/>
              <a:t>regardless of the height, size or type of "accommodation" they are staying in. </a:t>
            </a:r>
            <a:endParaRPr lang="en-GB" sz="1800" dirty="0" smtClean="0"/>
          </a:p>
          <a:p>
            <a:pPr marL="444500" lvl="1" indent="0" algn="just">
              <a:buNone/>
            </a:pPr>
            <a:r>
              <a:rPr lang="en-GB" sz="1400" dirty="0" smtClean="0"/>
              <a:t>International visitors see Europe as ONE country</a:t>
            </a:r>
          </a:p>
          <a:p>
            <a:pPr marL="444500" lvl="1" indent="0" algn="just">
              <a:buNone/>
            </a:pPr>
            <a:r>
              <a:rPr lang="en-GB" sz="1400" dirty="0" smtClean="0"/>
              <a:t>Lack of choice criteria re. safety and security – 50% hotel reservations via Internet</a:t>
            </a:r>
          </a:p>
          <a:p>
            <a:pPr marL="800100" lvl="2" indent="0" algn="just">
              <a:buNone/>
            </a:pPr>
            <a:endParaRPr lang="en-GB" sz="1400" dirty="0" smtClean="0"/>
          </a:p>
          <a:p>
            <a:pPr marL="0" indent="0" algn="ctr">
              <a:buNone/>
            </a:pPr>
            <a:r>
              <a:rPr lang="en-GB" sz="2000" b="1" dirty="0" smtClean="0"/>
              <a:t>Unique </a:t>
            </a:r>
            <a:r>
              <a:rPr lang="en-GB" sz="2000" b="1" dirty="0"/>
              <a:t>opportunity to </a:t>
            </a:r>
            <a:r>
              <a:rPr lang="en-GB" sz="2000" b="1" dirty="0" smtClean="0"/>
              <a:t>confirm Europe’s leadership in tourism by raising </a:t>
            </a:r>
            <a:r>
              <a:rPr lang="en-GB" sz="2000" b="1" dirty="0"/>
              <a:t>the bar and </a:t>
            </a:r>
            <a:r>
              <a:rPr lang="en-GB" sz="2000" b="1" dirty="0" smtClean="0"/>
              <a:t>setting </a:t>
            </a:r>
            <a:r>
              <a:rPr lang="en-GB" sz="2000" b="1" dirty="0"/>
              <a:t>a higher level of safety for the next generation of </a:t>
            </a:r>
            <a:r>
              <a:rPr lang="en-GB" sz="2000" b="1" dirty="0" smtClean="0"/>
              <a:t>hotels with a moderate impact on buildings cost</a:t>
            </a:r>
            <a:endParaRPr lang="en-GB" sz="2000" b="1" dirty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9868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t="1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59016" cy="720000"/>
          </a:xfrm>
        </p:spPr>
        <p:txBody>
          <a:bodyPr>
            <a:normAutofit/>
          </a:bodyPr>
          <a:lstStyle/>
          <a:p>
            <a:r>
              <a:rPr lang="en-GB" dirty="0" smtClean="0"/>
              <a:t>The Industry’s viewpoint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 May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A6FABA2-AF43-4C32-8E8D-EDF681ABC26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Dominique </a:t>
            </a:r>
            <a:r>
              <a:rPr lang="en-US" dirty="0" err="1" smtClean="0"/>
              <a:t>Taudin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Legislation across EU member states is inconsistent, and the current non-binding Recommendation has not proven to be an efficient solution to this issue </a:t>
            </a:r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MBS Methodology provides a pragmatic, result-oriented starting point, but has proven to be difficult to implement by the hotel industry alone, as it requires significant expertise in risk </a:t>
            </a:r>
            <a:r>
              <a:rPr lang="en-US" sz="2000" dirty="0" smtClean="0"/>
              <a:t>assessment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EURALARM calls for a </a:t>
            </a:r>
            <a:r>
              <a:rPr lang="en-US" sz="2000" dirty="0"/>
              <a:t>legally binding EU-level </a:t>
            </a:r>
            <a:r>
              <a:rPr lang="en-US" sz="2000" dirty="0" smtClean="0"/>
              <a:t>instrument rather </a:t>
            </a:r>
            <a:r>
              <a:rPr lang="en-US" sz="2000" dirty="0"/>
              <a:t>than a </a:t>
            </a:r>
            <a:r>
              <a:rPr lang="en-US" sz="2000" dirty="0" smtClean="0"/>
              <a:t>Recommendation</a:t>
            </a:r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2000" b="1" dirty="0" smtClean="0"/>
              <a:t>A Directive would </a:t>
            </a:r>
            <a:r>
              <a:rPr lang="en-US" sz="2000" b="1" dirty="0"/>
              <a:t>be the most effective means of ensuring an adequate level of safety in all hotels across the </a:t>
            </a:r>
            <a:r>
              <a:rPr lang="en-US" sz="2000" b="1" dirty="0" smtClean="0"/>
              <a:t>EU</a:t>
            </a:r>
          </a:p>
        </p:txBody>
      </p:sp>
    </p:spTree>
    <p:extLst>
      <p:ext uri="{BB962C8B-B14F-4D97-AF65-F5344CB8AC3E}">
        <p14:creationId xmlns:p14="http://schemas.microsoft.com/office/powerpoint/2010/main" val="21192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t="1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59016" cy="720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Directive on Hotel Safety &amp; Security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 May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A6FABA2-AF43-4C32-8E8D-EDF681ABC26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Dominique </a:t>
            </a:r>
            <a:r>
              <a:rPr lang="en-US" dirty="0" err="1" smtClean="0"/>
              <a:t>Taudin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 Directive should require Member States to </a:t>
            </a:r>
            <a:r>
              <a:rPr lang="en-US" sz="1800" dirty="0"/>
              <a:t>implement national legislation on fire safety </a:t>
            </a:r>
            <a:r>
              <a:rPr lang="en-US" sz="1800" dirty="0" smtClean="0"/>
              <a:t>and security in </a:t>
            </a:r>
            <a:r>
              <a:rPr lang="en-US" sz="1800" dirty="0"/>
              <a:t>hotels fulfilling minimum requirements established at EU </a:t>
            </a:r>
            <a:r>
              <a:rPr lang="en-US" sz="1800" dirty="0" smtClean="0"/>
              <a:t>level</a:t>
            </a:r>
          </a:p>
          <a:p>
            <a:endParaRPr lang="en-US" sz="1800" dirty="0" smtClean="0"/>
          </a:p>
          <a:p>
            <a:r>
              <a:rPr lang="en-US" sz="1800" dirty="0" smtClean="0"/>
              <a:t>Emphasis on:</a:t>
            </a:r>
          </a:p>
          <a:p>
            <a:pPr marL="558800" lvl="1" indent="0">
              <a:buNone/>
            </a:pPr>
            <a:endParaRPr lang="en-US" sz="1800" dirty="0">
              <a:latin typeface="Arial" pitchFamily="34" charset="0"/>
              <a:ea typeface="Geneva" charset="-128"/>
            </a:endParaRPr>
          </a:p>
          <a:p>
            <a:pPr marL="558800" lvl="1" indent="0">
              <a:buNone/>
            </a:pPr>
            <a:r>
              <a:rPr lang="en-US" sz="1800" dirty="0">
                <a:latin typeface="Arial" pitchFamily="34" charset="0"/>
                <a:ea typeface="Geneva" charset="-128"/>
              </a:rPr>
              <a:t>Product/system compliance to EN standards demonstrated by third-party EU-wide approval</a:t>
            </a:r>
          </a:p>
          <a:p>
            <a:pPr marL="558800" lvl="1" indent="0">
              <a:buNone/>
            </a:pPr>
            <a:endParaRPr lang="en-US" sz="1800" dirty="0">
              <a:latin typeface="Arial" pitchFamily="34" charset="0"/>
              <a:ea typeface="Geneva" charset="-128"/>
            </a:endParaRPr>
          </a:p>
          <a:p>
            <a:pPr marL="558800" lvl="1" indent="0">
              <a:buNone/>
            </a:pPr>
            <a:r>
              <a:rPr lang="fr-FR" sz="1800" dirty="0" err="1">
                <a:latin typeface="Arial" pitchFamily="34" charset="0"/>
                <a:ea typeface="Geneva" charset="-128"/>
              </a:rPr>
              <a:t>Qualified</a:t>
            </a:r>
            <a:r>
              <a:rPr lang="fr-FR" sz="1800" dirty="0">
                <a:latin typeface="Arial" pitchFamily="34" charset="0"/>
                <a:ea typeface="Geneva" charset="-128"/>
              </a:rPr>
              <a:t> </a:t>
            </a:r>
            <a:r>
              <a:rPr lang="fr-FR" sz="1800" dirty="0" err="1">
                <a:latin typeface="Arial" pitchFamily="34" charset="0"/>
                <a:ea typeface="Geneva" charset="-128"/>
              </a:rPr>
              <a:t>companies</a:t>
            </a:r>
            <a:r>
              <a:rPr lang="fr-FR" sz="1800" dirty="0">
                <a:latin typeface="Arial" pitchFamily="34" charset="0"/>
                <a:ea typeface="Geneva" charset="-128"/>
              </a:rPr>
              <a:t> for installation, </a:t>
            </a:r>
            <a:r>
              <a:rPr lang="fr-FR" sz="1800" dirty="0" err="1">
                <a:latin typeface="Arial" pitchFamily="34" charset="0"/>
                <a:ea typeface="Geneva" charset="-128"/>
              </a:rPr>
              <a:t>commissioning</a:t>
            </a:r>
            <a:r>
              <a:rPr lang="fr-FR" sz="1800" dirty="0">
                <a:latin typeface="Arial" pitchFamily="34" charset="0"/>
                <a:ea typeface="Geneva" charset="-128"/>
              </a:rPr>
              <a:t> and maintenance </a:t>
            </a:r>
            <a:r>
              <a:rPr lang="fr-FR" sz="1800" dirty="0" err="1">
                <a:latin typeface="Arial" pitchFamily="34" charset="0"/>
                <a:ea typeface="Geneva" charset="-128"/>
              </a:rPr>
              <a:t>complying</a:t>
            </a:r>
            <a:r>
              <a:rPr lang="fr-FR" sz="1800" dirty="0">
                <a:latin typeface="Arial" pitchFamily="34" charset="0"/>
                <a:ea typeface="Geneva" charset="-128"/>
              </a:rPr>
              <a:t> </a:t>
            </a:r>
            <a:r>
              <a:rPr lang="fr-FR" sz="1800" dirty="0" err="1">
                <a:latin typeface="Arial" pitchFamily="34" charset="0"/>
                <a:ea typeface="Geneva" charset="-128"/>
              </a:rPr>
              <a:t>with</a:t>
            </a:r>
            <a:r>
              <a:rPr lang="fr-FR" sz="1800" dirty="0">
                <a:latin typeface="Arial" pitchFamily="34" charset="0"/>
                <a:ea typeface="Geneva" charset="-128"/>
              </a:rPr>
              <a:t> relevant </a:t>
            </a:r>
            <a:r>
              <a:rPr lang="fr-FR" sz="1800" dirty="0" err="1">
                <a:latin typeface="Arial" pitchFamily="34" charset="0"/>
                <a:ea typeface="Geneva" charset="-128"/>
              </a:rPr>
              <a:t>European</a:t>
            </a:r>
            <a:r>
              <a:rPr lang="fr-FR" sz="1800" dirty="0">
                <a:latin typeface="Arial" pitchFamily="34" charset="0"/>
                <a:ea typeface="Geneva" charset="-128"/>
              </a:rPr>
              <a:t> standards (if </a:t>
            </a:r>
            <a:r>
              <a:rPr lang="fr-FR" sz="1800" dirty="0" err="1">
                <a:latin typeface="Arial" pitchFamily="34" charset="0"/>
                <a:ea typeface="Geneva" charset="-128"/>
              </a:rPr>
              <a:t>any</a:t>
            </a:r>
            <a:r>
              <a:rPr lang="fr-FR" sz="1800" dirty="0">
                <a:latin typeface="Arial" pitchFamily="34" charset="0"/>
                <a:ea typeface="Geneva" charset="-128"/>
              </a:rPr>
              <a:t>, </a:t>
            </a:r>
            <a:r>
              <a:rPr lang="fr-FR" sz="1800" dirty="0" err="1">
                <a:latin typeface="Arial" pitchFamily="34" charset="0"/>
                <a:ea typeface="Geneva" charset="-128"/>
              </a:rPr>
              <a:t>otherwise</a:t>
            </a:r>
            <a:r>
              <a:rPr lang="fr-FR" sz="1800" dirty="0">
                <a:latin typeface="Arial" pitchFamily="34" charset="0"/>
                <a:ea typeface="Geneva" charset="-128"/>
              </a:rPr>
              <a:t> national standards/</a:t>
            </a:r>
            <a:r>
              <a:rPr lang="fr-FR" sz="1800" dirty="0" err="1">
                <a:latin typeface="Arial" pitchFamily="34" charset="0"/>
                <a:ea typeface="Geneva" charset="-128"/>
              </a:rPr>
              <a:t>CoPs</a:t>
            </a:r>
            <a:r>
              <a:rPr lang="fr-FR" sz="1800" dirty="0">
                <a:latin typeface="Arial" pitchFamily="34" charset="0"/>
                <a:ea typeface="Geneva" charset="-128"/>
              </a:rPr>
              <a:t>)</a:t>
            </a:r>
          </a:p>
          <a:p>
            <a:pPr marL="558800" lvl="1" indent="0">
              <a:buNone/>
            </a:pPr>
            <a:endParaRPr lang="fr-FR" sz="1800" dirty="0">
              <a:latin typeface="Arial" pitchFamily="34" charset="0"/>
              <a:ea typeface="Geneva" charset="-128"/>
            </a:endParaRPr>
          </a:p>
          <a:p>
            <a:pPr marL="558800" lvl="1" indent="0">
              <a:buNone/>
            </a:pPr>
            <a:r>
              <a:rPr lang="fr-FR" sz="1800" dirty="0" err="1">
                <a:latin typeface="Arial" pitchFamily="34" charset="0"/>
                <a:ea typeface="Geneva" charset="-128"/>
              </a:rPr>
              <a:t>Risk</a:t>
            </a:r>
            <a:r>
              <a:rPr lang="fr-FR" sz="1800" dirty="0">
                <a:latin typeface="Arial" pitchFamily="34" charset="0"/>
                <a:ea typeface="Geneva" charset="-128"/>
              </a:rPr>
              <a:t> </a:t>
            </a:r>
            <a:r>
              <a:rPr lang="fr-FR" sz="1800" dirty="0" err="1">
                <a:latin typeface="Arial" pitchFamily="34" charset="0"/>
                <a:ea typeface="Geneva" charset="-128"/>
              </a:rPr>
              <a:t>assessment</a:t>
            </a:r>
            <a:r>
              <a:rPr lang="fr-FR" sz="1800" dirty="0">
                <a:latin typeface="Arial" pitchFamily="34" charset="0"/>
                <a:ea typeface="Geneva" charset="-128"/>
              </a:rPr>
              <a:t> </a:t>
            </a:r>
            <a:r>
              <a:rPr lang="fr-FR" sz="1800" dirty="0" err="1">
                <a:latin typeface="Arial" pitchFamily="34" charset="0"/>
                <a:ea typeface="Geneva" charset="-128"/>
              </a:rPr>
              <a:t>is</a:t>
            </a:r>
            <a:r>
              <a:rPr lang="fr-FR" sz="1800" dirty="0">
                <a:latin typeface="Arial" pitchFamily="34" charset="0"/>
                <a:ea typeface="Geneva" charset="-128"/>
              </a:rPr>
              <a:t> one of the possible </a:t>
            </a:r>
            <a:r>
              <a:rPr lang="fr-FR" sz="1800" dirty="0" err="1">
                <a:latin typeface="Arial" pitchFamily="34" charset="0"/>
                <a:ea typeface="Geneva" charset="-128"/>
              </a:rPr>
              <a:t>approaches</a:t>
            </a:r>
            <a:r>
              <a:rPr lang="fr-FR" sz="1800" dirty="0">
                <a:latin typeface="Arial" pitchFamily="34" charset="0"/>
                <a:ea typeface="Geneva" charset="-128"/>
              </a:rPr>
              <a:t> but </a:t>
            </a:r>
            <a:r>
              <a:rPr lang="fr-FR" sz="1800" dirty="0" err="1">
                <a:latin typeface="Arial" pitchFamily="34" charset="0"/>
                <a:ea typeface="Geneva" charset="-128"/>
              </a:rPr>
              <a:t>some</a:t>
            </a:r>
            <a:r>
              <a:rPr lang="fr-FR" sz="1800" dirty="0">
                <a:latin typeface="Arial" pitchFamily="34" charset="0"/>
                <a:ea typeface="Geneva" charset="-128"/>
              </a:rPr>
              <a:t> countries </a:t>
            </a:r>
            <a:r>
              <a:rPr lang="fr-FR" sz="1800" dirty="0" err="1">
                <a:latin typeface="Arial" pitchFamily="34" charset="0"/>
                <a:ea typeface="Geneva" charset="-128"/>
              </a:rPr>
              <a:t>lack</a:t>
            </a:r>
            <a:r>
              <a:rPr lang="fr-FR" sz="1800" dirty="0">
                <a:latin typeface="Arial" pitchFamily="34" charset="0"/>
                <a:ea typeface="Geneva" charset="-128"/>
              </a:rPr>
              <a:t> </a:t>
            </a:r>
            <a:r>
              <a:rPr lang="fr-FR" sz="1800" dirty="0" err="1">
                <a:latin typeface="Arial" pitchFamily="34" charset="0"/>
                <a:ea typeface="Geneva" charset="-128"/>
              </a:rPr>
              <a:t>sufficient</a:t>
            </a:r>
            <a:r>
              <a:rPr lang="fr-FR" sz="1800" dirty="0">
                <a:latin typeface="Arial" pitchFamily="34" charset="0"/>
                <a:ea typeface="Geneva" charset="-128"/>
              </a:rPr>
              <a:t> background – </a:t>
            </a:r>
            <a:r>
              <a:rPr lang="fr-FR" sz="1800" dirty="0" err="1">
                <a:latin typeface="Arial" pitchFamily="34" charset="0"/>
                <a:ea typeface="Geneva" charset="-128"/>
              </a:rPr>
              <a:t>Requires</a:t>
            </a:r>
            <a:r>
              <a:rPr lang="fr-FR" sz="1800" dirty="0">
                <a:latin typeface="Arial" pitchFamily="34" charset="0"/>
                <a:ea typeface="Geneva" charset="-128"/>
              </a:rPr>
              <a:t> </a:t>
            </a:r>
            <a:r>
              <a:rPr lang="fr-FR" sz="1800" dirty="0" err="1">
                <a:latin typeface="Arial" pitchFamily="34" charset="0"/>
                <a:ea typeface="Geneva" charset="-128"/>
              </a:rPr>
              <a:t>third</a:t>
            </a:r>
            <a:r>
              <a:rPr lang="fr-FR" sz="1800" dirty="0">
                <a:latin typeface="Arial" pitchFamily="34" charset="0"/>
                <a:ea typeface="Geneva" charset="-128"/>
              </a:rPr>
              <a:t>-party expertise</a:t>
            </a:r>
            <a:endParaRPr lang="en-US" sz="1800" dirty="0">
              <a:latin typeface="Arial" pitchFamily="34" charset="0"/>
              <a:ea typeface="Geneva" charset="-128"/>
            </a:endParaRPr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0970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t="1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59016" cy="720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Directive on Hotel Safety &amp; Security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 May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A6FABA2-AF43-4C32-8E8D-EDF681ABC26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Dominique </a:t>
            </a:r>
            <a:r>
              <a:rPr lang="en-US" dirty="0" err="1" smtClean="0"/>
              <a:t>Taudin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/>
              <a:t>Development of European standards (CEN/CENELEC) </a:t>
            </a:r>
            <a:r>
              <a:rPr lang="en-US" sz="1800" dirty="0" smtClean="0"/>
              <a:t>by all stakeholders (customers, tour operators, hotel industry, fire &amp; security industry, authorities) underpinning </a:t>
            </a:r>
            <a:r>
              <a:rPr lang="en-US" sz="1800" dirty="0"/>
              <a:t>the Directive</a:t>
            </a:r>
          </a:p>
          <a:p>
            <a:endParaRPr lang="en-US" sz="1800" dirty="0" smtClean="0"/>
          </a:p>
          <a:p>
            <a:r>
              <a:rPr lang="en-US" sz="1800" dirty="0" smtClean="0"/>
              <a:t>With </a:t>
            </a:r>
            <a:r>
              <a:rPr lang="en-US" sz="1800" dirty="0"/>
              <a:t>such a framework instrument, member states would be able to consistently implement in their existing fire legislation additional safety measures for hotels as needed </a:t>
            </a:r>
            <a:endParaRPr lang="en-US" sz="1800" dirty="0" smtClean="0"/>
          </a:p>
          <a:p>
            <a:endParaRPr lang="en-US" sz="1800" dirty="0"/>
          </a:p>
          <a:p>
            <a:endParaRPr lang="fr-FR" sz="2000" dirty="0"/>
          </a:p>
          <a:p>
            <a:pPr marL="0" indent="0" algn="ctr">
              <a:buNone/>
            </a:pPr>
            <a:r>
              <a:rPr lang="en-US" sz="2000" dirty="0"/>
              <a:t> </a:t>
            </a:r>
            <a:r>
              <a:rPr lang="en-US" sz="2000" b="1" dirty="0" smtClean="0"/>
              <a:t>Not </a:t>
            </a:r>
            <a:r>
              <a:rPr lang="en-US" sz="2000" b="1" dirty="0"/>
              <a:t>adopting strong measures would constitute a missed opportunity to put an end to what in many cases are preventable deaths and injuries 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8360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dd MMM yyyy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A6FABA2-AF43-4C32-8E8D-EDF681ABC26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Author / Reference</a:t>
            </a:r>
            <a:endParaRPr lang="en-GB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57200" y="1196752"/>
            <a:ext cx="8229600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 smtClean="0"/>
              <a:t>EURALARM Conference</a:t>
            </a:r>
          </a:p>
          <a:p>
            <a:pPr marL="0" indent="0" algn="ctr">
              <a:buNone/>
            </a:pPr>
            <a:r>
              <a:rPr lang="en-US" sz="2800" b="1" dirty="0"/>
              <a:t>Safe and Secure Solutions for Smarter </a:t>
            </a:r>
            <a:r>
              <a:rPr lang="en-US" sz="2800" b="1" dirty="0" smtClean="0"/>
              <a:t>Cities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GB" sz="2000" dirty="0" smtClean="0"/>
              <a:t>Fire </a:t>
            </a:r>
            <a:r>
              <a:rPr lang="en-GB" sz="2000" dirty="0"/>
              <a:t>Safety and Security in </a:t>
            </a:r>
            <a:r>
              <a:rPr lang="en-GB" sz="2000" dirty="0" smtClean="0"/>
              <a:t>Hotels - The </a:t>
            </a:r>
            <a:r>
              <a:rPr lang="en-GB" sz="2000" dirty="0"/>
              <a:t>Industry’s viewpoint</a:t>
            </a:r>
            <a:br>
              <a:rPr lang="en-GB" sz="2000" dirty="0"/>
            </a:b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smtClean="0"/>
              <a:t>Juan-les-Pins </a:t>
            </a:r>
            <a:r>
              <a:rPr lang="en-GB" sz="2000" dirty="0"/>
              <a:t>– 13 May </a:t>
            </a:r>
            <a:r>
              <a:rPr lang="en-GB" sz="2000" dirty="0" smtClean="0"/>
              <a:t>2014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3200" b="1" smtClean="0"/>
              <a:t>Thank you!</a:t>
            </a:r>
            <a:endParaRPr lang="en-GB" sz="3200" b="1" dirty="0" smtClean="0"/>
          </a:p>
          <a:p>
            <a:pPr marL="0" indent="0" algn="ctr">
              <a:buNone/>
            </a:pPr>
            <a:endParaRPr lang="en-GB" sz="3200" b="1" dirty="0" smtClean="0"/>
          </a:p>
          <a:p>
            <a:pPr marL="0" indent="0" algn="ctr">
              <a:buNone/>
            </a:pPr>
            <a:r>
              <a:rPr lang="en-GB" sz="2000" dirty="0" smtClean="0"/>
              <a:t>Dominique </a:t>
            </a:r>
            <a:r>
              <a:rPr lang="en-GB" sz="2000" dirty="0" err="1" smtClean="0"/>
              <a:t>Taudin</a:t>
            </a: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smtClean="0"/>
              <a:t>EURALARM Vice-President – Chairman Fire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-05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Templ-05</Template>
  <TotalTime>0</TotalTime>
  <Words>683</Words>
  <Application>Microsoft Office PowerPoint</Application>
  <PresentationFormat>On-screen Show (4:3)</PresentationFormat>
  <Paragraphs>120</Paragraphs>
  <Slides>9</Slides>
  <Notes>9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Templ-05</vt:lpstr>
      <vt:lpstr>C:\Users\dominique.taudin\Documents\Dominique\Trade Associations\Trade Associations (Industry)\Euralarm\General Assembly\2014\Document8!OLE_LINK8</vt:lpstr>
      <vt:lpstr>think-cell Slide</vt:lpstr>
      <vt:lpstr>Fire Safety and Security in Hotels  The Industry’s viewpoint Juan-les-Pins – 13 May 2014</vt:lpstr>
      <vt:lpstr>Why we need an EU-wide approach</vt:lpstr>
      <vt:lpstr>Why we need an EU-wide approach</vt:lpstr>
      <vt:lpstr>Why we need an EU-wide approach</vt:lpstr>
      <vt:lpstr>Why we need an EU-wide approach</vt:lpstr>
      <vt:lpstr>The Industry’s viewpoint</vt:lpstr>
      <vt:lpstr>Directive on Hotel Safety &amp; Security</vt:lpstr>
      <vt:lpstr>Directive on Hotel Safety &amp; Security</vt:lpstr>
      <vt:lpstr>PowerPoint Presentation</vt:lpstr>
    </vt:vector>
  </TitlesOfParts>
  <Company>United Technologies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Safety and Security in Hotels  The Industry’s viewpoint Juan-les-Pins – 13 May 2014</dc:title>
  <dc:creator>Dominique Taudin</dc:creator>
  <cp:lastModifiedBy>Dominique Taudin</cp:lastModifiedBy>
  <cp:revision>17</cp:revision>
  <dcterms:created xsi:type="dcterms:W3CDTF">2014-05-12T03:50:17Z</dcterms:created>
  <dcterms:modified xsi:type="dcterms:W3CDTF">2014-05-13T04:18:21Z</dcterms:modified>
</cp:coreProperties>
</file>