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6" r:id="rId1"/>
  </p:sldMasterIdLst>
  <p:notesMasterIdLst>
    <p:notesMasterId r:id="rId18"/>
  </p:notesMasterIdLst>
  <p:handoutMasterIdLst>
    <p:handoutMasterId r:id="rId19"/>
  </p:handoutMasterIdLst>
  <p:sldIdLst>
    <p:sldId id="375" r:id="rId2"/>
    <p:sldId id="342" r:id="rId3"/>
    <p:sldId id="327" r:id="rId4"/>
    <p:sldId id="388" r:id="rId5"/>
    <p:sldId id="377" r:id="rId6"/>
    <p:sldId id="384" r:id="rId7"/>
    <p:sldId id="383" r:id="rId8"/>
    <p:sldId id="376" r:id="rId9"/>
    <p:sldId id="326" r:id="rId10"/>
    <p:sldId id="378" r:id="rId11"/>
    <p:sldId id="385" r:id="rId12"/>
    <p:sldId id="387" r:id="rId13"/>
    <p:sldId id="320" r:id="rId14"/>
    <p:sldId id="381" r:id="rId15"/>
    <p:sldId id="330" r:id="rId16"/>
    <p:sldId id="312" r:id="rId17"/>
  </p:sldIdLst>
  <p:sldSz cx="9144000" cy="6858000" type="screen4x3"/>
  <p:notesSz cx="7099300" cy="10234613"/>
  <p:defaultTextStyle>
    <a:defPPr>
      <a:defRPr lang="nl-BE"/>
    </a:defPPr>
    <a:lvl1pPr algn="l" rtl="0" fontAlgn="base">
      <a:spcBef>
        <a:spcPct val="0"/>
      </a:spcBef>
      <a:spcAft>
        <a:spcPct val="0"/>
      </a:spcAft>
      <a:defRPr sz="2800" kern="1200">
        <a:solidFill>
          <a:schemeClr val="accent2"/>
        </a:solidFill>
        <a:latin typeface="Verdana" pitchFamily="34" charset="0"/>
        <a:ea typeface="+mn-ea"/>
        <a:cs typeface="Arial" charset="0"/>
      </a:defRPr>
    </a:lvl1pPr>
    <a:lvl2pPr marL="457200" algn="l" rtl="0" fontAlgn="base">
      <a:spcBef>
        <a:spcPct val="0"/>
      </a:spcBef>
      <a:spcAft>
        <a:spcPct val="0"/>
      </a:spcAft>
      <a:defRPr sz="2800" kern="1200">
        <a:solidFill>
          <a:schemeClr val="accent2"/>
        </a:solidFill>
        <a:latin typeface="Verdana" pitchFamily="34" charset="0"/>
        <a:ea typeface="+mn-ea"/>
        <a:cs typeface="Arial" charset="0"/>
      </a:defRPr>
    </a:lvl2pPr>
    <a:lvl3pPr marL="914400" algn="l" rtl="0" fontAlgn="base">
      <a:spcBef>
        <a:spcPct val="0"/>
      </a:spcBef>
      <a:spcAft>
        <a:spcPct val="0"/>
      </a:spcAft>
      <a:defRPr sz="2800" kern="1200">
        <a:solidFill>
          <a:schemeClr val="accent2"/>
        </a:solidFill>
        <a:latin typeface="Verdana" pitchFamily="34" charset="0"/>
        <a:ea typeface="+mn-ea"/>
        <a:cs typeface="Arial" charset="0"/>
      </a:defRPr>
    </a:lvl3pPr>
    <a:lvl4pPr marL="1371600" algn="l" rtl="0" fontAlgn="base">
      <a:spcBef>
        <a:spcPct val="0"/>
      </a:spcBef>
      <a:spcAft>
        <a:spcPct val="0"/>
      </a:spcAft>
      <a:defRPr sz="2800" kern="1200">
        <a:solidFill>
          <a:schemeClr val="accent2"/>
        </a:solidFill>
        <a:latin typeface="Verdana" pitchFamily="34" charset="0"/>
        <a:ea typeface="+mn-ea"/>
        <a:cs typeface="Arial" charset="0"/>
      </a:defRPr>
    </a:lvl4pPr>
    <a:lvl5pPr marL="1828800" algn="l" rtl="0" fontAlgn="base">
      <a:spcBef>
        <a:spcPct val="0"/>
      </a:spcBef>
      <a:spcAft>
        <a:spcPct val="0"/>
      </a:spcAft>
      <a:defRPr sz="2800" kern="1200">
        <a:solidFill>
          <a:schemeClr val="accent2"/>
        </a:solidFill>
        <a:latin typeface="Verdana" pitchFamily="34" charset="0"/>
        <a:ea typeface="+mn-ea"/>
        <a:cs typeface="Arial" charset="0"/>
      </a:defRPr>
    </a:lvl5pPr>
    <a:lvl6pPr marL="2286000" algn="l" defTabSz="914400" rtl="0" eaLnBrk="1" latinLnBrk="0" hangingPunct="1">
      <a:defRPr sz="2800" kern="1200">
        <a:solidFill>
          <a:schemeClr val="accent2"/>
        </a:solidFill>
        <a:latin typeface="Verdana" pitchFamily="34" charset="0"/>
        <a:ea typeface="+mn-ea"/>
        <a:cs typeface="Arial" charset="0"/>
      </a:defRPr>
    </a:lvl6pPr>
    <a:lvl7pPr marL="2743200" algn="l" defTabSz="914400" rtl="0" eaLnBrk="1" latinLnBrk="0" hangingPunct="1">
      <a:defRPr sz="2800" kern="1200">
        <a:solidFill>
          <a:schemeClr val="accent2"/>
        </a:solidFill>
        <a:latin typeface="Verdana" pitchFamily="34" charset="0"/>
        <a:ea typeface="+mn-ea"/>
        <a:cs typeface="Arial" charset="0"/>
      </a:defRPr>
    </a:lvl7pPr>
    <a:lvl8pPr marL="3200400" algn="l" defTabSz="914400" rtl="0" eaLnBrk="1" latinLnBrk="0" hangingPunct="1">
      <a:defRPr sz="2800" kern="1200">
        <a:solidFill>
          <a:schemeClr val="accent2"/>
        </a:solidFill>
        <a:latin typeface="Verdana" pitchFamily="34" charset="0"/>
        <a:ea typeface="+mn-ea"/>
        <a:cs typeface="Arial" charset="0"/>
      </a:defRPr>
    </a:lvl8pPr>
    <a:lvl9pPr marL="3657600" algn="l" defTabSz="914400" rtl="0" eaLnBrk="1" latinLnBrk="0" hangingPunct="1">
      <a:defRPr sz="2800" kern="1200">
        <a:solidFill>
          <a:schemeClr val="accent2"/>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006600"/>
    <a:srgbClr val="CC0000"/>
    <a:srgbClr val="FF3300"/>
    <a:srgbClr val="F86124"/>
    <a:srgbClr val="E8CE0E"/>
    <a:srgbClr val="F7E825"/>
    <a:srgbClr val="FF831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317" autoAdjust="0"/>
    <p:restoredTop sz="85441" autoAdjust="0"/>
  </p:normalViewPr>
  <p:slideViewPr>
    <p:cSldViewPr>
      <p:cViewPr varScale="1">
        <p:scale>
          <a:sx n="101" d="100"/>
          <a:sy n="101" d="100"/>
        </p:scale>
        <p:origin x="-118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596" y="-72"/>
      </p:cViewPr>
      <p:guideLst>
        <p:guide orient="horz" pos="3224"/>
        <p:guide pos="2235"/>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7042" name="Rectangle 2"/>
          <p:cNvSpPr>
            <a:spLocks noGrp="1" noChangeArrowheads="1"/>
          </p:cNvSpPr>
          <p:nvPr>
            <p:ph type="hdr" sz="quarter"/>
          </p:nvPr>
        </p:nvSpPr>
        <p:spPr bwMode="auto">
          <a:xfrm>
            <a:off x="0" y="0"/>
            <a:ext cx="3074988" cy="512763"/>
          </a:xfrm>
          <a:prstGeom prst="rect">
            <a:avLst/>
          </a:prstGeom>
          <a:noFill/>
          <a:ln w="9525">
            <a:noFill/>
            <a:miter lim="800000"/>
            <a:headEnd/>
            <a:tailEnd/>
          </a:ln>
          <a:effectLst/>
        </p:spPr>
        <p:txBody>
          <a:bodyPr vert="horz" wrap="square" lIns="95500" tIns="47750" rIns="95500" bIns="47750" numCol="1" anchor="t" anchorCtr="0" compatLnSpc="1">
            <a:prstTxWarp prst="textNoShape">
              <a:avLst/>
            </a:prstTxWarp>
          </a:bodyPr>
          <a:lstStyle>
            <a:lvl1pPr>
              <a:spcBef>
                <a:spcPct val="0"/>
              </a:spcBef>
              <a:buFontTx/>
              <a:buNone/>
              <a:defRPr sz="1300" b="0">
                <a:solidFill>
                  <a:schemeClr val="tx1"/>
                </a:solidFill>
                <a:latin typeface="Arial" charset="0"/>
                <a:cs typeface="+mn-cs"/>
              </a:defRPr>
            </a:lvl1pPr>
          </a:lstStyle>
          <a:p>
            <a:pPr>
              <a:defRPr/>
            </a:pPr>
            <a:endParaRPr lang="en-US"/>
          </a:p>
        </p:txBody>
      </p:sp>
      <p:sp>
        <p:nvSpPr>
          <p:cNvPr id="87043" name="Rectangle 3"/>
          <p:cNvSpPr>
            <a:spLocks noGrp="1" noChangeArrowheads="1"/>
          </p:cNvSpPr>
          <p:nvPr>
            <p:ph type="dt" sz="quarter" idx="1"/>
          </p:nvPr>
        </p:nvSpPr>
        <p:spPr bwMode="auto">
          <a:xfrm>
            <a:off x="4022725" y="0"/>
            <a:ext cx="3074988" cy="512763"/>
          </a:xfrm>
          <a:prstGeom prst="rect">
            <a:avLst/>
          </a:prstGeom>
          <a:noFill/>
          <a:ln w="9525">
            <a:noFill/>
            <a:miter lim="800000"/>
            <a:headEnd/>
            <a:tailEnd/>
          </a:ln>
          <a:effectLst/>
        </p:spPr>
        <p:txBody>
          <a:bodyPr vert="horz" wrap="square" lIns="95500" tIns="47750" rIns="95500" bIns="47750" numCol="1" anchor="t" anchorCtr="0" compatLnSpc="1">
            <a:prstTxWarp prst="textNoShape">
              <a:avLst/>
            </a:prstTxWarp>
          </a:bodyPr>
          <a:lstStyle>
            <a:lvl1pPr algn="r">
              <a:spcBef>
                <a:spcPct val="0"/>
              </a:spcBef>
              <a:buFontTx/>
              <a:buNone/>
              <a:defRPr sz="1300" b="0">
                <a:solidFill>
                  <a:schemeClr val="tx1"/>
                </a:solidFill>
                <a:latin typeface="Arial" charset="0"/>
                <a:cs typeface="+mn-cs"/>
              </a:defRPr>
            </a:lvl1pPr>
          </a:lstStyle>
          <a:p>
            <a:pPr>
              <a:defRPr/>
            </a:pPr>
            <a:endParaRPr lang="en-US"/>
          </a:p>
        </p:txBody>
      </p:sp>
      <p:sp>
        <p:nvSpPr>
          <p:cNvPr id="87044" name="Rectangle 4"/>
          <p:cNvSpPr>
            <a:spLocks noGrp="1" noChangeArrowheads="1"/>
          </p:cNvSpPr>
          <p:nvPr>
            <p:ph type="ftr" sz="quarter" idx="2"/>
          </p:nvPr>
        </p:nvSpPr>
        <p:spPr bwMode="auto">
          <a:xfrm>
            <a:off x="0" y="9720263"/>
            <a:ext cx="3074988" cy="512762"/>
          </a:xfrm>
          <a:prstGeom prst="rect">
            <a:avLst/>
          </a:prstGeom>
          <a:noFill/>
          <a:ln w="9525">
            <a:noFill/>
            <a:miter lim="800000"/>
            <a:headEnd/>
            <a:tailEnd/>
          </a:ln>
          <a:effectLst/>
        </p:spPr>
        <p:txBody>
          <a:bodyPr vert="horz" wrap="square" lIns="95500" tIns="47750" rIns="95500" bIns="47750" numCol="1" anchor="b" anchorCtr="0" compatLnSpc="1">
            <a:prstTxWarp prst="textNoShape">
              <a:avLst/>
            </a:prstTxWarp>
          </a:bodyPr>
          <a:lstStyle>
            <a:lvl1pPr>
              <a:spcBef>
                <a:spcPct val="0"/>
              </a:spcBef>
              <a:buFontTx/>
              <a:buNone/>
              <a:defRPr sz="1300" b="0">
                <a:solidFill>
                  <a:schemeClr val="tx1"/>
                </a:solidFill>
                <a:latin typeface="Arial" charset="0"/>
                <a:cs typeface="+mn-cs"/>
              </a:defRPr>
            </a:lvl1pPr>
          </a:lstStyle>
          <a:p>
            <a:pPr>
              <a:defRPr/>
            </a:pPr>
            <a:endParaRPr lang="en-US"/>
          </a:p>
        </p:txBody>
      </p:sp>
      <p:sp>
        <p:nvSpPr>
          <p:cNvPr id="87045" name="Rectangle 5"/>
          <p:cNvSpPr>
            <a:spLocks noGrp="1" noChangeArrowheads="1"/>
          </p:cNvSpPr>
          <p:nvPr>
            <p:ph type="sldNum" sz="quarter" idx="3"/>
          </p:nvPr>
        </p:nvSpPr>
        <p:spPr bwMode="auto">
          <a:xfrm>
            <a:off x="4022725" y="9720263"/>
            <a:ext cx="3074988" cy="512762"/>
          </a:xfrm>
          <a:prstGeom prst="rect">
            <a:avLst/>
          </a:prstGeom>
          <a:noFill/>
          <a:ln w="9525">
            <a:noFill/>
            <a:miter lim="800000"/>
            <a:headEnd/>
            <a:tailEnd/>
          </a:ln>
          <a:effectLst/>
        </p:spPr>
        <p:txBody>
          <a:bodyPr vert="horz" wrap="square" lIns="95500" tIns="47750" rIns="95500" bIns="47750" numCol="1" anchor="b" anchorCtr="0" compatLnSpc="1">
            <a:prstTxWarp prst="textNoShape">
              <a:avLst/>
            </a:prstTxWarp>
          </a:bodyPr>
          <a:lstStyle>
            <a:lvl1pPr algn="r">
              <a:spcBef>
                <a:spcPct val="0"/>
              </a:spcBef>
              <a:buFontTx/>
              <a:buNone/>
              <a:defRPr sz="1300" b="0">
                <a:solidFill>
                  <a:schemeClr val="tx1"/>
                </a:solidFill>
                <a:latin typeface="Arial" charset="0"/>
                <a:cs typeface="+mn-cs"/>
              </a:defRPr>
            </a:lvl1pPr>
          </a:lstStyle>
          <a:p>
            <a:pPr>
              <a:defRPr/>
            </a:pPr>
            <a:fld id="{1421C017-4B5D-488E-949A-46D95AECC80C}"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76575" cy="512763"/>
          </a:xfrm>
          <a:prstGeom prst="rect">
            <a:avLst/>
          </a:prstGeom>
          <a:noFill/>
          <a:ln w="9525">
            <a:noFill/>
            <a:miter lim="800000"/>
            <a:headEnd/>
            <a:tailEnd/>
          </a:ln>
          <a:effectLst/>
        </p:spPr>
        <p:txBody>
          <a:bodyPr vert="horz" wrap="square" lIns="96073" tIns="48036" rIns="96073" bIns="48036" numCol="1" anchor="t" anchorCtr="0" compatLnSpc="1">
            <a:prstTxWarp prst="textNoShape">
              <a:avLst/>
            </a:prstTxWarp>
          </a:bodyPr>
          <a:lstStyle>
            <a:lvl1pPr defTabSz="959974">
              <a:spcBef>
                <a:spcPct val="0"/>
              </a:spcBef>
              <a:buFontTx/>
              <a:buNone/>
              <a:defRPr sz="1300" b="0">
                <a:solidFill>
                  <a:schemeClr val="tx1"/>
                </a:solidFill>
                <a:latin typeface="Arial" charset="0"/>
                <a:cs typeface="+mn-cs"/>
              </a:defRPr>
            </a:lvl1pPr>
          </a:lstStyle>
          <a:p>
            <a:pPr>
              <a:defRPr/>
            </a:pPr>
            <a:endParaRPr lang="nl-BE"/>
          </a:p>
        </p:txBody>
      </p:sp>
      <p:sp>
        <p:nvSpPr>
          <p:cNvPr id="4099" name="Rectangle 3"/>
          <p:cNvSpPr>
            <a:spLocks noGrp="1" noChangeArrowheads="1"/>
          </p:cNvSpPr>
          <p:nvPr>
            <p:ph type="dt" idx="1"/>
          </p:nvPr>
        </p:nvSpPr>
        <p:spPr bwMode="auto">
          <a:xfrm>
            <a:off x="4019550" y="0"/>
            <a:ext cx="3078163" cy="512763"/>
          </a:xfrm>
          <a:prstGeom prst="rect">
            <a:avLst/>
          </a:prstGeom>
          <a:noFill/>
          <a:ln w="9525">
            <a:noFill/>
            <a:miter lim="800000"/>
            <a:headEnd/>
            <a:tailEnd/>
          </a:ln>
          <a:effectLst/>
        </p:spPr>
        <p:txBody>
          <a:bodyPr vert="horz" wrap="square" lIns="96073" tIns="48036" rIns="96073" bIns="48036" numCol="1" anchor="t" anchorCtr="0" compatLnSpc="1">
            <a:prstTxWarp prst="textNoShape">
              <a:avLst/>
            </a:prstTxWarp>
          </a:bodyPr>
          <a:lstStyle>
            <a:lvl1pPr algn="r" defTabSz="959974">
              <a:spcBef>
                <a:spcPct val="0"/>
              </a:spcBef>
              <a:buFontTx/>
              <a:buNone/>
              <a:defRPr sz="1300" b="0">
                <a:solidFill>
                  <a:schemeClr val="tx1"/>
                </a:solidFill>
                <a:latin typeface="Arial" charset="0"/>
                <a:cs typeface="+mn-cs"/>
              </a:defRPr>
            </a:lvl1pPr>
          </a:lstStyle>
          <a:p>
            <a:pPr>
              <a:defRPr/>
            </a:pPr>
            <a:endParaRPr lang="nl-BE"/>
          </a:p>
        </p:txBody>
      </p:sp>
      <p:sp>
        <p:nvSpPr>
          <p:cNvPr id="14340" name="Rectangle 4"/>
          <p:cNvSpPr>
            <a:spLocks noGrp="1" noRot="1" noChangeAspect="1" noChangeArrowheads="1" noTextEdit="1"/>
          </p:cNvSpPr>
          <p:nvPr>
            <p:ph type="sldImg" idx="2"/>
          </p:nvPr>
        </p:nvSpPr>
        <p:spPr bwMode="auto">
          <a:xfrm>
            <a:off x="993775" y="768350"/>
            <a:ext cx="5114925" cy="3836988"/>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709613" y="4860925"/>
            <a:ext cx="5680075" cy="4605338"/>
          </a:xfrm>
          <a:prstGeom prst="rect">
            <a:avLst/>
          </a:prstGeom>
          <a:noFill/>
          <a:ln w="9525">
            <a:noFill/>
            <a:miter lim="800000"/>
            <a:headEnd/>
            <a:tailEnd/>
          </a:ln>
          <a:effectLst/>
        </p:spPr>
        <p:txBody>
          <a:bodyPr vert="horz" wrap="square" lIns="96073" tIns="48036" rIns="96073" bIns="48036" numCol="1" anchor="t" anchorCtr="0" compatLnSpc="1">
            <a:prstTxWarp prst="textNoShape">
              <a:avLst/>
            </a:prstTxWarp>
          </a:bodyPr>
          <a:lstStyle/>
          <a:p>
            <a:pPr lvl="0"/>
            <a:r>
              <a:rPr lang="nl-BE" noProof="0" smtClean="0"/>
              <a:t>Click to edit Master text styles</a:t>
            </a:r>
          </a:p>
          <a:p>
            <a:pPr lvl="1"/>
            <a:r>
              <a:rPr lang="nl-BE" noProof="0" smtClean="0"/>
              <a:t>Second level</a:t>
            </a:r>
          </a:p>
          <a:p>
            <a:pPr lvl="2"/>
            <a:r>
              <a:rPr lang="nl-BE" noProof="0" smtClean="0"/>
              <a:t>Third level</a:t>
            </a:r>
          </a:p>
          <a:p>
            <a:pPr lvl="3"/>
            <a:r>
              <a:rPr lang="nl-BE" noProof="0" smtClean="0"/>
              <a:t>Fourth level</a:t>
            </a:r>
          </a:p>
          <a:p>
            <a:pPr lvl="4"/>
            <a:r>
              <a:rPr lang="nl-BE" noProof="0" smtClean="0"/>
              <a:t>Fifth level</a:t>
            </a:r>
          </a:p>
        </p:txBody>
      </p:sp>
      <p:sp>
        <p:nvSpPr>
          <p:cNvPr id="4102" name="Rectangle 6"/>
          <p:cNvSpPr>
            <a:spLocks noGrp="1" noChangeArrowheads="1"/>
          </p:cNvSpPr>
          <p:nvPr>
            <p:ph type="ftr" sz="quarter" idx="4"/>
          </p:nvPr>
        </p:nvSpPr>
        <p:spPr bwMode="auto">
          <a:xfrm>
            <a:off x="0" y="9720263"/>
            <a:ext cx="3076575" cy="512762"/>
          </a:xfrm>
          <a:prstGeom prst="rect">
            <a:avLst/>
          </a:prstGeom>
          <a:noFill/>
          <a:ln w="9525">
            <a:noFill/>
            <a:miter lim="800000"/>
            <a:headEnd/>
            <a:tailEnd/>
          </a:ln>
          <a:effectLst/>
        </p:spPr>
        <p:txBody>
          <a:bodyPr vert="horz" wrap="square" lIns="96073" tIns="48036" rIns="96073" bIns="48036" numCol="1" anchor="b" anchorCtr="0" compatLnSpc="1">
            <a:prstTxWarp prst="textNoShape">
              <a:avLst/>
            </a:prstTxWarp>
          </a:bodyPr>
          <a:lstStyle>
            <a:lvl1pPr defTabSz="959974">
              <a:spcBef>
                <a:spcPct val="0"/>
              </a:spcBef>
              <a:buFontTx/>
              <a:buNone/>
              <a:defRPr sz="1300" b="0">
                <a:solidFill>
                  <a:schemeClr val="tx1"/>
                </a:solidFill>
                <a:latin typeface="Arial" charset="0"/>
                <a:cs typeface="+mn-cs"/>
              </a:defRPr>
            </a:lvl1pPr>
          </a:lstStyle>
          <a:p>
            <a:pPr>
              <a:defRPr/>
            </a:pPr>
            <a:endParaRPr lang="nl-BE"/>
          </a:p>
        </p:txBody>
      </p:sp>
      <p:sp>
        <p:nvSpPr>
          <p:cNvPr id="4103" name="Rectangle 7"/>
          <p:cNvSpPr>
            <a:spLocks noGrp="1" noChangeArrowheads="1"/>
          </p:cNvSpPr>
          <p:nvPr>
            <p:ph type="sldNum" sz="quarter" idx="5"/>
          </p:nvPr>
        </p:nvSpPr>
        <p:spPr bwMode="auto">
          <a:xfrm>
            <a:off x="4019550" y="9720263"/>
            <a:ext cx="3078163" cy="512762"/>
          </a:xfrm>
          <a:prstGeom prst="rect">
            <a:avLst/>
          </a:prstGeom>
          <a:noFill/>
          <a:ln w="9525">
            <a:noFill/>
            <a:miter lim="800000"/>
            <a:headEnd/>
            <a:tailEnd/>
          </a:ln>
          <a:effectLst/>
        </p:spPr>
        <p:txBody>
          <a:bodyPr vert="horz" wrap="square" lIns="96073" tIns="48036" rIns="96073" bIns="48036" numCol="1" anchor="b" anchorCtr="0" compatLnSpc="1">
            <a:prstTxWarp prst="textNoShape">
              <a:avLst/>
            </a:prstTxWarp>
          </a:bodyPr>
          <a:lstStyle>
            <a:lvl1pPr algn="r" defTabSz="959974">
              <a:spcBef>
                <a:spcPct val="0"/>
              </a:spcBef>
              <a:buFontTx/>
              <a:buNone/>
              <a:defRPr sz="1300" b="0">
                <a:solidFill>
                  <a:schemeClr val="tx1"/>
                </a:solidFill>
                <a:latin typeface="Arial" charset="0"/>
                <a:cs typeface="+mn-cs"/>
              </a:defRPr>
            </a:lvl1pPr>
          </a:lstStyle>
          <a:p>
            <a:pPr>
              <a:defRPr/>
            </a:pPr>
            <a:fld id="{B4992E62-CB5D-4118-8FFF-0770ECB6FFAB}" type="slidenum">
              <a:rPr lang="nl-BE"/>
              <a:pPr>
                <a:defRPr/>
              </a:pPr>
              <a:t>‹#›</a:t>
            </a:fld>
            <a:endParaRPr lang="nl-B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txBox="1">
            <a:spLocks noGrp="1" noChangeArrowheads="1"/>
          </p:cNvSpPr>
          <p:nvPr/>
        </p:nvSpPr>
        <p:spPr bwMode="auto">
          <a:xfrm>
            <a:off x="4019550" y="9720263"/>
            <a:ext cx="3078163" cy="512762"/>
          </a:xfrm>
          <a:prstGeom prst="rect">
            <a:avLst/>
          </a:prstGeom>
          <a:noFill/>
          <a:ln w="9525">
            <a:noFill/>
            <a:miter lim="800000"/>
            <a:headEnd/>
            <a:tailEnd/>
          </a:ln>
        </p:spPr>
        <p:txBody>
          <a:bodyPr lIns="96073" tIns="48036" rIns="96073" bIns="48036" anchor="b"/>
          <a:lstStyle/>
          <a:p>
            <a:pPr algn="r" defTabSz="919163"/>
            <a:fld id="{C653B1E8-8105-472A-8200-EF9F3502289E}" type="slidenum">
              <a:rPr lang="nl-BE" sz="1300">
                <a:solidFill>
                  <a:schemeClr val="tx1"/>
                </a:solidFill>
                <a:latin typeface="Arial" charset="0"/>
              </a:rPr>
              <a:pPr algn="r" defTabSz="919163"/>
              <a:t>1</a:t>
            </a:fld>
            <a:endParaRPr lang="nl-BE" sz="1300">
              <a:solidFill>
                <a:schemeClr val="tx1"/>
              </a:solidFill>
              <a:latin typeface="Arial" charset="0"/>
            </a:endParaRPr>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r>
              <a:rPr lang="en-GB" b="1" i="1" smtClean="0"/>
              <a:t> </a:t>
            </a:r>
            <a:endParaRPr lang="it-IT"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Rot="1" noChangeAspect="1" noChangeArrowheads="1" noTextEdit="1"/>
          </p:cNvSpPr>
          <p:nvPr>
            <p:ph type="sldImg"/>
          </p:nvPr>
        </p:nvSpPr>
        <p:spPr>
          <a:ln/>
        </p:spPr>
      </p:sp>
      <p:sp>
        <p:nvSpPr>
          <p:cNvPr id="35842" name="Rectangle 3"/>
          <p:cNvSpPr>
            <a:spLocks noGrp="1" noChangeArrowheads="1"/>
          </p:cNvSpPr>
          <p:nvPr>
            <p:ph type="body" idx="1"/>
          </p:nvPr>
        </p:nvSpPr>
        <p:spPr>
          <a:noFill/>
          <a:ln/>
        </p:spPr>
        <p:txBody>
          <a:bodyPr/>
          <a:lstStyle/>
          <a:p>
            <a:pPr marL="1212850" lvl="2" indent="-257175"/>
            <a:endParaRPr lang="en-GB" altLang="ko-KR" b="1" smtClean="0">
              <a:ea typeface="Gulim" pitchFamily="34" charset="-127"/>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Rot="1" noChangeAspect="1" noChangeArrowheads="1" noTextEdit="1"/>
          </p:cNvSpPr>
          <p:nvPr>
            <p:ph type="sldImg"/>
          </p:nvPr>
        </p:nvSpPr>
        <p:spPr>
          <a:ln/>
        </p:spPr>
      </p:sp>
      <p:sp>
        <p:nvSpPr>
          <p:cNvPr id="37890" name="Rectangle 3"/>
          <p:cNvSpPr>
            <a:spLocks noGrp="1" noChangeArrowheads="1"/>
          </p:cNvSpPr>
          <p:nvPr>
            <p:ph type="body" idx="1"/>
          </p:nvPr>
        </p:nvSpPr>
        <p:spPr>
          <a:noFill/>
          <a:ln/>
        </p:spPr>
        <p:txBody>
          <a:bodyPr/>
          <a:lstStyle/>
          <a:p>
            <a:pPr marL="1212850" lvl="2" indent="-257175"/>
            <a:endParaRPr lang="en-GB" altLang="ko-KR" smtClean="0">
              <a:ea typeface="Gulim" pitchFamily="34" charset="-127"/>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Rot="1" noChangeAspect="1" noChangeArrowheads="1" noTextEdit="1"/>
          </p:cNvSpPr>
          <p:nvPr>
            <p:ph type="sldImg"/>
          </p:nvPr>
        </p:nvSpPr>
        <p:spPr>
          <a:ln/>
        </p:spPr>
      </p:sp>
      <p:sp>
        <p:nvSpPr>
          <p:cNvPr id="39938" name="Rectangle 3"/>
          <p:cNvSpPr>
            <a:spLocks noGrp="1" noChangeArrowheads="1"/>
          </p:cNvSpPr>
          <p:nvPr>
            <p:ph type="body" idx="1"/>
          </p:nvPr>
        </p:nvSpPr>
        <p:spPr>
          <a:noFill/>
          <a:ln/>
        </p:spPr>
        <p:txBody>
          <a:bodyPr/>
          <a:lstStyle/>
          <a:p>
            <a:pPr marL="735013" lvl="1" indent="-257175"/>
            <a:endParaRPr lang="en-GB" altLang="ko-KR" b="1" smtClean="0">
              <a:ea typeface="Gulim" pitchFamily="34" charset="-127"/>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7"/>
          <p:cNvSpPr>
            <a:spLocks noGrp="1" noChangeArrowheads="1"/>
          </p:cNvSpPr>
          <p:nvPr>
            <p:ph type="sldNum" sz="quarter" idx="5"/>
          </p:nvPr>
        </p:nvSpPr>
        <p:spPr>
          <a:noFill/>
        </p:spPr>
        <p:txBody>
          <a:bodyPr/>
          <a:lstStyle/>
          <a:p>
            <a:pPr defTabSz="958850"/>
            <a:fld id="{481EA8CD-0797-4F19-A7D9-EEDAF4BBD679}" type="slidenum">
              <a:rPr lang="nl-BE" smtClean="0">
                <a:cs typeface="Arial" charset="0"/>
              </a:rPr>
              <a:pPr defTabSz="958850"/>
              <a:t>13</a:t>
            </a:fld>
            <a:endParaRPr lang="nl-BE" smtClean="0">
              <a:cs typeface="Arial" charset="0"/>
            </a:endParaRPr>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p:spPr>
        <p:txBody>
          <a:bodyPr/>
          <a:lstStyle/>
          <a:p>
            <a:pPr marL="238125" indent="-238125"/>
            <a:endParaRPr lang="en-GB"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p:spPr>
        <p:txBody>
          <a:bodyPr/>
          <a:lstStyle/>
          <a:p>
            <a:pPr defTabSz="958850"/>
            <a:fld id="{E0DE07D0-2A4B-4937-AEAA-A7EE2AF4A8E1}" type="slidenum">
              <a:rPr lang="nl-BE" smtClean="0">
                <a:cs typeface="Arial" charset="0"/>
              </a:rPr>
              <a:pPr defTabSz="958850"/>
              <a:t>15</a:t>
            </a:fld>
            <a:endParaRPr lang="nl-BE" smtClean="0">
              <a:cs typeface="Arial" charset="0"/>
            </a:endParaRPr>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a:spLocks noGrp="1" noChangeArrowheads="1"/>
          </p:cNvSpPr>
          <p:nvPr>
            <p:ph type="sldNum" sz="quarter" idx="5"/>
          </p:nvPr>
        </p:nvSpPr>
        <p:spPr>
          <a:noFill/>
        </p:spPr>
        <p:txBody>
          <a:bodyPr/>
          <a:lstStyle/>
          <a:p>
            <a:pPr defTabSz="958850"/>
            <a:fld id="{F6B93286-4CDD-47EB-985B-EE139ED340AA}" type="slidenum">
              <a:rPr lang="nl-BE" smtClean="0">
                <a:cs typeface="Arial" charset="0"/>
              </a:rPr>
              <a:pPr defTabSz="958850"/>
              <a:t>16</a:t>
            </a:fld>
            <a:endParaRPr lang="nl-BE" smtClean="0">
              <a:cs typeface="Arial" charset="0"/>
            </a:endParaRPr>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p:cNvSpPr>
            <a:spLocks noGrp="1" noChangeArrowheads="1"/>
          </p:cNvSpPr>
          <p:nvPr>
            <p:ph type="sldNum" sz="quarter" idx="5"/>
          </p:nvPr>
        </p:nvSpPr>
        <p:spPr>
          <a:noFill/>
        </p:spPr>
        <p:txBody>
          <a:bodyPr/>
          <a:lstStyle/>
          <a:p>
            <a:pPr defTabSz="958850"/>
            <a:fld id="{6E762899-00C0-4C66-A0CA-691C5F6EDF47}" type="slidenum">
              <a:rPr lang="nl-BE" smtClean="0">
                <a:cs typeface="Arial" charset="0"/>
              </a:rPr>
              <a:pPr defTabSz="958850"/>
              <a:t>3</a:t>
            </a:fld>
            <a:endParaRPr lang="nl-BE" smtClean="0">
              <a:cs typeface="Arial" charset="0"/>
            </a:endParaRPr>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a:spLocks noGrp="1" noChangeArrowheads="1"/>
          </p:cNvSpPr>
          <p:nvPr>
            <p:ph type="sldNum" sz="quarter" idx="5"/>
          </p:nvPr>
        </p:nvSpPr>
        <p:spPr>
          <a:noFill/>
        </p:spPr>
        <p:txBody>
          <a:bodyPr/>
          <a:lstStyle/>
          <a:p>
            <a:pPr defTabSz="958850"/>
            <a:fld id="{71960AB6-E546-4139-A228-C150C757B88D}" type="slidenum">
              <a:rPr lang="nl-BE" smtClean="0">
                <a:cs typeface="Arial" charset="0"/>
              </a:rPr>
              <a:pPr defTabSz="958850"/>
              <a:t>4</a:t>
            </a:fld>
            <a:endParaRPr lang="nl-BE" smtClean="0">
              <a:cs typeface="Arial" charset="0"/>
            </a:endParaRPr>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Rot="1" noChangeAspect="1" noChangeArrowheads="1" noTextEdit="1"/>
          </p:cNvSpPr>
          <p:nvPr>
            <p:ph type="sldImg"/>
          </p:nvPr>
        </p:nvSpPr>
        <p:spPr>
          <a:ln/>
        </p:spPr>
      </p:sp>
      <p:sp>
        <p:nvSpPr>
          <p:cNvPr id="25602"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Rot="1" noChangeAspect="1" noChangeArrowheads="1" noTextEdit="1"/>
          </p:cNvSpPr>
          <p:nvPr>
            <p:ph type="sldImg"/>
          </p:nvPr>
        </p:nvSpPr>
        <p:spPr>
          <a:ln/>
        </p:spPr>
      </p:sp>
      <p:sp>
        <p:nvSpPr>
          <p:cNvPr id="27650"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7"/>
          <p:cNvSpPr>
            <a:spLocks noGrp="1" noChangeArrowheads="1"/>
          </p:cNvSpPr>
          <p:nvPr>
            <p:ph type="sldNum" sz="quarter" idx="5"/>
          </p:nvPr>
        </p:nvSpPr>
        <p:spPr>
          <a:noFill/>
        </p:spPr>
        <p:txBody>
          <a:bodyPr/>
          <a:lstStyle/>
          <a:p>
            <a:pPr defTabSz="958850"/>
            <a:fld id="{68068F6A-EF15-4A68-8600-8D9F20245066}" type="slidenum">
              <a:rPr lang="nl-BE" smtClean="0">
                <a:cs typeface="Arial" charset="0"/>
              </a:rPr>
              <a:pPr defTabSz="958850"/>
              <a:t>7</a:t>
            </a:fld>
            <a:endParaRPr lang="nl-BE" smtClean="0">
              <a:cs typeface="Arial" charset="0"/>
            </a:endParaRPr>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Rot="1" noChangeAspect="1" noChangeArrowheads="1" noTextEdit="1"/>
          </p:cNvSpPr>
          <p:nvPr>
            <p:ph type="sldImg"/>
          </p:nvPr>
        </p:nvSpPr>
        <p:spPr>
          <a:ln/>
        </p:spPr>
      </p:sp>
      <p:sp>
        <p:nvSpPr>
          <p:cNvPr id="31746" name="Rectangle 3"/>
          <p:cNvSpPr>
            <a:spLocks noGrp="1" noChangeArrowheads="1"/>
          </p:cNvSpPr>
          <p:nvPr>
            <p:ph type="body" idx="1"/>
          </p:nvPr>
        </p:nvSpPr>
        <p:spPr>
          <a:noFill/>
          <a:ln/>
        </p:spPr>
        <p:txBody>
          <a:bodyPr/>
          <a:lstStyle/>
          <a:p>
            <a:pPr>
              <a:lnSpc>
                <a:spcPct val="90000"/>
              </a:lnSpc>
            </a:pPr>
            <a:endParaRPr lang="en-GB" sz="100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a:noFill/>
        </p:spPr>
        <p:txBody>
          <a:bodyPr/>
          <a:lstStyle/>
          <a:p>
            <a:pPr defTabSz="958850"/>
            <a:fld id="{7A10575D-F0C7-45A8-8EB0-83EB50D55414}" type="slidenum">
              <a:rPr lang="nl-BE" smtClean="0">
                <a:cs typeface="Arial" charset="0"/>
              </a:rPr>
              <a:pPr defTabSz="958850"/>
              <a:t>9</a:t>
            </a:fld>
            <a:endParaRPr lang="nl-BE" smtClean="0">
              <a:cs typeface="Arial" charset="0"/>
            </a:endParaRPr>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a:ln/>
        </p:spPr>
        <p:txBody>
          <a:bodyPr/>
          <a:lstStyle/>
          <a:p>
            <a:pPr marL="257175" indent="-257175">
              <a:lnSpc>
                <a:spcPct val="90000"/>
              </a:lnSpc>
            </a:pPr>
            <a:r>
              <a:rPr lang="en-GB" b="1" smtClean="0"/>
              <a:t>European Standards (ENs) should be used to support the Directive or Regulation by defining the more technical specifications and requirements, through a process in which all interested parties can contribute. It should not be overlooked that the European Single Market for goods is founded on the similar principles of the New Approach and New Legislative Framework.</a:t>
            </a:r>
            <a:r>
              <a:rPr lang="en-GB" smtClean="0"/>
              <a:t> </a:t>
            </a:r>
          </a:p>
          <a:p>
            <a:pPr marL="257175" indent="-257175">
              <a:lnSpc>
                <a:spcPct val="90000"/>
              </a:lnSpc>
            </a:pPr>
            <a:r>
              <a:rPr lang="en-GB" smtClean="0"/>
              <a:t>Hotels are diverse but people (in one sense, the need to rest, sleep and eat) are not</a:t>
            </a:r>
          </a:p>
          <a:p>
            <a:pPr marL="1212850" lvl="2" indent="-257175">
              <a:lnSpc>
                <a:spcPct val="90000"/>
              </a:lnSpc>
            </a:pPr>
            <a:r>
              <a:rPr lang="en-GB" smtClean="0"/>
              <a:t>E.g. Toys are more diverse than hotels but we achieved a Toys Safety Directive which sets requirements that are met by European Standards</a:t>
            </a:r>
          </a:p>
          <a:p>
            <a:pPr marL="1212850" lvl="2" indent="-257175">
              <a:lnSpc>
                <a:spcPct val="90000"/>
              </a:lnSpc>
            </a:pPr>
            <a:r>
              <a:rPr lang="en-GB" smtClean="0"/>
              <a:t>We can do the same for hotels of all types and sizes</a:t>
            </a:r>
          </a:p>
          <a:p>
            <a:pPr marL="257175" indent="-257175">
              <a:lnSpc>
                <a:spcPct val="90000"/>
              </a:lnSpc>
            </a:pPr>
            <a:r>
              <a:rPr lang="en-GB" smtClean="0"/>
              <a:t>Should Member States not find an agreement for the development of a Directive or Regulation on hotel fires safety in the short term, ANEC considers a revised Recommendation should be developed through the co-decision procedure. </a:t>
            </a:r>
          </a:p>
          <a:p>
            <a:pPr marL="1212850" lvl="2" indent="-257175">
              <a:lnSpc>
                <a:spcPct val="90000"/>
              </a:lnSpc>
            </a:pPr>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dirty="0" smtClean="0"/>
              <a:t>Fare clic per modificare lo stile del titolo</a:t>
            </a:r>
            <a:endParaRPr lang="it-IT" dirty="0"/>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Rectangle 4"/>
          <p:cNvSpPr>
            <a:spLocks noGrp="1" noChangeArrowheads="1"/>
          </p:cNvSpPr>
          <p:nvPr>
            <p:ph type="dt" sz="half" idx="10"/>
          </p:nvPr>
        </p:nvSpPr>
        <p:spPr>
          <a:ln/>
        </p:spPr>
        <p:txBody>
          <a:bodyPr/>
          <a:lstStyle>
            <a:lvl1pPr>
              <a:defRPr/>
            </a:lvl1pPr>
          </a:lstStyle>
          <a:p>
            <a:pPr>
              <a:defRPr/>
            </a:pPr>
            <a:r>
              <a:rPr lang="en-US"/>
              <a:t>8 February 2012 11 October 2010</a:t>
            </a:r>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en-GB"/>
              <a:t>Michela Vuerich, ANEC</a:t>
            </a:r>
          </a:p>
        </p:txBody>
      </p:sp>
      <p:sp>
        <p:nvSpPr>
          <p:cNvPr id="6" name="Rectangle 6"/>
          <p:cNvSpPr>
            <a:spLocks noGrp="1" noChangeArrowheads="1"/>
          </p:cNvSpPr>
          <p:nvPr>
            <p:ph type="sldNum" sz="quarter" idx="12"/>
          </p:nvPr>
        </p:nvSpPr>
        <p:spPr>
          <a:ln/>
        </p:spPr>
        <p:txBody>
          <a:bodyPr/>
          <a:lstStyle>
            <a:lvl1pPr>
              <a:defRPr/>
            </a:lvl1pPr>
          </a:lstStyle>
          <a:p>
            <a:pPr>
              <a:defRPr/>
            </a:pPr>
            <a:fld id="{79126DE4-AF7D-443B-B6E8-E656C8426AFB}"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r>
              <a:rPr lang="en-US"/>
              <a:t>8 February 2012 11 October 2010</a:t>
            </a:r>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en-GB"/>
              <a:t>Michela Vuerich, ANEC</a:t>
            </a:r>
          </a:p>
        </p:txBody>
      </p:sp>
      <p:sp>
        <p:nvSpPr>
          <p:cNvPr id="6" name="Rectangle 6"/>
          <p:cNvSpPr>
            <a:spLocks noGrp="1" noChangeArrowheads="1"/>
          </p:cNvSpPr>
          <p:nvPr>
            <p:ph type="sldNum" sz="quarter" idx="12"/>
          </p:nvPr>
        </p:nvSpPr>
        <p:spPr>
          <a:ln/>
        </p:spPr>
        <p:txBody>
          <a:bodyPr/>
          <a:lstStyle>
            <a:lvl1pPr>
              <a:defRPr/>
            </a:lvl1pPr>
          </a:lstStyle>
          <a:p>
            <a:pPr>
              <a:defRPr/>
            </a:pPr>
            <a:fld id="{DFDE05F7-B4F0-4C20-BAE6-16A064A6F9B7}"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r>
              <a:rPr lang="en-US"/>
              <a:t>8 February 2012 11 October 2010</a:t>
            </a:r>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en-GB"/>
              <a:t>Michela Vuerich, ANEC</a:t>
            </a:r>
          </a:p>
        </p:txBody>
      </p:sp>
      <p:sp>
        <p:nvSpPr>
          <p:cNvPr id="6" name="Rectangle 6"/>
          <p:cNvSpPr>
            <a:spLocks noGrp="1" noChangeArrowheads="1"/>
          </p:cNvSpPr>
          <p:nvPr>
            <p:ph type="sldNum" sz="quarter" idx="12"/>
          </p:nvPr>
        </p:nvSpPr>
        <p:spPr>
          <a:ln/>
        </p:spPr>
        <p:txBody>
          <a:bodyPr/>
          <a:lstStyle>
            <a:lvl1pPr>
              <a:defRPr/>
            </a:lvl1pPr>
          </a:lstStyle>
          <a:p>
            <a:pPr>
              <a:defRPr/>
            </a:pPr>
            <a:fld id="{0D738DC8-569C-4DE2-AC3D-E6630CA669FC}" type="slidenum">
              <a:rPr lang="en-GB"/>
              <a:pPr>
                <a:defRPr/>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olo, testo e contenuto 2">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p>
            <a:r>
              <a:rPr lang="it-IT" smtClean="0"/>
              <a:t>Fare clic per modificare lo stile del titolo</a:t>
            </a:r>
            <a:endParaRPr lang="it-IT"/>
          </a:p>
        </p:txBody>
      </p:sp>
      <p:sp>
        <p:nvSpPr>
          <p:cNvPr id="3" name="Segnaposto testo 2"/>
          <p:cNvSpPr>
            <a:spLocks noGrp="1"/>
          </p:cNvSpPr>
          <p:nvPr>
            <p:ph type="body" sz="half" idx="1"/>
          </p:nvPr>
        </p:nvSpPr>
        <p:spPr>
          <a:xfrm>
            <a:off x="457200" y="1600200"/>
            <a:ext cx="4038600" cy="4525963"/>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quarter" idx="2"/>
          </p:nvPr>
        </p:nvSpPr>
        <p:spPr>
          <a:xfrm>
            <a:off x="4648200" y="1600200"/>
            <a:ext cx="4038600" cy="21859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contenuto 4"/>
          <p:cNvSpPr>
            <a:spLocks noGrp="1"/>
          </p:cNvSpPr>
          <p:nvPr>
            <p:ph sz="quarter" idx="3"/>
          </p:nvPr>
        </p:nvSpPr>
        <p:spPr>
          <a:xfrm>
            <a:off x="4648200" y="3938588"/>
            <a:ext cx="4038600" cy="2187575"/>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Rectangle 4"/>
          <p:cNvSpPr>
            <a:spLocks noGrp="1" noChangeArrowheads="1"/>
          </p:cNvSpPr>
          <p:nvPr>
            <p:ph type="dt" sz="half" idx="10"/>
          </p:nvPr>
        </p:nvSpPr>
        <p:spPr>
          <a:ln/>
        </p:spPr>
        <p:txBody>
          <a:bodyPr/>
          <a:lstStyle>
            <a:lvl1pPr>
              <a:defRPr/>
            </a:lvl1pPr>
          </a:lstStyle>
          <a:p>
            <a:pPr>
              <a:defRPr/>
            </a:pPr>
            <a:r>
              <a:rPr lang="en-US"/>
              <a:t>8 February 2012 11 October 2010</a:t>
            </a:r>
            <a:endParaRPr lang="en-GB"/>
          </a:p>
        </p:txBody>
      </p:sp>
      <p:sp>
        <p:nvSpPr>
          <p:cNvPr id="7" name="Rectangle 5"/>
          <p:cNvSpPr>
            <a:spLocks noGrp="1" noChangeArrowheads="1"/>
          </p:cNvSpPr>
          <p:nvPr>
            <p:ph type="ftr" sz="quarter" idx="11"/>
          </p:nvPr>
        </p:nvSpPr>
        <p:spPr>
          <a:ln/>
        </p:spPr>
        <p:txBody>
          <a:bodyPr/>
          <a:lstStyle>
            <a:lvl1pPr>
              <a:defRPr/>
            </a:lvl1pPr>
          </a:lstStyle>
          <a:p>
            <a:pPr>
              <a:defRPr/>
            </a:pPr>
            <a:r>
              <a:rPr lang="en-GB"/>
              <a:t>Michela Vuerich, ANEC</a:t>
            </a:r>
          </a:p>
        </p:txBody>
      </p:sp>
      <p:sp>
        <p:nvSpPr>
          <p:cNvPr id="8" name="Rectangle 6"/>
          <p:cNvSpPr>
            <a:spLocks noGrp="1" noChangeArrowheads="1"/>
          </p:cNvSpPr>
          <p:nvPr>
            <p:ph type="sldNum" sz="quarter" idx="12"/>
          </p:nvPr>
        </p:nvSpPr>
        <p:spPr>
          <a:ln/>
        </p:spPr>
        <p:txBody>
          <a:bodyPr/>
          <a:lstStyle>
            <a:lvl1pPr>
              <a:defRPr/>
            </a:lvl1pPr>
          </a:lstStyle>
          <a:p>
            <a:pPr>
              <a:defRPr/>
            </a:pPr>
            <a:fld id="{93771E3D-1B28-46A6-83CE-CAB35BBA97A8}"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r>
              <a:rPr lang="en-US"/>
              <a:t>8 February 2012 11 October 2010</a:t>
            </a:r>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en-GB"/>
              <a:t>Michela Vuerich, ANEC</a:t>
            </a:r>
          </a:p>
        </p:txBody>
      </p:sp>
      <p:sp>
        <p:nvSpPr>
          <p:cNvPr id="6" name="Rectangle 6"/>
          <p:cNvSpPr>
            <a:spLocks noGrp="1" noChangeArrowheads="1"/>
          </p:cNvSpPr>
          <p:nvPr>
            <p:ph type="sldNum" sz="quarter" idx="12"/>
          </p:nvPr>
        </p:nvSpPr>
        <p:spPr>
          <a:ln/>
        </p:spPr>
        <p:txBody>
          <a:bodyPr/>
          <a:lstStyle>
            <a:lvl1pPr>
              <a:defRPr/>
            </a:lvl1pPr>
          </a:lstStyle>
          <a:p>
            <a:pPr>
              <a:defRPr/>
            </a:pPr>
            <a:fld id="{9B0EA004-39B0-4F8A-AA19-26AE31C6F60F}"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r>
              <a:rPr lang="en-US"/>
              <a:t>8 February 2012 11 October 2010</a:t>
            </a:r>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en-GB"/>
              <a:t>Michela Vuerich, ANEC</a:t>
            </a:r>
          </a:p>
        </p:txBody>
      </p:sp>
      <p:sp>
        <p:nvSpPr>
          <p:cNvPr id="6" name="Rectangle 6"/>
          <p:cNvSpPr>
            <a:spLocks noGrp="1" noChangeArrowheads="1"/>
          </p:cNvSpPr>
          <p:nvPr>
            <p:ph type="sldNum" sz="quarter" idx="12"/>
          </p:nvPr>
        </p:nvSpPr>
        <p:spPr>
          <a:ln/>
        </p:spPr>
        <p:txBody>
          <a:bodyPr/>
          <a:lstStyle>
            <a:lvl1pPr>
              <a:defRPr/>
            </a:lvl1pPr>
          </a:lstStyle>
          <a:p>
            <a:pPr>
              <a:defRPr/>
            </a:pPr>
            <a:fld id="{2CD5F5C2-28AE-4A49-9274-00AB0613B3B7}"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pPr>
              <a:defRPr/>
            </a:pPr>
            <a:r>
              <a:rPr lang="en-US"/>
              <a:t>8 February 2012 11 October 2010</a:t>
            </a:r>
            <a:endParaRPr lang="en-GB"/>
          </a:p>
        </p:txBody>
      </p:sp>
      <p:sp>
        <p:nvSpPr>
          <p:cNvPr id="6" name="Rectangle 5"/>
          <p:cNvSpPr>
            <a:spLocks noGrp="1" noChangeArrowheads="1"/>
          </p:cNvSpPr>
          <p:nvPr>
            <p:ph type="ftr" sz="quarter" idx="11"/>
          </p:nvPr>
        </p:nvSpPr>
        <p:spPr>
          <a:ln/>
        </p:spPr>
        <p:txBody>
          <a:bodyPr/>
          <a:lstStyle>
            <a:lvl1pPr>
              <a:defRPr/>
            </a:lvl1pPr>
          </a:lstStyle>
          <a:p>
            <a:pPr>
              <a:defRPr/>
            </a:pPr>
            <a:r>
              <a:rPr lang="en-GB"/>
              <a:t>Michela Vuerich, ANEC</a:t>
            </a:r>
          </a:p>
        </p:txBody>
      </p:sp>
      <p:sp>
        <p:nvSpPr>
          <p:cNvPr id="7" name="Rectangle 6"/>
          <p:cNvSpPr>
            <a:spLocks noGrp="1" noChangeArrowheads="1"/>
          </p:cNvSpPr>
          <p:nvPr>
            <p:ph type="sldNum" sz="quarter" idx="12"/>
          </p:nvPr>
        </p:nvSpPr>
        <p:spPr>
          <a:ln/>
        </p:spPr>
        <p:txBody>
          <a:bodyPr/>
          <a:lstStyle>
            <a:lvl1pPr>
              <a:defRPr/>
            </a:lvl1pPr>
          </a:lstStyle>
          <a:p>
            <a:pPr>
              <a:defRPr/>
            </a:pPr>
            <a:fld id="{2F5D24F2-1D3D-49AA-BB95-01253CE86862}"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a:ln/>
        </p:spPr>
        <p:txBody>
          <a:bodyPr/>
          <a:lstStyle>
            <a:lvl1pPr>
              <a:defRPr/>
            </a:lvl1pPr>
          </a:lstStyle>
          <a:p>
            <a:pPr>
              <a:defRPr/>
            </a:pPr>
            <a:r>
              <a:rPr lang="en-US"/>
              <a:t>8 February 2012 11 October 2010</a:t>
            </a:r>
            <a:endParaRPr lang="en-GB"/>
          </a:p>
        </p:txBody>
      </p:sp>
      <p:sp>
        <p:nvSpPr>
          <p:cNvPr id="8" name="Rectangle 5"/>
          <p:cNvSpPr>
            <a:spLocks noGrp="1" noChangeArrowheads="1"/>
          </p:cNvSpPr>
          <p:nvPr>
            <p:ph type="ftr" sz="quarter" idx="11"/>
          </p:nvPr>
        </p:nvSpPr>
        <p:spPr>
          <a:ln/>
        </p:spPr>
        <p:txBody>
          <a:bodyPr/>
          <a:lstStyle>
            <a:lvl1pPr>
              <a:defRPr/>
            </a:lvl1pPr>
          </a:lstStyle>
          <a:p>
            <a:pPr>
              <a:defRPr/>
            </a:pPr>
            <a:r>
              <a:rPr lang="en-GB"/>
              <a:t>Michela Vuerich, ANEC</a:t>
            </a:r>
          </a:p>
        </p:txBody>
      </p:sp>
      <p:sp>
        <p:nvSpPr>
          <p:cNvPr id="9" name="Rectangle 6"/>
          <p:cNvSpPr>
            <a:spLocks noGrp="1" noChangeArrowheads="1"/>
          </p:cNvSpPr>
          <p:nvPr>
            <p:ph type="sldNum" sz="quarter" idx="12"/>
          </p:nvPr>
        </p:nvSpPr>
        <p:spPr>
          <a:ln/>
        </p:spPr>
        <p:txBody>
          <a:bodyPr/>
          <a:lstStyle>
            <a:lvl1pPr>
              <a:defRPr/>
            </a:lvl1pPr>
          </a:lstStyle>
          <a:p>
            <a:pPr>
              <a:defRPr/>
            </a:pPr>
            <a:fld id="{0EA9D1F0-561D-484F-A889-CA3A6E245103}"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4"/>
          <p:cNvSpPr>
            <a:spLocks noGrp="1" noChangeArrowheads="1"/>
          </p:cNvSpPr>
          <p:nvPr>
            <p:ph type="dt" sz="half" idx="10"/>
          </p:nvPr>
        </p:nvSpPr>
        <p:spPr>
          <a:ln/>
        </p:spPr>
        <p:txBody>
          <a:bodyPr/>
          <a:lstStyle>
            <a:lvl1pPr>
              <a:defRPr/>
            </a:lvl1pPr>
          </a:lstStyle>
          <a:p>
            <a:pPr>
              <a:defRPr/>
            </a:pPr>
            <a:r>
              <a:rPr lang="en-US"/>
              <a:t>8 February 2012 11 October 2010</a:t>
            </a:r>
            <a:endParaRPr lang="en-GB"/>
          </a:p>
        </p:txBody>
      </p:sp>
      <p:sp>
        <p:nvSpPr>
          <p:cNvPr id="4" name="Rectangle 5"/>
          <p:cNvSpPr>
            <a:spLocks noGrp="1" noChangeArrowheads="1"/>
          </p:cNvSpPr>
          <p:nvPr>
            <p:ph type="ftr" sz="quarter" idx="11"/>
          </p:nvPr>
        </p:nvSpPr>
        <p:spPr>
          <a:ln/>
        </p:spPr>
        <p:txBody>
          <a:bodyPr/>
          <a:lstStyle>
            <a:lvl1pPr>
              <a:defRPr/>
            </a:lvl1pPr>
          </a:lstStyle>
          <a:p>
            <a:pPr>
              <a:defRPr/>
            </a:pPr>
            <a:r>
              <a:rPr lang="en-GB"/>
              <a:t>Michela Vuerich, ANEC</a:t>
            </a:r>
          </a:p>
        </p:txBody>
      </p:sp>
      <p:sp>
        <p:nvSpPr>
          <p:cNvPr id="5" name="Rectangle 6"/>
          <p:cNvSpPr>
            <a:spLocks noGrp="1" noChangeArrowheads="1"/>
          </p:cNvSpPr>
          <p:nvPr>
            <p:ph type="sldNum" sz="quarter" idx="12"/>
          </p:nvPr>
        </p:nvSpPr>
        <p:spPr>
          <a:ln/>
        </p:spPr>
        <p:txBody>
          <a:bodyPr/>
          <a:lstStyle>
            <a:lvl1pPr>
              <a:defRPr/>
            </a:lvl1pPr>
          </a:lstStyle>
          <a:p>
            <a:pPr>
              <a:defRPr/>
            </a:pPr>
            <a:fld id="{A381F013-B39E-4054-AA07-20A5C3D9BDEB}"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8 February 2012 11 October 2010</a:t>
            </a:r>
            <a:endParaRPr lang="en-GB"/>
          </a:p>
        </p:txBody>
      </p:sp>
      <p:sp>
        <p:nvSpPr>
          <p:cNvPr id="3" name="Rectangle 5"/>
          <p:cNvSpPr>
            <a:spLocks noGrp="1" noChangeArrowheads="1"/>
          </p:cNvSpPr>
          <p:nvPr>
            <p:ph type="ftr" sz="quarter" idx="11"/>
          </p:nvPr>
        </p:nvSpPr>
        <p:spPr>
          <a:ln/>
        </p:spPr>
        <p:txBody>
          <a:bodyPr/>
          <a:lstStyle>
            <a:lvl1pPr>
              <a:defRPr/>
            </a:lvl1pPr>
          </a:lstStyle>
          <a:p>
            <a:pPr>
              <a:defRPr/>
            </a:pPr>
            <a:r>
              <a:rPr lang="en-GB"/>
              <a:t>Michela Vuerich, ANEC</a:t>
            </a:r>
          </a:p>
        </p:txBody>
      </p:sp>
      <p:sp>
        <p:nvSpPr>
          <p:cNvPr id="4" name="Rectangle 6"/>
          <p:cNvSpPr>
            <a:spLocks noGrp="1" noChangeArrowheads="1"/>
          </p:cNvSpPr>
          <p:nvPr>
            <p:ph type="sldNum" sz="quarter" idx="12"/>
          </p:nvPr>
        </p:nvSpPr>
        <p:spPr>
          <a:ln/>
        </p:spPr>
        <p:txBody>
          <a:bodyPr/>
          <a:lstStyle>
            <a:lvl1pPr>
              <a:defRPr/>
            </a:lvl1pPr>
          </a:lstStyle>
          <a:p>
            <a:pPr>
              <a:defRPr/>
            </a:pPr>
            <a:fld id="{295D2A74-394F-4DD2-8722-289AA55EF490}"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r>
              <a:rPr lang="en-US"/>
              <a:t>8 February 2012 11 October 2010</a:t>
            </a:r>
            <a:endParaRPr lang="en-GB"/>
          </a:p>
        </p:txBody>
      </p:sp>
      <p:sp>
        <p:nvSpPr>
          <p:cNvPr id="6" name="Rectangle 5"/>
          <p:cNvSpPr>
            <a:spLocks noGrp="1" noChangeArrowheads="1"/>
          </p:cNvSpPr>
          <p:nvPr>
            <p:ph type="ftr" sz="quarter" idx="11"/>
          </p:nvPr>
        </p:nvSpPr>
        <p:spPr>
          <a:ln/>
        </p:spPr>
        <p:txBody>
          <a:bodyPr/>
          <a:lstStyle>
            <a:lvl1pPr>
              <a:defRPr/>
            </a:lvl1pPr>
          </a:lstStyle>
          <a:p>
            <a:pPr>
              <a:defRPr/>
            </a:pPr>
            <a:r>
              <a:rPr lang="en-GB"/>
              <a:t>Michela Vuerich, ANEC</a:t>
            </a:r>
          </a:p>
        </p:txBody>
      </p:sp>
      <p:sp>
        <p:nvSpPr>
          <p:cNvPr id="7" name="Rectangle 6"/>
          <p:cNvSpPr>
            <a:spLocks noGrp="1" noChangeArrowheads="1"/>
          </p:cNvSpPr>
          <p:nvPr>
            <p:ph type="sldNum" sz="quarter" idx="12"/>
          </p:nvPr>
        </p:nvSpPr>
        <p:spPr>
          <a:ln/>
        </p:spPr>
        <p:txBody>
          <a:bodyPr/>
          <a:lstStyle>
            <a:lvl1pPr>
              <a:defRPr/>
            </a:lvl1pPr>
          </a:lstStyle>
          <a:p>
            <a:pPr>
              <a:defRPr/>
            </a:pPr>
            <a:fld id="{BB15E57E-3B69-4998-97A0-BA041C2545B0}"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r>
              <a:rPr lang="en-US"/>
              <a:t>8 February 2012 11 October 2010</a:t>
            </a:r>
            <a:endParaRPr lang="en-GB"/>
          </a:p>
        </p:txBody>
      </p:sp>
      <p:sp>
        <p:nvSpPr>
          <p:cNvPr id="6" name="Rectangle 5"/>
          <p:cNvSpPr>
            <a:spLocks noGrp="1" noChangeArrowheads="1"/>
          </p:cNvSpPr>
          <p:nvPr>
            <p:ph type="ftr" sz="quarter" idx="11"/>
          </p:nvPr>
        </p:nvSpPr>
        <p:spPr>
          <a:ln/>
        </p:spPr>
        <p:txBody>
          <a:bodyPr/>
          <a:lstStyle>
            <a:lvl1pPr>
              <a:defRPr/>
            </a:lvl1pPr>
          </a:lstStyle>
          <a:p>
            <a:pPr>
              <a:defRPr/>
            </a:pPr>
            <a:r>
              <a:rPr lang="en-GB"/>
              <a:t>Michela Vuerich, ANEC</a:t>
            </a:r>
          </a:p>
        </p:txBody>
      </p:sp>
      <p:sp>
        <p:nvSpPr>
          <p:cNvPr id="7" name="Rectangle 6"/>
          <p:cNvSpPr>
            <a:spLocks noGrp="1" noChangeArrowheads="1"/>
          </p:cNvSpPr>
          <p:nvPr>
            <p:ph type="sldNum" sz="quarter" idx="12"/>
          </p:nvPr>
        </p:nvSpPr>
        <p:spPr>
          <a:ln/>
        </p:spPr>
        <p:txBody>
          <a:bodyPr/>
          <a:lstStyle>
            <a:lvl1pPr>
              <a:defRPr/>
            </a:lvl1pPr>
          </a:lstStyle>
          <a:p>
            <a:pPr>
              <a:defRPr/>
            </a:pPr>
            <a:fld id="{39C03BCD-3BA8-4FB5-99B1-10FA2FCBACAC}"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7203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FontTx/>
              <a:buNone/>
              <a:defRPr sz="1400">
                <a:solidFill>
                  <a:schemeClr val="tx1"/>
                </a:solidFill>
                <a:latin typeface="Arial" charset="0"/>
                <a:cs typeface="+mn-cs"/>
              </a:defRPr>
            </a:lvl1pPr>
          </a:lstStyle>
          <a:p>
            <a:pPr>
              <a:defRPr/>
            </a:pPr>
            <a:r>
              <a:rPr lang="en-US"/>
              <a:t>8 February 2012 11 October 2010</a:t>
            </a:r>
            <a:endParaRPr lang="en-GB"/>
          </a:p>
        </p:txBody>
      </p:sp>
      <p:sp>
        <p:nvSpPr>
          <p:cNvPr id="17203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buFontTx/>
              <a:buNone/>
              <a:defRPr sz="1400">
                <a:solidFill>
                  <a:schemeClr val="tx1"/>
                </a:solidFill>
                <a:latin typeface="Arial" charset="0"/>
                <a:cs typeface="+mn-cs"/>
              </a:defRPr>
            </a:lvl1pPr>
          </a:lstStyle>
          <a:p>
            <a:pPr>
              <a:defRPr/>
            </a:pPr>
            <a:r>
              <a:rPr lang="en-GB"/>
              <a:t>Michela Vuerich, ANEC</a:t>
            </a:r>
          </a:p>
        </p:txBody>
      </p:sp>
      <p:sp>
        <p:nvSpPr>
          <p:cNvPr id="17203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FontTx/>
              <a:buNone/>
              <a:defRPr sz="1400" b="0">
                <a:solidFill>
                  <a:schemeClr val="tx1"/>
                </a:solidFill>
                <a:latin typeface="+mn-lt"/>
                <a:cs typeface="+mn-cs"/>
              </a:defRPr>
            </a:lvl1pPr>
          </a:lstStyle>
          <a:p>
            <a:pPr>
              <a:defRPr/>
            </a:pPr>
            <a:fld id="{56135C09-5691-4AF8-85DB-1A3860454965}" type="slidenum">
              <a:rPr lang="en-GB"/>
              <a:pPr>
                <a:defRPr/>
              </a:pPr>
              <a:t>‹#›</a:t>
            </a:fld>
            <a:endParaRPr lang="en-GB"/>
          </a:p>
        </p:txBody>
      </p:sp>
      <p:pic>
        <p:nvPicPr>
          <p:cNvPr id="1031" name="Picture 7" descr="ANECBLUE"/>
          <p:cNvPicPr>
            <a:picLocks noChangeAspect="1" noChangeArrowheads="1"/>
          </p:cNvPicPr>
          <p:nvPr userDrawn="1"/>
        </p:nvPicPr>
        <p:blipFill>
          <a:blip r:embed="rId14"/>
          <a:srcRect/>
          <a:stretch>
            <a:fillRect/>
          </a:stretch>
        </p:blipFill>
        <p:spPr bwMode="auto">
          <a:xfrm>
            <a:off x="7467600" y="304800"/>
            <a:ext cx="1143000" cy="760413"/>
          </a:xfrm>
          <a:prstGeom prst="rect">
            <a:avLst/>
          </a:prstGeom>
          <a:noFill/>
          <a:ln w="9525">
            <a:noFill/>
            <a:miter lim="800000"/>
            <a:headEnd/>
            <a:tailEnd/>
          </a:ln>
        </p:spPr>
      </p:pic>
      <p:sp>
        <p:nvSpPr>
          <p:cNvPr id="1032" name="Line 8"/>
          <p:cNvSpPr>
            <a:spLocks noChangeShapeType="1"/>
          </p:cNvSpPr>
          <p:nvPr userDrawn="1"/>
        </p:nvSpPr>
        <p:spPr bwMode="auto">
          <a:xfrm>
            <a:off x="395288" y="1125538"/>
            <a:ext cx="8305800" cy="0"/>
          </a:xfrm>
          <a:prstGeom prst="line">
            <a:avLst/>
          </a:prstGeom>
          <a:noFill/>
          <a:ln w="19050">
            <a:solidFill>
              <a:schemeClr val="accent2"/>
            </a:solidFill>
            <a:round/>
            <a:headEnd/>
            <a:tailEnd/>
          </a:ln>
        </p:spPr>
        <p:txBody>
          <a:bodyPr/>
          <a:lstStyle/>
          <a:p>
            <a:pPr>
              <a:spcBef>
                <a:spcPct val="20000"/>
              </a:spcBef>
              <a:buFont typeface="Wingdings" pitchFamily="2" charset="2"/>
              <a:buChar char="Ø"/>
              <a:defRPr/>
            </a:pPr>
            <a:endParaRPr lang="fr-FR">
              <a:cs typeface="+mn-cs"/>
            </a:endParaRPr>
          </a:p>
        </p:txBody>
      </p:sp>
      <p:sp>
        <p:nvSpPr>
          <p:cNvPr id="1033" name="Line 9"/>
          <p:cNvSpPr>
            <a:spLocks noChangeShapeType="1"/>
          </p:cNvSpPr>
          <p:nvPr userDrawn="1"/>
        </p:nvSpPr>
        <p:spPr bwMode="auto">
          <a:xfrm>
            <a:off x="419100" y="6092825"/>
            <a:ext cx="8305800" cy="0"/>
          </a:xfrm>
          <a:prstGeom prst="line">
            <a:avLst/>
          </a:prstGeom>
          <a:noFill/>
          <a:ln w="19050">
            <a:solidFill>
              <a:srgbClr val="000099"/>
            </a:solidFill>
            <a:round/>
            <a:headEnd/>
            <a:tailEnd/>
          </a:ln>
        </p:spPr>
        <p:txBody>
          <a:bodyPr/>
          <a:lstStyle/>
          <a:p>
            <a:pPr>
              <a:spcBef>
                <a:spcPct val="20000"/>
              </a:spcBef>
              <a:buFont typeface="Wingdings" pitchFamily="2" charset="2"/>
              <a:buChar char="Ø"/>
              <a:defRPr/>
            </a:pPr>
            <a:endParaRPr lang="fr-FR">
              <a:cs typeface="+mn-cs"/>
            </a:endParaRPr>
          </a:p>
        </p:txBody>
      </p:sp>
    </p:spTree>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 id="2147483668" r:id="rId12"/>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europarl.europa.eu/RegData/etudes/note/join/2013/504470/IPOL-JOIN_NT(2013)504470_EN.pdf"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www.risk-consultant.com/assets/Files/Final_Hotel.pdf" TargetMode="External"/><Relationship Id="rId5" Type="http://schemas.openxmlformats.org/officeDocument/2006/relationships/hyperlink" Target="http://ec.europa.eu/consumers/cons_safe/serv_safe/fire_safe/ps06_en.pdf" TargetMode="External"/><Relationship Id="rId4" Type="http://schemas.openxmlformats.org/officeDocument/2006/relationships/hyperlink" Target="http://www.europarl.europa.eu/RegData/etudes/etudes/join/2008/408581/IPOL-IMCO_ET(2008)408581_EN.pdf"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6"/>
          <p:cNvSpPr>
            <a:spLocks noGrp="1" noChangeArrowheads="1"/>
          </p:cNvSpPr>
          <p:nvPr>
            <p:ph type="sldNum" sz="quarter" idx="12"/>
          </p:nvPr>
        </p:nvSpPr>
        <p:spPr/>
        <p:txBody>
          <a:bodyPr/>
          <a:lstStyle/>
          <a:p>
            <a:pPr>
              <a:defRPr/>
            </a:pPr>
            <a:fld id="{F4C5B785-3BD4-477A-BD4C-1360BC573D6B}" type="slidenum">
              <a:rPr lang="en-GB"/>
              <a:pPr>
                <a:defRPr/>
              </a:pPr>
              <a:t>1</a:t>
            </a:fld>
            <a:endParaRPr lang="en-GB"/>
          </a:p>
        </p:txBody>
      </p:sp>
      <p:sp>
        <p:nvSpPr>
          <p:cNvPr id="10" name="Segnaposto numero diapositiva 3"/>
          <p:cNvSpPr txBox="1">
            <a:spLocks noGrp="1"/>
          </p:cNvSpPr>
          <p:nvPr/>
        </p:nvSpPr>
        <p:spPr bwMode="auto">
          <a:xfrm>
            <a:off x="6553200" y="6245225"/>
            <a:ext cx="2133600" cy="476250"/>
          </a:xfrm>
          <a:prstGeom prst="rect">
            <a:avLst/>
          </a:prstGeom>
          <a:noFill/>
          <a:ln>
            <a:miter lim="800000"/>
            <a:headEnd/>
            <a:tailEnd/>
          </a:ln>
        </p:spPr>
        <p:txBody>
          <a:bodyPr/>
          <a:lstStyle/>
          <a:p>
            <a:pPr algn="r">
              <a:defRPr/>
            </a:pPr>
            <a:fld id="{4075E4CE-3113-4740-A132-12BA6AA10974}" type="slidenum">
              <a:rPr lang="en-GB" sz="1400">
                <a:solidFill>
                  <a:schemeClr val="tx1"/>
                </a:solidFill>
                <a:latin typeface="+mn-lt"/>
                <a:cs typeface="+mn-cs"/>
              </a:rPr>
              <a:pPr algn="r">
                <a:defRPr/>
              </a:pPr>
              <a:t>1</a:t>
            </a:fld>
            <a:endParaRPr lang="en-GB" sz="1400">
              <a:solidFill>
                <a:schemeClr val="tx1"/>
              </a:solidFill>
              <a:latin typeface="+mn-lt"/>
              <a:cs typeface="+mn-cs"/>
            </a:endParaRPr>
          </a:p>
        </p:txBody>
      </p:sp>
      <p:sp>
        <p:nvSpPr>
          <p:cNvPr id="16387" name="Text Box 5"/>
          <p:cNvSpPr txBox="1">
            <a:spLocks noChangeArrowheads="1"/>
          </p:cNvSpPr>
          <p:nvPr/>
        </p:nvSpPr>
        <p:spPr bwMode="auto">
          <a:xfrm>
            <a:off x="3924300" y="2368550"/>
            <a:ext cx="4679950" cy="366713"/>
          </a:xfrm>
          <a:prstGeom prst="rect">
            <a:avLst/>
          </a:prstGeom>
          <a:noFill/>
          <a:ln w="9525">
            <a:noFill/>
            <a:miter lim="800000"/>
            <a:headEnd/>
            <a:tailEnd/>
          </a:ln>
        </p:spPr>
        <p:txBody>
          <a:bodyPr>
            <a:spAutoFit/>
          </a:bodyPr>
          <a:lstStyle/>
          <a:p>
            <a:endParaRPr lang="en-GB" sz="1800">
              <a:solidFill>
                <a:schemeClr val="tx1"/>
              </a:solidFill>
              <a:latin typeface="Arial" charset="0"/>
            </a:endParaRPr>
          </a:p>
        </p:txBody>
      </p:sp>
      <p:sp>
        <p:nvSpPr>
          <p:cNvPr id="16388" name="Rectangle 11"/>
          <p:cNvSpPr>
            <a:spLocks noChangeArrowheads="1"/>
          </p:cNvSpPr>
          <p:nvPr/>
        </p:nvSpPr>
        <p:spPr bwMode="auto">
          <a:xfrm>
            <a:off x="323850" y="476250"/>
            <a:ext cx="6985000" cy="519113"/>
          </a:xfrm>
          <a:prstGeom prst="rect">
            <a:avLst/>
          </a:prstGeom>
          <a:noFill/>
          <a:ln w="9525">
            <a:noFill/>
            <a:miter lim="800000"/>
            <a:headEnd/>
            <a:tailEnd/>
          </a:ln>
        </p:spPr>
        <p:txBody>
          <a:bodyPr>
            <a:spAutoFit/>
          </a:bodyPr>
          <a:lstStyle/>
          <a:p>
            <a:endParaRPr lang="en-US" b="1" i="1"/>
          </a:p>
        </p:txBody>
      </p:sp>
      <p:pic>
        <p:nvPicPr>
          <p:cNvPr id="16389" name="Picture 12" descr="banner_00-00_en"/>
          <p:cNvPicPr>
            <a:picLocks noChangeAspect="1" noChangeArrowheads="1"/>
          </p:cNvPicPr>
          <p:nvPr/>
        </p:nvPicPr>
        <p:blipFill>
          <a:blip r:embed="rId3"/>
          <a:srcRect/>
          <a:stretch>
            <a:fillRect/>
          </a:stretch>
        </p:blipFill>
        <p:spPr bwMode="auto">
          <a:xfrm>
            <a:off x="539750" y="260350"/>
            <a:ext cx="5400675" cy="792163"/>
          </a:xfrm>
          <a:prstGeom prst="rect">
            <a:avLst/>
          </a:prstGeom>
          <a:noFill/>
          <a:ln w="9525">
            <a:noFill/>
            <a:miter lim="800000"/>
            <a:headEnd/>
            <a:tailEnd/>
          </a:ln>
        </p:spPr>
      </p:pic>
      <p:sp>
        <p:nvSpPr>
          <p:cNvPr id="16390" name="Rectangle 24"/>
          <p:cNvSpPr>
            <a:spLocks noGrp="1" noChangeArrowheads="1"/>
          </p:cNvSpPr>
          <p:nvPr>
            <p:ph type="title" idx="4294967295"/>
          </p:nvPr>
        </p:nvSpPr>
        <p:spPr>
          <a:xfrm>
            <a:off x="539750" y="1773238"/>
            <a:ext cx="7704138" cy="4076700"/>
          </a:xfrm>
        </p:spPr>
        <p:txBody>
          <a:bodyPr/>
          <a:lstStyle/>
          <a:p>
            <a:pPr eaLnBrk="1" hangingPunct="1"/>
            <a:r>
              <a:rPr lang="en-GB" sz="2800" b="1" smtClean="0">
                <a:solidFill>
                  <a:srgbClr val="333399"/>
                </a:solidFill>
                <a:latin typeface="Verdana" pitchFamily="34" charset="0"/>
              </a:rPr>
              <a:t/>
            </a:r>
            <a:br>
              <a:rPr lang="en-GB" sz="2800" b="1" smtClean="0">
                <a:solidFill>
                  <a:srgbClr val="333399"/>
                </a:solidFill>
                <a:latin typeface="Verdana" pitchFamily="34" charset="0"/>
              </a:rPr>
            </a:br>
            <a:r>
              <a:rPr lang="en-GB" sz="2800" b="1" smtClean="0">
                <a:solidFill>
                  <a:srgbClr val="333399"/>
                </a:solidFill>
                <a:latin typeface="Verdana" pitchFamily="34" charset="0"/>
              </a:rPr>
              <a:t/>
            </a:r>
            <a:br>
              <a:rPr lang="en-GB" sz="2800" b="1" smtClean="0">
                <a:solidFill>
                  <a:srgbClr val="333399"/>
                </a:solidFill>
                <a:latin typeface="Verdana" pitchFamily="34" charset="0"/>
              </a:rPr>
            </a:br>
            <a:r>
              <a:rPr lang="en-GB" sz="2800" b="1" smtClean="0">
                <a:solidFill>
                  <a:srgbClr val="333399"/>
                </a:solidFill>
                <a:latin typeface="Verdana" pitchFamily="34" charset="0"/>
              </a:rPr>
              <a:t/>
            </a:r>
            <a:br>
              <a:rPr lang="en-GB" sz="2800" b="1" smtClean="0">
                <a:solidFill>
                  <a:srgbClr val="333399"/>
                </a:solidFill>
                <a:latin typeface="Verdana" pitchFamily="34" charset="0"/>
              </a:rPr>
            </a:br>
            <a:r>
              <a:rPr lang="en-GB" sz="2800" b="1" smtClean="0">
                <a:solidFill>
                  <a:srgbClr val="333399"/>
                </a:solidFill>
                <a:latin typeface="Verdana" pitchFamily="34" charset="0"/>
              </a:rPr>
              <a:t>Consumer perspective on EU</a:t>
            </a:r>
            <a:r>
              <a:rPr lang="en-GB" sz="4000" smtClean="0">
                <a:solidFill>
                  <a:srgbClr val="000000"/>
                </a:solidFill>
                <a:latin typeface="Verdana" pitchFamily="34" charset="0"/>
              </a:rPr>
              <a:t> </a:t>
            </a:r>
            <a:r>
              <a:rPr lang="en-GB" sz="2800" b="1" smtClean="0">
                <a:solidFill>
                  <a:srgbClr val="333399"/>
                </a:solidFill>
                <a:latin typeface="Verdana" pitchFamily="34" charset="0"/>
              </a:rPr>
              <a:t>Hotel Fire Safety</a:t>
            </a:r>
            <a:br>
              <a:rPr lang="en-GB" sz="2800" b="1" smtClean="0">
                <a:solidFill>
                  <a:srgbClr val="333399"/>
                </a:solidFill>
                <a:latin typeface="Verdana" pitchFamily="34" charset="0"/>
              </a:rPr>
            </a:br>
            <a:r>
              <a:rPr lang="en-GB" sz="2800" b="1" smtClean="0">
                <a:solidFill>
                  <a:srgbClr val="333399"/>
                </a:solidFill>
                <a:latin typeface="Verdana" pitchFamily="34" charset="0"/>
              </a:rPr>
              <a:t/>
            </a:r>
            <a:br>
              <a:rPr lang="en-GB" sz="2800" b="1" smtClean="0">
                <a:solidFill>
                  <a:srgbClr val="333399"/>
                </a:solidFill>
                <a:latin typeface="Verdana" pitchFamily="34" charset="0"/>
              </a:rPr>
            </a:br>
            <a:r>
              <a:rPr lang="en-GB" sz="2000" b="1" smtClean="0">
                <a:solidFill>
                  <a:srgbClr val="C00000"/>
                </a:solidFill>
                <a:latin typeface="Verdana" pitchFamily="34" charset="0"/>
              </a:rPr>
              <a:t>Safe and Secure Solutions for  Smarter Cities</a:t>
            </a:r>
            <a:r>
              <a:rPr lang="en-GB" sz="2000" smtClean="0">
                <a:solidFill>
                  <a:srgbClr val="C00000"/>
                </a:solidFill>
                <a:latin typeface="Verdana" pitchFamily="34" charset="0"/>
              </a:rPr>
              <a:t/>
            </a:r>
            <a:br>
              <a:rPr lang="en-GB" sz="2000" smtClean="0">
                <a:solidFill>
                  <a:srgbClr val="C00000"/>
                </a:solidFill>
                <a:latin typeface="Verdana" pitchFamily="34" charset="0"/>
              </a:rPr>
            </a:br>
            <a:r>
              <a:rPr lang="en-GB" sz="2000" b="1" i="1" smtClean="0">
                <a:solidFill>
                  <a:srgbClr val="C00000"/>
                </a:solidFill>
                <a:latin typeface="Verdana" pitchFamily="34" charset="0"/>
              </a:rPr>
              <a:t>Euralarm International Conference</a:t>
            </a:r>
            <a:br>
              <a:rPr lang="en-GB" sz="2000" b="1" i="1" smtClean="0">
                <a:solidFill>
                  <a:srgbClr val="C00000"/>
                </a:solidFill>
                <a:latin typeface="Verdana" pitchFamily="34" charset="0"/>
              </a:rPr>
            </a:br>
            <a:r>
              <a:rPr lang="en-GB" sz="2400" b="1" i="1" smtClean="0">
                <a:solidFill>
                  <a:srgbClr val="C00000"/>
                </a:solidFill>
                <a:latin typeface="Verdana" pitchFamily="34" charset="0"/>
              </a:rPr>
              <a:t/>
            </a:r>
            <a:br>
              <a:rPr lang="en-GB" sz="2400" b="1" i="1" smtClean="0">
                <a:solidFill>
                  <a:srgbClr val="C00000"/>
                </a:solidFill>
                <a:latin typeface="Verdana" pitchFamily="34" charset="0"/>
              </a:rPr>
            </a:br>
            <a:r>
              <a:rPr lang="en-GB" sz="2400" b="1" i="1" smtClean="0">
                <a:solidFill>
                  <a:srgbClr val="333399"/>
                </a:solidFill>
                <a:latin typeface="Verdana" pitchFamily="34" charset="0"/>
              </a:rPr>
              <a:t>Arnold Pindar, ANEC President</a:t>
            </a:r>
            <a:r>
              <a:rPr lang="en-GB" sz="4000" smtClean="0">
                <a:latin typeface="Verdana" pitchFamily="34" charset="0"/>
              </a:rPr>
              <a:t>	</a:t>
            </a:r>
            <a:br>
              <a:rPr lang="en-GB" sz="4000" smtClean="0">
                <a:latin typeface="Verdana" pitchFamily="34" charset="0"/>
              </a:rPr>
            </a:br>
            <a:r>
              <a:rPr lang="en-GB" sz="4000" smtClean="0">
                <a:latin typeface="Verdana" pitchFamily="34" charset="0"/>
              </a:rPr>
              <a:t/>
            </a:r>
            <a:br>
              <a:rPr lang="en-GB" sz="4000" smtClean="0">
                <a:latin typeface="Verdana" pitchFamily="34" charset="0"/>
              </a:rPr>
            </a:br>
            <a:r>
              <a:rPr lang="en-GB" sz="4000" smtClean="0">
                <a:latin typeface="Verdana" pitchFamily="34" charset="0"/>
              </a:rPr>
              <a:t/>
            </a:r>
            <a:br>
              <a:rPr lang="en-GB" sz="4000" smtClean="0">
                <a:latin typeface="Verdana" pitchFamily="34" charset="0"/>
              </a:rPr>
            </a:br>
            <a:r>
              <a:rPr lang="en-GB" sz="4000" smtClean="0">
                <a:latin typeface="Verdana" pitchFamily="34" charset="0"/>
              </a:rPr>
              <a:t> </a:t>
            </a:r>
            <a:endParaRPr lang="en-GB" sz="2400" b="1" i="1" smtClean="0">
              <a:solidFill>
                <a:schemeClr val="accent2"/>
              </a:solidFill>
              <a:latin typeface="Verdana" pitchFamily="34" charset="0"/>
            </a:endParaRPr>
          </a:p>
        </p:txBody>
      </p:sp>
      <p:sp>
        <p:nvSpPr>
          <p:cNvPr id="16391" name="Rectangle 4"/>
          <p:cNvSpPr>
            <a:spLocks noChangeArrowheads="1"/>
          </p:cNvSpPr>
          <p:nvPr/>
        </p:nvSpPr>
        <p:spPr bwMode="auto">
          <a:xfrm>
            <a:off x="2771775" y="6308725"/>
            <a:ext cx="3463925" cy="304800"/>
          </a:xfrm>
          <a:prstGeom prst="rect">
            <a:avLst/>
          </a:prstGeom>
          <a:noFill/>
          <a:ln w="9525">
            <a:noFill/>
            <a:miter lim="800000"/>
            <a:headEnd/>
            <a:tailEnd/>
          </a:ln>
        </p:spPr>
        <p:txBody>
          <a:bodyPr wrap="none">
            <a:spAutoFit/>
          </a:bodyPr>
          <a:lstStyle/>
          <a:p>
            <a:pPr algn="ctr"/>
            <a:r>
              <a:rPr lang="fr-BE" sz="1400" b="1" i="1">
                <a:solidFill>
                  <a:srgbClr val="FF0000"/>
                </a:solidFill>
              </a:rPr>
              <a:t>Raising standards for consumers</a:t>
            </a:r>
            <a:endParaRPr lang="en-GB" sz="1400" b="1" i="1">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sldNum" sz="quarter" idx="12"/>
          </p:nvPr>
        </p:nvSpPr>
        <p:spPr/>
        <p:txBody>
          <a:bodyPr/>
          <a:lstStyle/>
          <a:p>
            <a:pPr>
              <a:defRPr/>
            </a:pPr>
            <a:fld id="{6CBACD65-5DB0-4F6F-8FF0-DD0D5EE92CDB}" type="slidenum">
              <a:rPr lang="en-GB"/>
              <a:pPr>
                <a:defRPr/>
              </a:pPr>
              <a:t>10</a:t>
            </a:fld>
            <a:endParaRPr lang="en-GB"/>
          </a:p>
        </p:txBody>
      </p:sp>
      <p:sp>
        <p:nvSpPr>
          <p:cNvPr id="34818" name="Rectangle 2"/>
          <p:cNvSpPr>
            <a:spLocks noGrp="1" noChangeArrowheads="1"/>
          </p:cNvSpPr>
          <p:nvPr>
            <p:ph type="title"/>
          </p:nvPr>
        </p:nvSpPr>
        <p:spPr>
          <a:xfrm>
            <a:off x="250825" y="274638"/>
            <a:ext cx="8435975" cy="777875"/>
          </a:xfrm>
        </p:spPr>
        <p:txBody>
          <a:bodyPr/>
          <a:lstStyle/>
          <a:p>
            <a:pPr algn="l"/>
            <a:r>
              <a:rPr lang="en-GB" sz="2800" b="1" i="1" smtClean="0">
                <a:solidFill>
                  <a:schemeClr val="accent2"/>
                </a:solidFill>
                <a:latin typeface="Verdana" pitchFamily="34" charset="0"/>
              </a:rPr>
              <a:t>Latest ‘developments’ 2009-2012</a:t>
            </a:r>
          </a:p>
        </p:txBody>
      </p:sp>
      <p:sp>
        <p:nvSpPr>
          <p:cNvPr id="8196" name="Rectangle 3"/>
          <p:cNvSpPr>
            <a:spLocks noGrp="1" noChangeArrowheads="1"/>
          </p:cNvSpPr>
          <p:nvPr>
            <p:ph type="body" idx="1"/>
          </p:nvPr>
        </p:nvSpPr>
        <p:spPr>
          <a:xfrm>
            <a:off x="179388" y="1196975"/>
            <a:ext cx="8518525" cy="5040313"/>
          </a:xfrm>
        </p:spPr>
        <p:txBody>
          <a:bodyPr/>
          <a:lstStyle/>
          <a:p>
            <a:pPr marL="0" indent="0" eaLnBrk="1" hangingPunct="1">
              <a:lnSpc>
                <a:spcPct val="85000"/>
              </a:lnSpc>
              <a:buFontTx/>
              <a:buNone/>
            </a:pPr>
            <a:r>
              <a:rPr lang="en-GB" sz="2400" b="1" smtClean="0">
                <a:solidFill>
                  <a:schemeClr val="accent2"/>
                </a:solidFill>
                <a:latin typeface="Verdana" pitchFamily="34" charset="0"/>
              </a:rPr>
              <a:t>2009: DG SANCO asked the hotel industry </a:t>
            </a:r>
            <a:r>
              <a:rPr lang="en-GB" sz="2400" smtClean="0">
                <a:solidFill>
                  <a:schemeClr val="accent2"/>
                </a:solidFill>
                <a:latin typeface="Verdana" pitchFamily="34" charset="0"/>
              </a:rPr>
              <a:t>(HOTREC) </a:t>
            </a:r>
            <a:r>
              <a:rPr lang="en-GB" sz="2400" b="1" smtClean="0">
                <a:solidFill>
                  <a:schemeClr val="accent2"/>
                </a:solidFill>
                <a:latin typeface="Verdana" pitchFamily="34" charset="0"/>
              </a:rPr>
              <a:t>to develop Fire safety charter and methodology</a:t>
            </a:r>
          </a:p>
          <a:p>
            <a:pPr marL="0" indent="0" eaLnBrk="1" hangingPunct="1">
              <a:lnSpc>
                <a:spcPct val="85000"/>
              </a:lnSpc>
              <a:buFontTx/>
              <a:buChar char="-"/>
            </a:pPr>
            <a:endParaRPr lang="en-GB" sz="1200" b="1" smtClean="0">
              <a:solidFill>
                <a:schemeClr val="accent2"/>
              </a:solidFill>
              <a:latin typeface="Verdana" pitchFamily="34" charset="0"/>
            </a:endParaRPr>
          </a:p>
          <a:p>
            <a:pPr marL="0" indent="0" eaLnBrk="1" hangingPunct="1">
              <a:lnSpc>
                <a:spcPct val="85000"/>
              </a:lnSpc>
              <a:buFontTx/>
              <a:buNone/>
            </a:pPr>
            <a:r>
              <a:rPr lang="en-GB" sz="2400" b="1" smtClean="0">
                <a:solidFill>
                  <a:schemeClr val="accent2"/>
                </a:solidFill>
                <a:latin typeface="Verdana" pitchFamily="34" charset="0"/>
              </a:rPr>
              <a:t>2011: </a:t>
            </a:r>
            <a:r>
              <a:rPr lang="en-GB" sz="2400" b="1" smtClean="0">
                <a:solidFill>
                  <a:srgbClr val="C00000"/>
                </a:solidFill>
                <a:latin typeface="Verdana" pitchFamily="34" charset="0"/>
              </a:rPr>
              <a:t>Management Buildings Systems   Methodology published</a:t>
            </a:r>
            <a:r>
              <a:rPr lang="en-GB" sz="2400" b="1" smtClean="0">
                <a:solidFill>
                  <a:schemeClr val="accent2"/>
                </a:solidFill>
                <a:latin typeface="Verdana" pitchFamily="34" charset="0"/>
              </a:rPr>
              <a:t>: </a:t>
            </a:r>
            <a:r>
              <a:rPr lang="en-GB" sz="2400" smtClean="0">
                <a:solidFill>
                  <a:schemeClr val="accent2"/>
                </a:solidFill>
                <a:latin typeface="Verdana" pitchFamily="34" charset="0"/>
              </a:rPr>
              <a:t>consortium standard methodology, developed with limited consensus)</a:t>
            </a:r>
            <a:r>
              <a:rPr lang="en-GB" sz="2000" smtClean="0">
                <a:solidFill>
                  <a:schemeClr val="accent2"/>
                </a:solidFill>
                <a:latin typeface="Verdana" pitchFamily="34" charset="0"/>
              </a:rPr>
              <a:t>. </a:t>
            </a:r>
          </a:p>
          <a:p>
            <a:pPr marL="0" indent="0" eaLnBrk="1" hangingPunct="1">
              <a:lnSpc>
                <a:spcPct val="85000"/>
              </a:lnSpc>
            </a:pPr>
            <a:endParaRPr lang="en-GB" sz="1000" smtClean="0">
              <a:solidFill>
                <a:schemeClr val="accent2"/>
              </a:solidFill>
              <a:latin typeface="Verdana" pitchFamily="34" charset="0"/>
            </a:endParaRPr>
          </a:p>
          <a:p>
            <a:pPr marL="0" indent="0" eaLnBrk="1" hangingPunct="1">
              <a:lnSpc>
                <a:spcPct val="85000"/>
              </a:lnSpc>
              <a:buFontTx/>
              <a:buChar char="-"/>
            </a:pPr>
            <a:r>
              <a:rPr lang="en-GB" sz="2400" b="1" smtClean="0">
                <a:solidFill>
                  <a:schemeClr val="accent2"/>
                </a:solidFill>
                <a:latin typeface="Verdana" pitchFamily="34" charset="0"/>
              </a:rPr>
              <a:t>MBS open to wide interpretation</a:t>
            </a:r>
            <a:r>
              <a:rPr lang="en-GB" sz="2400" smtClean="0">
                <a:solidFill>
                  <a:schemeClr val="accent2"/>
                </a:solidFill>
                <a:latin typeface="Verdana" pitchFamily="34" charset="0"/>
              </a:rPr>
              <a:t>:  </a:t>
            </a:r>
          </a:p>
          <a:p>
            <a:pPr marL="0" indent="0" eaLnBrk="1" hangingPunct="1">
              <a:lnSpc>
                <a:spcPct val="85000"/>
              </a:lnSpc>
              <a:buFontTx/>
              <a:buNone/>
            </a:pPr>
            <a:endParaRPr lang="en-GB" sz="1400" smtClean="0">
              <a:solidFill>
                <a:schemeClr val="accent2"/>
              </a:solidFill>
              <a:latin typeface="Verdana" pitchFamily="34" charset="0"/>
            </a:endParaRPr>
          </a:p>
          <a:p>
            <a:pPr marL="0" indent="0" eaLnBrk="1" hangingPunct="1">
              <a:lnSpc>
                <a:spcPct val="85000"/>
              </a:lnSpc>
              <a:buFontTx/>
              <a:buNone/>
            </a:pPr>
            <a:r>
              <a:rPr lang="en-GB" sz="2400" smtClean="0">
                <a:solidFill>
                  <a:schemeClr val="accent2"/>
                </a:solidFill>
                <a:latin typeface="Verdana" pitchFamily="34" charset="0"/>
              </a:rPr>
              <a:t>“Carry out a risk assessment – your national hotel association can advise on how to do this”.  </a:t>
            </a:r>
          </a:p>
          <a:p>
            <a:pPr marL="0" indent="0" eaLnBrk="1" hangingPunct="1">
              <a:lnSpc>
                <a:spcPct val="85000"/>
              </a:lnSpc>
              <a:buFontTx/>
              <a:buChar char="-"/>
            </a:pPr>
            <a:endParaRPr lang="en-GB" sz="1400" smtClean="0">
              <a:solidFill>
                <a:schemeClr val="accent2"/>
              </a:solidFill>
              <a:latin typeface="Verdana" pitchFamily="34" charset="0"/>
            </a:endParaRPr>
          </a:p>
          <a:p>
            <a:pPr marL="0" indent="0" eaLnBrk="1" hangingPunct="1">
              <a:lnSpc>
                <a:spcPct val="85000"/>
              </a:lnSpc>
              <a:buFontTx/>
              <a:buNone/>
            </a:pPr>
            <a:r>
              <a:rPr lang="en-GB" sz="2400" smtClean="0">
                <a:solidFill>
                  <a:schemeClr val="accent2"/>
                </a:solidFill>
                <a:latin typeface="Verdana" pitchFamily="34" charset="0"/>
              </a:rPr>
              <a:t>No independent monitoring or performance reporting; Lack of list of existing reference standards, guidelines</a:t>
            </a:r>
          </a:p>
        </p:txBody>
      </p:sp>
      <p:sp>
        <p:nvSpPr>
          <p:cNvPr id="34820" name="Rectangle 5"/>
          <p:cNvSpPr>
            <a:spLocks noChangeArrowheads="1"/>
          </p:cNvSpPr>
          <p:nvPr/>
        </p:nvSpPr>
        <p:spPr bwMode="auto">
          <a:xfrm>
            <a:off x="2771775" y="6308725"/>
            <a:ext cx="3463925" cy="304800"/>
          </a:xfrm>
          <a:prstGeom prst="rect">
            <a:avLst/>
          </a:prstGeom>
          <a:noFill/>
          <a:ln w="9525">
            <a:noFill/>
            <a:miter lim="800000"/>
            <a:headEnd/>
            <a:tailEnd/>
          </a:ln>
        </p:spPr>
        <p:txBody>
          <a:bodyPr wrap="none">
            <a:spAutoFit/>
          </a:bodyPr>
          <a:lstStyle/>
          <a:p>
            <a:r>
              <a:rPr lang="fr-BE" sz="1400" b="1" i="1">
                <a:solidFill>
                  <a:srgbClr val="FF0000"/>
                </a:solidFill>
              </a:rPr>
              <a:t>Raising standards for consumers</a:t>
            </a:r>
            <a:endParaRPr lang="en-GB" sz="1400" b="1" i="1">
              <a:solidFill>
                <a:srgbClr val="FF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sldNum" sz="quarter" idx="12"/>
          </p:nvPr>
        </p:nvSpPr>
        <p:spPr/>
        <p:txBody>
          <a:bodyPr/>
          <a:lstStyle/>
          <a:p>
            <a:pPr>
              <a:defRPr/>
            </a:pPr>
            <a:fld id="{543EB890-4B39-40B6-890F-3187FB1F7CA5}" type="slidenum">
              <a:rPr lang="en-GB"/>
              <a:pPr>
                <a:defRPr/>
              </a:pPr>
              <a:t>11</a:t>
            </a:fld>
            <a:endParaRPr lang="en-GB"/>
          </a:p>
        </p:txBody>
      </p:sp>
      <p:sp>
        <p:nvSpPr>
          <p:cNvPr id="36866" name="Rectangle 2"/>
          <p:cNvSpPr>
            <a:spLocks noGrp="1" noChangeArrowheads="1"/>
          </p:cNvSpPr>
          <p:nvPr>
            <p:ph type="title"/>
          </p:nvPr>
        </p:nvSpPr>
        <p:spPr>
          <a:xfrm>
            <a:off x="250825" y="274638"/>
            <a:ext cx="8435975" cy="777875"/>
          </a:xfrm>
        </p:spPr>
        <p:txBody>
          <a:bodyPr/>
          <a:lstStyle/>
          <a:p>
            <a:pPr algn="l"/>
            <a:r>
              <a:rPr lang="en-GB" sz="2800" b="1" i="1" smtClean="0">
                <a:solidFill>
                  <a:schemeClr val="accent2"/>
                </a:solidFill>
                <a:latin typeface="Verdana" pitchFamily="34" charset="0"/>
              </a:rPr>
              <a:t>2012 Workshop on hotel fire safety</a:t>
            </a:r>
          </a:p>
        </p:txBody>
      </p:sp>
      <p:sp>
        <p:nvSpPr>
          <p:cNvPr id="36867" name="Rectangle 5"/>
          <p:cNvSpPr>
            <a:spLocks noChangeArrowheads="1"/>
          </p:cNvSpPr>
          <p:nvPr/>
        </p:nvSpPr>
        <p:spPr bwMode="auto">
          <a:xfrm>
            <a:off x="2771775" y="6308725"/>
            <a:ext cx="3463925" cy="304800"/>
          </a:xfrm>
          <a:prstGeom prst="rect">
            <a:avLst/>
          </a:prstGeom>
          <a:noFill/>
          <a:ln w="9525">
            <a:noFill/>
            <a:miter lim="800000"/>
            <a:headEnd/>
            <a:tailEnd/>
          </a:ln>
        </p:spPr>
        <p:txBody>
          <a:bodyPr wrap="none">
            <a:spAutoFit/>
          </a:bodyPr>
          <a:lstStyle/>
          <a:p>
            <a:r>
              <a:rPr lang="fr-BE" sz="1400" b="1" i="1">
                <a:solidFill>
                  <a:srgbClr val="FF0000"/>
                </a:solidFill>
              </a:rPr>
              <a:t>Raising standards for consumers</a:t>
            </a:r>
            <a:endParaRPr lang="en-GB" sz="1400" b="1" i="1">
              <a:solidFill>
                <a:srgbClr val="FF0000"/>
              </a:solidFill>
            </a:endParaRPr>
          </a:p>
        </p:txBody>
      </p:sp>
      <p:sp>
        <p:nvSpPr>
          <p:cNvPr id="6" name="Rectangle 3"/>
          <p:cNvSpPr txBox="1">
            <a:spLocks noChangeArrowheads="1"/>
          </p:cNvSpPr>
          <p:nvPr/>
        </p:nvSpPr>
        <p:spPr bwMode="auto">
          <a:xfrm>
            <a:off x="539750" y="1125538"/>
            <a:ext cx="8229600" cy="5000625"/>
          </a:xfrm>
          <a:prstGeom prst="rect">
            <a:avLst/>
          </a:prstGeom>
          <a:noFill/>
          <a:ln w="9525">
            <a:noFill/>
            <a:miter lim="800000"/>
            <a:headEnd/>
            <a:tailEnd/>
          </a:ln>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eaLnBrk="1" hangingPunct="1">
              <a:lnSpc>
                <a:spcPct val="85000"/>
              </a:lnSpc>
              <a:buClr>
                <a:schemeClr val="accent2"/>
              </a:buClr>
              <a:buFont typeface="Wingdings" pitchFamily="2" charset="2"/>
              <a:buNone/>
              <a:defRPr/>
            </a:pPr>
            <a:r>
              <a:rPr lang="en-GB" sz="2400" b="1" dirty="0" smtClean="0">
                <a:solidFill>
                  <a:srgbClr val="C00000"/>
                </a:solidFill>
                <a:latin typeface="Verdana" pitchFamily="34" charset="0"/>
              </a:rPr>
              <a:t>Revise </a:t>
            </a:r>
            <a:r>
              <a:rPr lang="en-GB" sz="2400" b="1" dirty="0">
                <a:solidFill>
                  <a:srgbClr val="C00000"/>
                </a:solidFill>
                <a:latin typeface="Verdana" pitchFamily="34" charset="0"/>
              </a:rPr>
              <a:t>Rec. 86/666 </a:t>
            </a:r>
            <a:r>
              <a:rPr lang="en-GB" sz="2400" b="1" dirty="0" smtClean="0">
                <a:solidFill>
                  <a:srgbClr val="C00000"/>
                </a:solidFill>
                <a:latin typeface="Verdana" pitchFamily="34" charset="0"/>
              </a:rPr>
              <a:t>with </a:t>
            </a:r>
            <a:r>
              <a:rPr lang="en-GB" sz="2400" b="1" dirty="0" err="1">
                <a:solidFill>
                  <a:srgbClr val="C00000"/>
                </a:solidFill>
                <a:latin typeface="Verdana" pitchFamily="34" charset="0"/>
              </a:rPr>
              <a:t>HOTREC</a:t>
            </a:r>
            <a:r>
              <a:rPr lang="en-GB" sz="2400" b="1" dirty="0">
                <a:solidFill>
                  <a:srgbClr val="C00000"/>
                </a:solidFill>
                <a:latin typeface="Verdana" pitchFamily="34" charset="0"/>
              </a:rPr>
              <a:t> </a:t>
            </a:r>
            <a:r>
              <a:rPr lang="en-GB" sz="2400" b="1" dirty="0" err="1">
                <a:solidFill>
                  <a:srgbClr val="C00000"/>
                </a:solidFill>
                <a:latin typeface="Verdana" pitchFamily="34" charset="0"/>
              </a:rPr>
              <a:t>MBS</a:t>
            </a:r>
            <a:r>
              <a:rPr lang="en-GB" sz="2400" b="1" dirty="0">
                <a:solidFill>
                  <a:srgbClr val="C00000"/>
                </a:solidFill>
                <a:latin typeface="Verdana" pitchFamily="34" charset="0"/>
              </a:rPr>
              <a:t> Methodology</a:t>
            </a:r>
            <a:r>
              <a:rPr lang="en-GB" sz="2400" b="1" dirty="0" smtClean="0">
                <a:solidFill>
                  <a:srgbClr val="C00000"/>
                </a:solidFill>
                <a:latin typeface="Verdana" pitchFamily="34" charset="0"/>
              </a:rPr>
              <a:t>?</a:t>
            </a:r>
          </a:p>
          <a:p>
            <a:pPr marL="0" indent="0" eaLnBrk="1" hangingPunct="1">
              <a:lnSpc>
                <a:spcPct val="85000"/>
              </a:lnSpc>
              <a:buClr>
                <a:schemeClr val="accent2"/>
              </a:buClr>
              <a:buFont typeface="Wingdings" pitchFamily="2" charset="2"/>
              <a:buNone/>
              <a:defRPr/>
            </a:pPr>
            <a:endParaRPr lang="en-GB" sz="800" b="1" dirty="0">
              <a:solidFill>
                <a:srgbClr val="C00000"/>
              </a:solidFill>
              <a:latin typeface="Verdana" pitchFamily="34" charset="0"/>
            </a:endParaRPr>
          </a:p>
          <a:p>
            <a:pPr eaLnBrk="1" hangingPunct="1">
              <a:lnSpc>
                <a:spcPct val="85000"/>
              </a:lnSpc>
              <a:buClr>
                <a:schemeClr val="accent2"/>
              </a:buClr>
              <a:defRPr/>
            </a:pPr>
            <a:r>
              <a:rPr lang="en-GB" sz="2400" b="1" kern="0" dirty="0" err="1" smtClean="0">
                <a:solidFill>
                  <a:schemeClr val="accent2"/>
                </a:solidFill>
                <a:latin typeface="Verdana" pitchFamily="34" charset="0"/>
              </a:rPr>
              <a:t>HOTREC</a:t>
            </a:r>
            <a:r>
              <a:rPr lang="en-GB" sz="2400" b="1" kern="0" dirty="0" smtClean="0">
                <a:solidFill>
                  <a:schemeClr val="accent2"/>
                </a:solidFill>
                <a:latin typeface="Verdana" pitchFamily="34" charset="0"/>
              </a:rPr>
              <a:t> initiative valuable starting point</a:t>
            </a:r>
          </a:p>
          <a:p>
            <a:pPr marL="0" indent="0" algn="ctr" eaLnBrk="1" hangingPunct="1">
              <a:lnSpc>
                <a:spcPct val="85000"/>
              </a:lnSpc>
              <a:buClr>
                <a:schemeClr val="accent2"/>
              </a:buClr>
              <a:buFont typeface="Wingdings" pitchFamily="2" charset="2"/>
              <a:buNone/>
              <a:defRPr/>
            </a:pPr>
            <a:r>
              <a:rPr lang="en-GB" sz="2400" b="1" kern="0" dirty="0" smtClean="0">
                <a:solidFill>
                  <a:srgbClr val="006600"/>
                </a:solidFill>
                <a:latin typeface="Verdana" pitchFamily="34" charset="0"/>
              </a:rPr>
              <a:t>BUT </a:t>
            </a:r>
          </a:p>
          <a:p>
            <a:pPr marL="0" indent="0" algn="ctr" eaLnBrk="1" hangingPunct="1">
              <a:lnSpc>
                <a:spcPct val="85000"/>
              </a:lnSpc>
              <a:buClr>
                <a:schemeClr val="accent2"/>
              </a:buClr>
              <a:buFont typeface="Wingdings" pitchFamily="2" charset="2"/>
              <a:buNone/>
              <a:defRPr/>
            </a:pPr>
            <a:endParaRPr lang="en-GB" sz="800" b="1" kern="0" dirty="0" smtClean="0">
              <a:solidFill>
                <a:srgbClr val="CC0000"/>
              </a:solidFill>
              <a:latin typeface="Verdana" pitchFamily="34" charset="0"/>
            </a:endParaRPr>
          </a:p>
          <a:p>
            <a:pPr eaLnBrk="1" hangingPunct="1">
              <a:lnSpc>
                <a:spcPct val="85000"/>
              </a:lnSpc>
              <a:buClr>
                <a:schemeClr val="accent2"/>
              </a:buClr>
              <a:defRPr/>
            </a:pPr>
            <a:r>
              <a:rPr lang="en-GB" sz="2400" b="1" kern="0" dirty="0" smtClean="0">
                <a:solidFill>
                  <a:srgbClr val="C00000"/>
                </a:solidFill>
                <a:latin typeface="Verdana" pitchFamily="34" charset="0"/>
              </a:rPr>
              <a:t>more binding approach </a:t>
            </a:r>
            <a:r>
              <a:rPr lang="en-GB" sz="2400" b="1" kern="0" dirty="0" smtClean="0">
                <a:solidFill>
                  <a:schemeClr val="accent2"/>
                </a:solidFill>
                <a:latin typeface="Verdana" pitchFamily="34" charset="0"/>
              </a:rPr>
              <a:t>to be adopted for </a:t>
            </a:r>
            <a:r>
              <a:rPr lang="en-GB" sz="2400" b="1" kern="0" dirty="0" err="1" smtClean="0">
                <a:solidFill>
                  <a:schemeClr val="accent2"/>
                </a:solidFill>
                <a:latin typeface="Verdana" pitchFamily="34" charset="0"/>
              </a:rPr>
              <a:t>laggers</a:t>
            </a:r>
            <a:endParaRPr lang="en-GB" sz="2400" b="1" kern="0" dirty="0" smtClean="0">
              <a:solidFill>
                <a:schemeClr val="accent2"/>
              </a:solidFill>
              <a:latin typeface="Verdana" pitchFamily="34" charset="0"/>
            </a:endParaRPr>
          </a:p>
          <a:p>
            <a:pPr eaLnBrk="1" hangingPunct="1">
              <a:lnSpc>
                <a:spcPct val="85000"/>
              </a:lnSpc>
              <a:buClr>
                <a:schemeClr val="accent2"/>
              </a:buClr>
              <a:defRPr/>
            </a:pPr>
            <a:endParaRPr lang="en-GB" sz="1200" b="1" kern="0" dirty="0" smtClean="0">
              <a:solidFill>
                <a:schemeClr val="accent2"/>
              </a:solidFill>
              <a:latin typeface="Verdana" pitchFamily="34" charset="0"/>
            </a:endParaRPr>
          </a:p>
          <a:p>
            <a:pPr eaLnBrk="1" hangingPunct="1">
              <a:lnSpc>
                <a:spcPct val="85000"/>
              </a:lnSpc>
              <a:buClr>
                <a:schemeClr val="accent2"/>
              </a:buClr>
              <a:defRPr/>
            </a:pPr>
            <a:r>
              <a:rPr lang="en-GB" sz="2400" b="1" kern="0" dirty="0" err="1" smtClean="0">
                <a:solidFill>
                  <a:srgbClr val="C00000"/>
                </a:solidFill>
                <a:latin typeface="Verdana" pitchFamily="34" charset="0"/>
              </a:rPr>
              <a:t>MBS</a:t>
            </a:r>
            <a:r>
              <a:rPr lang="en-GB" sz="2400" b="1" kern="0" dirty="0" smtClean="0">
                <a:solidFill>
                  <a:srgbClr val="C00000"/>
                </a:solidFill>
                <a:latin typeface="Verdana" pitchFamily="34" charset="0"/>
              </a:rPr>
              <a:t> </a:t>
            </a:r>
            <a:r>
              <a:rPr lang="en-GB" sz="2400" b="1" i="1" kern="0" dirty="0" smtClean="0">
                <a:solidFill>
                  <a:schemeClr val="accent2"/>
                </a:solidFill>
                <a:latin typeface="Verdana" pitchFamily="34" charset="0"/>
              </a:rPr>
              <a:t>or </a:t>
            </a:r>
            <a:r>
              <a:rPr lang="en-GB" sz="2400" b="1" kern="0" dirty="0" smtClean="0">
                <a:solidFill>
                  <a:schemeClr val="accent2"/>
                </a:solidFill>
                <a:latin typeface="Verdana" pitchFamily="34" charset="0"/>
              </a:rPr>
              <a:t>any </a:t>
            </a:r>
            <a:r>
              <a:rPr lang="en-GB" sz="2400" b="1" kern="0" dirty="0" smtClean="0">
                <a:solidFill>
                  <a:srgbClr val="C00000"/>
                </a:solidFill>
                <a:latin typeface="Verdana" pitchFamily="34" charset="0"/>
              </a:rPr>
              <a:t>existing private specification should not be considered definitive</a:t>
            </a:r>
            <a:r>
              <a:rPr lang="en-GB" sz="2400" b="1" kern="0" dirty="0" smtClean="0">
                <a:solidFill>
                  <a:schemeClr val="accent2"/>
                </a:solidFill>
                <a:latin typeface="Verdana" pitchFamily="34" charset="0"/>
              </a:rPr>
              <a:t> </a:t>
            </a:r>
            <a:r>
              <a:rPr lang="en-GB" sz="2400" b="1" kern="0" dirty="0" smtClean="0">
                <a:solidFill>
                  <a:srgbClr val="C00000"/>
                </a:solidFill>
                <a:latin typeface="Verdana" pitchFamily="34" charset="0"/>
              </a:rPr>
              <a:t>within</a:t>
            </a:r>
            <a:r>
              <a:rPr lang="en-GB" sz="2400" b="1" kern="0" dirty="0" smtClean="0">
                <a:solidFill>
                  <a:schemeClr val="accent2"/>
                </a:solidFill>
                <a:latin typeface="Verdana" pitchFamily="34" charset="0"/>
              </a:rPr>
              <a:t> the context of a revised Recommendation or other </a:t>
            </a:r>
            <a:r>
              <a:rPr lang="en-GB" sz="2400" b="1" kern="0" dirty="0" smtClean="0">
                <a:solidFill>
                  <a:srgbClr val="C00000"/>
                </a:solidFill>
                <a:latin typeface="Verdana" pitchFamily="34" charset="0"/>
              </a:rPr>
              <a:t>legal instrument</a:t>
            </a:r>
          </a:p>
          <a:p>
            <a:pPr eaLnBrk="1" hangingPunct="1">
              <a:lnSpc>
                <a:spcPct val="85000"/>
              </a:lnSpc>
              <a:buClr>
                <a:schemeClr val="accent2"/>
              </a:buClr>
              <a:defRPr/>
            </a:pPr>
            <a:endParaRPr lang="en-GB" sz="1200" b="1" kern="0" dirty="0" smtClean="0">
              <a:solidFill>
                <a:schemeClr val="accent2"/>
              </a:solidFill>
              <a:latin typeface="Verdana" pitchFamily="34" charset="0"/>
            </a:endParaRPr>
          </a:p>
          <a:p>
            <a:pPr eaLnBrk="1" hangingPunct="1">
              <a:lnSpc>
                <a:spcPct val="85000"/>
              </a:lnSpc>
              <a:buClr>
                <a:schemeClr val="accent2"/>
              </a:buClr>
              <a:defRPr/>
            </a:pPr>
            <a:r>
              <a:rPr lang="en-GB" sz="2400" b="1" kern="0" dirty="0" smtClean="0">
                <a:solidFill>
                  <a:schemeClr val="accent2"/>
                </a:solidFill>
                <a:latin typeface="Verdana" pitchFamily="34" charset="0"/>
              </a:rPr>
              <a:t>Need </a:t>
            </a:r>
            <a:r>
              <a:rPr lang="en-GB" sz="2400" b="1" kern="0" dirty="0" smtClean="0">
                <a:solidFill>
                  <a:srgbClr val="CC0000"/>
                </a:solidFill>
                <a:latin typeface="Verdana" pitchFamily="34" charset="0"/>
              </a:rPr>
              <a:t>more comprehensive analysis </a:t>
            </a:r>
            <a:r>
              <a:rPr lang="en-GB" sz="2400" b="1" kern="0" dirty="0" smtClean="0">
                <a:solidFill>
                  <a:schemeClr val="accent2"/>
                </a:solidFill>
                <a:latin typeface="Verdana" pitchFamily="34" charset="0"/>
              </a:rPr>
              <a:t>&amp; direct consideration by all stakeholder experts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sldNum" sz="quarter" idx="12"/>
          </p:nvPr>
        </p:nvSpPr>
        <p:spPr/>
        <p:txBody>
          <a:bodyPr/>
          <a:lstStyle/>
          <a:p>
            <a:pPr>
              <a:defRPr/>
            </a:pPr>
            <a:fld id="{096E7268-FD2F-45E0-9E74-D2F462485D72}" type="slidenum">
              <a:rPr lang="en-GB"/>
              <a:pPr>
                <a:defRPr/>
              </a:pPr>
              <a:t>12</a:t>
            </a:fld>
            <a:endParaRPr lang="en-GB"/>
          </a:p>
        </p:txBody>
      </p:sp>
      <p:sp>
        <p:nvSpPr>
          <p:cNvPr id="38914" name="Rectangle 2"/>
          <p:cNvSpPr>
            <a:spLocks noGrp="1" noChangeArrowheads="1"/>
          </p:cNvSpPr>
          <p:nvPr>
            <p:ph type="title"/>
          </p:nvPr>
        </p:nvSpPr>
        <p:spPr>
          <a:xfrm>
            <a:off x="250825" y="274638"/>
            <a:ext cx="8435975" cy="777875"/>
          </a:xfrm>
        </p:spPr>
        <p:txBody>
          <a:bodyPr/>
          <a:lstStyle/>
          <a:p>
            <a:pPr algn="l"/>
            <a:r>
              <a:rPr lang="en-GB" sz="2800" b="1" i="1" smtClean="0">
                <a:solidFill>
                  <a:schemeClr val="accent2"/>
                </a:solidFill>
                <a:latin typeface="Verdana" pitchFamily="34" charset="0"/>
              </a:rPr>
              <a:t>2012 …to today</a:t>
            </a:r>
          </a:p>
        </p:txBody>
      </p:sp>
      <p:sp>
        <p:nvSpPr>
          <p:cNvPr id="38915" name="Rectangle 5"/>
          <p:cNvSpPr>
            <a:spLocks noChangeArrowheads="1"/>
          </p:cNvSpPr>
          <p:nvPr/>
        </p:nvSpPr>
        <p:spPr bwMode="auto">
          <a:xfrm>
            <a:off x="2771775" y="6308725"/>
            <a:ext cx="3463925" cy="304800"/>
          </a:xfrm>
          <a:prstGeom prst="rect">
            <a:avLst/>
          </a:prstGeom>
          <a:noFill/>
          <a:ln w="9525">
            <a:noFill/>
            <a:miter lim="800000"/>
            <a:headEnd/>
            <a:tailEnd/>
          </a:ln>
        </p:spPr>
        <p:txBody>
          <a:bodyPr wrap="none">
            <a:spAutoFit/>
          </a:bodyPr>
          <a:lstStyle/>
          <a:p>
            <a:r>
              <a:rPr lang="fr-BE" sz="1400" b="1" i="1">
                <a:solidFill>
                  <a:srgbClr val="FF0000"/>
                </a:solidFill>
              </a:rPr>
              <a:t>Raising standards for consumers</a:t>
            </a:r>
            <a:endParaRPr lang="en-GB" sz="1400" b="1" i="1">
              <a:solidFill>
                <a:srgbClr val="FF0000"/>
              </a:solidFill>
            </a:endParaRPr>
          </a:p>
        </p:txBody>
      </p:sp>
      <p:sp>
        <p:nvSpPr>
          <p:cNvPr id="38916" name="Rectangle 3"/>
          <p:cNvSpPr txBox="1">
            <a:spLocks noChangeArrowheads="1"/>
          </p:cNvSpPr>
          <p:nvPr/>
        </p:nvSpPr>
        <p:spPr bwMode="auto">
          <a:xfrm>
            <a:off x="539750" y="1125538"/>
            <a:ext cx="8229600" cy="5000625"/>
          </a:xfrm>
          <a:prstGeom prst="rect">
            <a:avLst/>
          </a:prstGeom>
          <a:noFill/>
          <a:ln w="9525">
            <a:noFill/>
            <a:miter lim="800000"/>
            <a:headEnd/>
            <a:tailEnd/>
          </a:ln>
        </p:spPr>
        <p:txBody>
          <a:bodyPr/>
          <a:lstStyle/>
          <a:p>
            <a:pPr>
              <a:lnSpc>
                <a:spcPct val="85000"/>
              </a:lnSpc>
              <a:spcBef>
                <a:spcPct val="20000"/>
              </a:spcBef>
              <a:buClr>
                <a:schemeClr val="accent2"/>
              </a:buClr>
              <a:buFont typeface="Wingdings" pitchFamily="2" charset="2"/>
              <a:buNone/>
            </a:pPr>
            <a:endParaRPr lang="en-GB" sz="2400" b="1"/>
          </a:p>
          <a:p>
            <a:pPr>
              <a:lnSpc>
                <a:spcPct val="85000"/>
              </a:lnSpc>
              <a:spcBef>
                <a:spcPct val="20000"/>
              </a:spcBef>
              <a:buClr>
                <a:schemeClr val="accent2"/>
              </a:buClr>
              <a:buFont typeface="Wingdings" pitchFamily="2" charset="2"/>
              <a:buNone/>
            </a:pPr>
            <a:r>
              <a:rPr lang="en-GB" sz="2400" b="1"/>
              <a:t>DG SANCO &amp; DG ENTR announce wider approach in</a:t>
            </a:r>
            <a:r>
              <a:rPr lang="en-GB" sz="2400" b="1">
                <a:solidFill>
                  <a:srgbClr val="CC0000"/>
                </a:solidFill>
              </a:rPr>
              <a:t> future </a:t>
            </a:r>
            <a:r>
              <a:rPr lang="en-GB" sz="2400" b="1"/>
              <a:t>EC </a:t>
            </a:r>
            <a:r>
              <a:rPr lang="en-GB" sz="2400" b="1">
                <a:solidFill>
                  <a:srgbClr val="CC0000"/>
                </a:solidFill>
              </a:rPr>
              <a:t>Green Paper (?) on the safety of consumer services</a:t>
            </a:r>
            <a:r>
              <a:rPr lang="en-GB" sz="2400" b="1"/>
              <a:t>…</a:t>
            </a:r>
          </a:p>
          <a:p>
            <a:pPr>
              <a:lnSpc>
                <a:spcPct val="85000"/>
              </a:lnSpc>
              <a:spcBef>
                <a:spcPct val="20000"/>
              </a:spcBef>
              <a:buClr>
                <a:schemeClr val="accent2"/>
              </a:buClr>
              <a:buFont typeface="Wingdings" pitchFamily="2" charset="2"/>
              <a:buNone/>
            </a:pPr>
            <a:endParaRPr lang="en-GB" sz="2400" b="1"/>
          </a:p>
          <a:p>
            <a:pPr>
              <a:lnSpc>
                <a:spcPct val="85000"/>
              </a:lnSpc>
              <a:spcBef>
                <a:spcPct val="20000"/>
              </a:spcBef>
              <a:buClr>
                <a:schemeClr val="accent2"/>
              </a:buClr>
              <a:buFont typeface="Wingdings" pitchFamily="2" charset="2"/>
              <a:buNone/>
            </a:pPr>
            <a:endParaRPr lang="en-GB" sz="2400" b="1"/>
          </a:p>
          <a:p>
            <a:pPr>
              <a:lnSpc>
                <a:spcPct val="85000"/>
              </a:lnSpc>
              <a:spcBef>
                <a:spcPct val="20000"/>
              </a:spcBef>
              <a:buClr>
                <a:schemeClr val="accent2"/>
              </a:buClr>
              <a:buFont typeface="Wingdings" pitchFamily="2" charset="2"/>
              <a:buNone/>
            </a:pPr>
            <a:r>
              <a:rPr lang="en-GB" sz="2400" b="1"/>
              <a:t>ANEC welcomed </a:t>
            </a:r>
            <a:r>
              <a:rPr lang="en-GB" sz="2400" b="1">
                <a:solidFill>
                  <a:srgbClr val="CC0000"/>
                </a:solidFill>
              </a:rPr>
              <a:t>DG SANCO </a:t>
            </a:r>
            <a:r>
              <a:rPr lang="en-GB" sz="2400" b="1"/>
              <a:t>initial will for </a:t>
            </a:r>
            <a:r>
              <a:rPr lang="en-GB" sz="2400" b="1">
                <a:solidFill>
                  <a:srgbClr val="CC0000"/>
                </a:solidFill>
              </a:rPr>
              <a:t>sector specific &amp; holistic approach</a:t>
            </a:r>
            <a:r>
              <a:rPr lang="en-GB" sz="2400" b="1"/>
              <a:t> </a:t>
            </a:r>
          </a:p>
          <a:p>
            <a:pPr>
              <a:lnSpc>
                <a:spcPct val="85000"/>
              </a:lnSpc>
              <a:spcBef>
                <a:spcPct val="20000"/>
              </a:spcBef>
              <a:buClr>
                <a:schemeClr val="accent2"/>
              </a:buClr>
              <a:buFont typeface="Wingdings" pitchFamily="2" charset="2"/>
              <a:buNone/>
            </a:pPr>
            <a:endParaRPr lang="en-GB" sz="2400" b="1"/>
          </a:p>
          <a:p>
            <a:pPr>
              <a:lnSpc>
                <a:spcPct val="85000"/>
              </a:lnSpc>
              <a:spcBef>
                <a:spcPct val="20000"/>
              </a:spcBef>
              <a:buClr>
                <a:schemeClr val="accent2"/>
              </a:buClr>
              <a:buFont typeface="Wingdings" pitchFamily="2" charset="2"/>
              <a:buNone/>
            </a:pPr>
            <a:endParaRPr lang="en-GB" sz="2400" b="1"/>
          </a:p>
          <a:p>
            <a:pPr>
              <a:lnSpc>
                <a:spcPct val="85000"/>
              </a:lnSpc>
              <a:spcBef>
                <a:spcPct val="20000"/>
              </a:spcBef>
              <a:buClr>
                <a:schemeClr val="accent2"/>
              </a:buClr>
              <a:buFont typeface="Wingdings" pitchFamily="2" charset="2"/>
              <a:buNone/>
            </a:pPr>
            <a:endParaRPr lang="en-GB" sz="2400" b="1"/>
          </a:p>
          <a:p>
            <a:pPr>
              <a:lnSpc>
                <a:spcPct val="85000"/>
              </a:lnSpc>
              <a:spcBef>
                <a:spcPct val="20000"/>
              </a:spcBef>
              <a:buClr>
                <a:schemeClr val="accent2"/>
              </a:buClr>
              <a:buFont typeface="Wingdings" pitchFamily="2" charset="2"/>
              <a:buNone/>
            </a:pPr>
            <a:r>
              <a:rPr lang="en-GB" sz="2400" b="1"/>
              <a:t>Timing is still unknown</a:t>
            </a:r>
          </a:p>
          <a:p>
            <a:pPr>
              <a:lnSpc>
                <a:spcPct val="85000"/>
              </a:lnSpc>
              <a:spcBef>
                <a:spcPct val="20000"/>
              </a:spcBef>
              <a:buClr>
                <a:schemeClr val="accent2"/>
              </a:buClr>
              <a:buFont typeface="Wingdings" pitchFamily="2" charset="2"/>
              <a:buNone/>
            </a:pPr>
            <a:endParaRPr lang="en-GB" sz="2400" b="1"/>
          </a:p>
          <a:p>
            <a:pPr>
              <a:lnSpc>
                <a:spcPct val="85000"/>
              </a:lnSpc>
              <a:spcBef>
                <a:spcPct val="20000"/>
              </a:spcBef>
              <a:buClr>
                <a:schemeClr val="accent2"/>
              </a:buClr>
              <a:buFont typeface="Wingdings" pitchFamily="2" charset="2"/>
              <a:buNone/>
            </a:pPr>
            <a:endParaRPr lang="en-GB" sz="2400" b="1"/>
          </a:p>
          <a:p>
            <a:pPr>
              <a:lnSpc>
                <a:spcPct val="85000"/>
              </a:lnSpc>
              <a:spcBef>
                <a:spcPct val="20000"/>
              </a:spcBef>
              <a:buClr>
                <a:schemeClr val="accent2"/>
              </a:buClr>
              <a:buFont typeface="Wingdings" pitchFamily="2" charset="2"/>
              <a:buNone/>
            </a:pPr>
            <a:endParaRPr lang="en-GB" sz="2400" b="1"/>
          </a:p>
          <a:p>
            <a:pPr>
              <a:lnSpc>
                <a:spcPct val="85000"/>
              </a:lnSpc>
              <a:spcBef>
                <a:spcPct val="20000"/>
              </a:spcBef>
              <a:buClr>
                <a:schemeClr val="accent2"/>
              </a:buClr>
              <a:buFont typeface="Wingdings" pitchFamily="2" charset="2"/>
              <a:buNone/>
            </a:pPr>
            <a:endParaRPr lang="en-GB" sz="2400" b="1">
              <a:solidFill>
                <a:srgbClr val="C00000"/>
              </a:solidFill>
            </a:endParaRPr>
          </a:p>
          <a:p>
            <a:pPr>
              <a:lnSpc>
                <a:spcPct val="85000"/>
              </a:lnSpc>
              <a:spcBef>
                <a:spcPct val="20000"/>
              </a:spcBef>
              <a:buClr>
                <a:schemeClr val="accent2"/>
              </a:buClr>
              <a:buFont typeface="Wingdings" pitchFamily="2" charset="2"/>
              <a:buNone/>
            </a:pPr>
            <a:endParaRPr lang="en-GB" sz="2400" b="1">
              <a:solidFill>
                <a:srgbClr val="C00000"/>
              </a:solidFill>
            </a:endParaRPr>
          </a:p>
        </p:txBody>
      </p:sp>
      <p:pic>
        <p:nvPicPr>
          <p:cNvPr id="38917" name="Picture 3"/>
          <p:cNvPicPr>
            <a:picLocks noChangeAspect="1" noChangeArrowheads="1"/>
          </p:cNvPicPr>
          <p:nvPr/>
        </p:nvPicPr>
        <p:blipFill>
          <a:blip r:embed="rId3"/>
          <a:srcRect/>
          <a:stretch>
            <a:fillRect/>
          </a:stretch>
        </p:blipFill>
        <p:spPr bwMode="auto">
          <a:xfrm>
            <a:off x="5868988" y="3789363"/>
            <a:ext cx="1873250" cy="183515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6"/>
          <p:cNvSpPr>
            <a:spLocks noGrp="1" noChangeArrowheads="1"/>
          </p:cNvSpPr>
          <p:nvPr>
            <p:ph type="sldNum" sz="quarter" idx="12"/>
          </p:nvPr>
        </p:nvSpPr>
        <p:spPr/>
        <p:txBody>
          <a:bodyPr/>
          <a:lstStyle/>
          <a:p>
            <a:pPr>
              <a:defRPr/>
            </a:pPr>
            <a:fld id="{58E1B099-2FCF-4368-A3FE-2E71172038E7}" type="slidenum">
              <a:rPr lang="en-GB"/>
              <a:pPr>
                <a:defRPr/>
              </a:pPr>
              <a:t>13</a:t>
            </a:fld>
            <a:endParaRPr lang="en-GB"/>
          </a:p>
        </p:txBody>
      </p:sp>
      <p:sp>
        <p:nvSpPr>
          <p:cNvPr id="40962" name="Text Box 7"/>
          <p:cNvSpPr txBox="1">
            <a:spLocks noChangeArrowheads="1"/>
          </p:cNvSpPr>
          <p:nvPr/>
        </p:nvSpPr>
        <p:spPr bwMode="auto">
          <a:xfrm>
            <a:off x="4356100" y="6308725"/>
            <a:ext cx="238125" cy="274638"/>
          </a:xfrm>
          <a:prstGeom prst="rect">
            <a:avLst/>
          </a:prstGeom>
          <a:noFill/>
          <a:ln w="9525">
            <a:noFill/>
            <a:miter lim="800000"/>
            <a:headEnd/>
            <a:tailEnd/>
          </a:ln>
        </p:spPr>
        <p:txBody>
          <a:bodyPr wrap="none">
            <a:spAutoFit/>
          </a:bodyPr>
          <a:lstStyle/>
          <a:p>
            <a:r>
              <a:rPr lang="en-US" sz="1200">
                <a:solidFill>
                  <a:srgbClr val="000099"/>
                </a:solidFill>
              </a:rPr>
              <a:t> </a:t>
            </a:r>
            <a:endParaRPr lang="en-GB" sz="1200">
              <a:solidFill>
                <a:srgbClr val="000099"/>
              </a:solidFill>
            </a:endParaRPr>
          </a:p>
        </p:txBody>
      </p:sp>
      <p:pic>
        <p:nvPicPr>
          <p:cNvPr id="40963" name="Picture 8" descr="ANECBLUE"/>
          <p:cNvPicPr>
            <a:picLocks noChangeAspect="1" noChangeArrowheads="1"/>
          </p:cNvPicPr>
          <p:nvPr/>
        </p:nvPicPr>
        <p:blipFill>
          <a:blip r:embed="rId3"/>
          <a:srcRect/>
          <a:stretch>
            <a:fillRect/>
          </a:stretch>
        </p:blipFill>
        <p:spPr bwMode="auto">
          <a:xfrm>
            <a:off x="7467600" y="304800"/>
            <a:ext cx="1143000" cy="760413"/>
          </a:xfrm>
          <a:prstGeom prst="rect">
            <a:avLst/>
          </a:prstGeom>
          <a:noFill/>
          <a:ln w="9525">
            <a:noFill/>
            <a:miter lim="800000"/>
            <a:headEnd/>
            <a:tailEnd/>
          </a:ln>
        </p:spPr>
      </p:pic>
      <p:sp>
        <p:nvSpPr>
          <p:cNvPr id="40964" name="Rectangle 20"/>
          <p:cNvSpPr>
            <a:spLocks noChangeArrowheads="1"/>
          </p:cNvSpPr>
          <p:nvPr/>
        </p:nvSpPr>
        <p:spPr bwMode="auto">
          <a:xfrm>
            <a:off x="395288" y="188913"/>
            <a:ext cx="7416800" cy="981075"/>
          </a:xfrm>
          <a:prstGeom prst="rect">
            <a:avLst/>
          </a:prstGeom>
          <a:noFill/>
          <a:ln w="9525">
            <a:noFill/>
            <a:miter lim="800000"/>
            <a:headEnd/>
            <a:tailEnd/>
          </a:ln>
        </p:spPr>
        <p:txBody>
          <a:bodyPr anchor="ctr"/>
          <a:lstStyle/>
          <a:p>
            <a:pPr>
              <a:lnSpc>
                <a:spcPct val="50000"/>
              </a:lnSpc>
            </a:pPr>
            <a:r>
              <a:rPr lang="en-GB" b="1" i="1"/>
              <a:t/>
            </a:r>
            <a:br>
              <a:rPr lang="en-GB" b="1" i="1"/>
            </a:br>
            <a:endParaRPr lang="en-GB" b="1" i="1"/>
          </a:p>
        </p:txBody>
      </p:sp>
      <p:sp>
        <p:nvSpPr>
          <p:cNvPr id="40965" name="Rectangle 22"/>
          <p:cNvSpPr>
            <a:spLocks noChangeArrowheads="1"/>
          </p:cNvSpPr>
          <p:nvPr/>
        </p:nvSpPr>
        <p:spPr bwMode="auto">
          <a:xfrm>
            <a:off x="468313" y="0"/>
            <a:ext cx="6264275" cy="1143000"/>
          </a:xfrm>
          <a:prstGeom prst="rect">
            <a:avLst/>
          </a:prstGeom>
          <a:noFill/>
          <a:ln w="9525">
            <a:noFill/>
            <a:miter lim="800000"/>
            <a:headEnd/>
            <a:tailEnd/>
          </a:ln>
        </p:spPr>
        <p:txBody>
          <a:bodyPr anchor="ctr"/>
          <a:lstStyle/>
          <a:p>
            <a:r>
              <a:rPr lang="en-GB" sz="3200" b="1" i="1"/>
              <a:t>Moving beyond Rec.  </a:t>
            </a:r>
            <a:r>
              <a:rPr lang="en-GB" b="1" i="1"/>
              <a:t>86/666/EEC</a:t>
            </a:r>
            <a:r>
              <a:rPr lang="en-GB" sz="3200" b="1" i="1"/>
              <a:t>		</a:t>
            </a:r>
          </a:p>
        </p:txBody>
      </p:sp>
      <p:sp>
        <p:nvSpPr>
          <p:cNvPr id="40966" name="Rectangle 5"/>
          <p:cNvSpPr>
            <a:spLocks noChangeArrowheads="1"/>
          </p:cNvSpPr>
          <p:nvPr/>
        </p:nvSpPr>
        <p:spPr bwMode="auto">
          <a:xfrm>
            <a:off x="2771775" y="6308725"/>
            <a:ext cx="3463925" cy="304800"/>
          </a:xfrm>
          <a:prstGeom prst="rect">
            <a:avLst/>
          </a:prstGeom>
          <a:noFill/>
          <a:ln w="9525">
            <a:noFill/>
            <a:miter lim="800000"/>
            <a:headEnd/>
            <a:tailEnd/>
          </a:ln>
        </p:spPr>
        <p:txBody>
          <a:bodyPr wrap="none">
            <a:spAutoFit/>
          </a:bodyPr>
          <a:lstStyle/>
          <a:p>
            <a:r>
              <a:rPr lang="fr-BE" sz="1400" b="1" i="1">
                <a:solidFill>
                  <a:srgbClr val="FF0000"/>
                </a:solidFill>
              </a:rPr>
              <a:t>Raising standards for consumers</a:t>
            </a:r>
            <a:endParaRPr lang="en-GB" sz="1400" b="1" i="1">
              <a:solidFill>
                <a:srgbClr val="FF0000"/>
              </a:solidFill>
            </a:endParaRPr>
          </a:p>
        </p:txBody>
      </p:sp>
      <p:sp>
        <p:nvSpPr>
          <p:cNvPr id="10251" name="Rectangle 14"/>
          <p:cNvSpPr>
            <a:spLocks noChangeArrowheads="1"/>
          </p:cNvSpPr>
          <p:nvPr/>
        </p:nvSpPr>
        <p:spPr bwMode="auto">
          <a:xfrm>
            <a:off x="539750" y="1125538"/>
            <a:ext cx="8064500" cy="4475162"/>
          </a:xfrm>
          <a:prstGeom prst="rect">
            <a:avLst/>
          </a:prstGeom>
          <a:noFill/>
          <a:ln w="9525" algn="ctr">
            <a:noFill/>
            <a:miter lim="800000"/>
            <a:headEnd/>
            <a:tailEnd/>
          </a:ln>
          <a:effectLst/>
        </p:spPr>
        <p:txBody>
          <a:bodyPr>
            <a:spAutoFit/>
          </a:bodyPr>
          <a:lstStyle/>
          <a:p>
            <a:pPr eaLnBrk="0" hangingPunct="0">
              <a:spcBef>
                <a:spcPct val="30000"/>
              </a:spcBef>
              <a:defRPr/>
            </a:pPr>
            <a:r>
              <a:rPr lang="en-GB" sz="2400" b="1" dirty="0">
                <a:cs typeface="+mn-cs"/>
              </a:rPr>
              <a:t>If no consensus on a </a:t>
            </a:r>
            <a:r>
              <a:rPr lang="en-GB" sz="2400" b="1" dirty="0">
                <a:solidFill>
                  <a:srgbClr val="CC0000"/>
                </a:solidFill>
                <a:cs typeface="+mn-cs"/>
              </a:rPr>
              <a:t>directive</a:t>
            </a:r>
            <a:r>
              <a:rPr lang="en-GB" sz="2400" b="1" dirty="0">
                <a:cs typeface="+mn-cs"/>
              </a:rPr>
              <a:t>, revision of Rec 86/666 through co-decision, with </a:t>
            </a:r>
            <a:r>
              <a:rPr lang="en-GB" sz="2400" b="1" dirty="0">
                <a:solidFill>
                  <a:srgbClr val="C00000"/>
                </a:solidFill>
                <a:cs typeface="+mn-cs"/>
              </a:rPr>
              <a:t>improvements</a:t>
            </a:r>
            <a:r>
              <a:rPr lang="en-GB" sz="2400" b="1" dirty="0">
                <a:cs typeface="+mn-cs"/>
              </a:rPr>
              <a:t>: </a:t>
            </a:r>
          </a:p>
          <a:p>
            <a:pPr eaLnBrk="0" hangingPunct="0">
              <a:spcBef>
                <a:spcPct val="30000"/>
              </a:spcBef>
              <a:defRPr/>
            </a:pPr>
            <a:endParaRPr lang="en-GB" sz="1050" b="1" dirty="0">
              <a:cs typeface="+mn-cs"/>
            </a:endParaRPr>
          </a:p>
          <a:p>
            <a:pPr marL="533400" indent="-533400" eaLnBrk="0" hangingPunct="0">
              <a:spcBef>
                <a:spcPct val="30000"/>
              </a:spcBef>
              <a:buClr>
                <a:srgbClr val="CC0000"/>
              </a:buClr>
              <a:buFont typeface="Wingdings" pitchFamily="2" charset="2"/>
              <a:buChar char="Ø"/>
              <a:defRPr/>
            </a:pPr>
            <a:r>
              <a:rPr lang="en-GB" sz="2400" b="1" dirty="0">
                <a:solidFill>
                  <a:srgbClr val="CC0000"/>
                </a:solidFill>
                <a:cs typeface="+mn-cs"/>
              </a:rPr>
              <a:t>Flexibility </a:t>
            </a:r>
            <a:r>
              <a:rPr lang="en-GB" sz="2400" b="1" dirty="0">
                <a:cs typeface="+mn-cs"/>
              </a:rPr>
              <a:t>(applicable to all hotels, new old &amp; smaller)</a:t>
            </a:r>
          </a:p>
          <a:p>
            <a:pPr marL="533400" indent="-533400" eaLnBrk="0" hangingPunct="0">
              <a:spcBef>
                <a:spcPct val="30000"/>
              </a:spcBef>
              <a:buClr>
                <a:srgbClr val="CC0000"/>
              </a:buClr>
              <a:buFont typeface="Wingdings" pitchFamily="2" charset="2"/>
              <a:buChar char="Ø"/>
              <a:defRPr/>
            </a:pPr>
            <a:endParaRPr lang="en-GB" sz="1200" b="1" dirty="0">
              <a:cs typeface="+mn-cs"/>
            </a:endParaRPr>
          </a:p>
          <a:p>
            <a:pPr eaLnBrk="0" hangingPunct="0">
              <a:spcBef>
                <a:spcPct val="30000"/>
              </a:spcBef>
              <a:buClr>
                <a:srgbClr val="CC0000"/>
              </a:buClr>
              <a:buFont typeface="Wingdings" pitchFamily="2" charset="2"/>
              <a:buNone/>
              <a:defRPr/>
            </a:pPr>
            <a:r>
              <a:rPr lang="en-GB" sz="2400" b="1" dirty="0">
                <a:solidFill>
                  <a:srgbClr val="CC0000"/>
                </a:solidFill>
                <a:cs typeface="+mn-cs"/>
              </a:rPr>
              <a:t>More focus on:</a:t>
            </a:r>
          </a:p>
          <a:p>
            <a:pPr marL="342900" indent="-342900" eaLnBrk="0" hangingPunct="0">
              <a:spcBef>
                <a:spcPct val="30000"/>
              </a:spcBef>
              <a:buClr>
                <a:srgbClr val="CC0000"/>
              </a:buClr>
              <a:buFont typeface="Wingdings" pitchFamily="2" charset="2"/>
              <a:buChar char="Ø"/>
              <a:defRPr/>
            </a:pPr>
            <a:r>
              <a:rPr lang="en-GB" sz="2400" b="1" dirty="0">
                <a:cs typeface="+mn-cs"/>
              </a:rPr>
              <a:t>fire safety </a:t>
            </a:r>
            <a:r>
              <a:rPr lang="en-GB" sz="2400" b="1" dirty="0">
                <a:solidFill>
                  <a:srgbClr val="C00000"/>
                </a:solidFill>
                <a:cs typeface="+mn-cs"/>
              </a:rPr>
              <a:t>management</a:t>
            </a:r>
            <a:r>
              <a:rPr lang="en-GB" sz="2400" b="1" dirty="0">
                <a:cs typeface="+mn-cs"/>
              </a:rPr>
              <a:t>, emergency </a:t>
            </a:r>
            <a:r>
              <a:rPr lang="en-GB" sz="2400" b="1" dirty="0">
                <a:solidFill>
                  <a:srgbClr val="C00000"/>
                </a:solidFill>
                <a:cs typeface="+mn-cs"/>
              </a:rPr>
              <a:t>planning</a:t>
            </a:r>
            <a:r>
              <a:rPr lang="en-GB" sz="2400" b="1" dirty="0">
                <a:cs typeface="+mn-cs"/>
              </a:rPr>
              <a:t> &amp; staff </a:t>
            </a:r>
            <a:r>
              <a:rPr lang="en-GB" sz="2400" b="1" dirty="0">
                <a:solidFill>
                  <a:srgbClr val="C00000"/>
                </a:solidFill>
                <a:cs typeface="+mn-cs"/>
              </a:rPr>
              <a:t>training</a:t>
            </a:r>
          </a:p>
          <a:p>
            <a:pPr marL="533400" indent="-533400">
              <a:spcBef>
                <a:spcPct val="20000"/>
              </a:spcBef>
              <a:buFont typeface="Wingdings" pitchFamily="2" charset="2"/>
              <a:buChar char="Ø"/>
              <a:defRPr/>
            </a:pPr>
            <a:endParaRPr lang="en-GB" sz="1100" b="1" dirty="0">
              <a:solidFill>
                <a:srgbClr val="CC0000"/>
              </a:solidFill>
              <a:cs typeface="+mn-cs"/>
            </a:endParaRPr>
          </a:p>
          <a:p>
            <a:pPr marL="533400" indent="-533400">
              <a:spcBef>
                <a:spcPct val="20000"/>
              </a:spcBef>
              <a:buFont typeface="Wingdings" pitchFamily="2" charset="2"/>
              <a:buChar char="Ø"/>
              <a:defRPr/>
            </a:pPr>
            <a:r>
              <a:rPr lang="en-GB" sz="2400" b="1" dirty="0">
                <a:solidFill>
                  <a:srgbClr val="CC0000"/>
                </a:solidFill>
                <a:cs typeface="+mn-cs"/>
              </a:rPr>
              <a:t>Needs</a:t>
            </a:r>
            <a:r>
              <a:rPr lang="en-GB" sz="2400" b="1" dirty="0">
                <a:cs typeface="+mn-cs"/>
              </a:rPr>
              <a:t> of persons with </a:t>
            </a:r>
            <a:r>
              <a:rPr lang="en-GB" sz="2400" b="1" dirty="0">
                <a:solidFill>
                  <a:srgbClr val="CC0000"/>
                </a:solidFill>
                <a:cs typeface="+mn-cs"/>
              </a:rPr>
              <a:t>disabilities</a:t>
            </a:r>
            <a:endParaRPr lang="en-GB" b="1" dirty="0">
              <a:solidFill>
                <a:srgbClr val="CC0000"/>
              </a:solidFill>
              <a:cs typeface="+mn-cs"/>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sldNum" sz="quarter" idx="12"/>
          </p:nvPr>
        </p:nvSpPr>
        <p:spPr/>
        <p:txBody>
          <a:bodyPr/>
          <a:lstStyle/>
          <a:p>
            <a:pPr>
              <a:defRPr/>
            </a:pPr>
            <a:fld id="{99A914AE-8108-4223-A785-B7A667A3D9A9}" type="slidenum">
              <a:rPr lang="en-GB"/>
              <a:pPr>
                <a:defRPr/>
              </a:pPr>
              <a:t>14</a:t>
            </a:fld>
            <a:endParaRPr lang="en-GB"/>
          </a:p>
        </p:txBody>
      </p:sp>
      <p:sp>
        <p:nvSpPr>
          <p:cNvPr id="43010" name="Rectangle 2"/>
          <p:cNvSpPr>
            <a:spLocks noGrp="1" noChangeArrowheads="1"/>
          </p:cNvSpPr>
          <p:nvPr>
            <p:ph type="title"/>
          </p:nvPr>
        </p:nvSpPr>
        <p:spPr>
          <a:xfrm>
            <a:off x="457200" y="274638"/>
            <a:ext cx="6851650" cy="777875"/>
          </a:xfrm>
        </p:spPr>
        <p:txBody>
          <a:bodyPr/>
          <a:lstStyle/>
          <a:p>
            <a:pPr algn="l"/>
            <a:r>
              <a:rPr lang="en-GB" sz="3200" b="1" i="1" smtClean="0">
                <a:solidFill>
                  <a:schemeClr val="accent2"/>
                </a:solidFill>
                <a:latin typeface="Verdana" pitchFamily="34" charset="0"/>
              </a:rPr>
              <a:t>What is needed for effective hotel fire safety?</a:t>
            </a:r>
          </a:p>
        </p:txBody>
      </p:sp>
      <p:sp>
        <p:nvSpPr>
          <p:cNvPr id="43011" name="Rectangle 3"/>
          <p:cNvSpPr>
            <a:spLocks noGrp="1" noChangeArrowheads="1"/>
          </p:cNvSpPr>
          <p:nvPr>
            <p:ph type="body" idx="1"/>
          </p:nvPr>
        </p:nvSpPr>
        <p:spPr>
          <a:xfrm>
            <a:off x="457200" y="1341438"/>
            <a:ext cx="8229600" cy="4784725"/>
          </a:xfrm>
        </p:spPr>
        <p:txBody>
          <a:bodyPr/>
          <a:lstStyle/>
          <a:p>
            <a:pPr>
              <a:lnSpc>
                <a:spcPct val="90000"/>
              </a:lnSpc>
              <a:buClr>
                <a:srgbClr val="CC0000"/>
              </a:buClr>
            </a:pPr>
            <a:r>
              <a:rPr lang="en-GB" sz="2400" b="1" smtClean="0">
                <a:solidFill>
                  <a:schemeClr val="accent2"/>
                </a:solidFill>
                <a:latin typeface="Verdana" pitchFamily="34" charset="0"/>
              </a:rPr>
              <a:t>Planning &amp; Enforcement</a:t>
            </a:r>
            <a:r>
              <a:rPr lang="en-GB" sz="2400" b="1" smtClean="0">
                <a:solidFill>
                  <a:srgbClr val="CC0000"/>
                </a:solidFill>
                <a:latin typeface="Verdana" pitchFamily="34" charset="0"/>
              </a:rPr>
              <a:t>!!</a:t>
            </a:r>
          </a:p>
          <a:p>
            <a:pPr>
              <a:lnSpc>
                <a:spcPct val="90000"/>
              </a:lnSpc>
              <a:buClr>
                <a:srgbClr val="CC0000"/>
              </a:buClr>
            </a:pPr>
            <a:endParaRPr lang="en-GB" sz="1200" b="1" smtClean="0">
              <a:solidFill>
                <a:srgbClr val="CC0000"/>
              </a:solidFill>
              <a:latin typeface="Verdana" pitchFamily="34" charset="0"/>
            </a:endParaRPr>
          </a:p>
          <a:p>
            <a:pPr>
              <a:lnSpc>
                <a:spcPct val="90000"/>
              </a:lnSpc>
              <a:buClr>
                <a:srgbClr val="CC0000"/>
              </a:buClr>
            </a:pPr>
            <a:r>
              <a:rPr lang="en-GB" sz="2400" b="1" smtClean="0">
                <a:solidFill>
                  <a:schemeClr val="accent2"/>
                </a:solidFill>
                <a:latin typeface="Verdana" pitchFamily="34" charset="0"/>
              </a:rPr>
              <a:t>Good </a:t>
            </a:r>
            <a:r>
              <a:rPr lang="en-GB" sz="2400" b="1" smtClean="0">
                <a:solidFill>
                  <a:srgbClr val="C00000"/>
                </a:solidFill>
                <a:latin typeface="Verdana" pitchFamily="34" charset="0"/>
              </a:rPr>
              <a:t>standards </a:t>
            </a:r>
            <a:r>
              <a:rPr lang="en-GB" sz="2400" b="1" smtClean="0">
                <a:solidFill>
                  <a:schemeClr val="accent2"/>
                </a:solidFill>
                <a:latin typeface="Verdana" pitchFamily="34" charset="0"/>
              </a:rPr>
              <a:t>of fire safety to </a:t>
            </a:r>
            <a:r>
              <a:rPr lang="en-GB" sz="2400" b="1" smtClean="0">
                <a:solidFill>
                  <a:srgbClr val="C00000"/>
                </a:solidFill>
                <a:latin typeface="Verdana" pitchFamily="34" charset="0"/>
              </a:rPr>
              <a:t>underpin law</a:t>
            </a:r>
            <a:r>
              <a:rPr lang="en-GB" sz="2400" b="1" smtClean="0">
                <a:solidFill>
                  <a:schemeClr val="accent2"/>
                </a:solidFill>
                <a:latin typeface="Verdana" pitchFamily="34" charset="0"/>
              </a:rPr>
              <a:t> and show compliance consinstently</a:t>
            </a:r>
          </a:p>
          <a:p>
            <a:pPr>
              <a:lnSpc>
                <a:spcPct val="90000"/>
              </a:lnSpc>
              <a:buClr>
                <a:srgbClr val="CC0000"/>
              </a:buClr>
            </a:pPr>
            <a:endParaRPr lang="en-GB" sz="1200" b="1" smtClean="0">
              <a:solidFill>
                <a:schemeClr val="accent2"/>
              </a:solidFill>
              <a:latin typeface="Verdana" pitchFamily="34" charset="0"/>
            </a:endParaRPr>
          </a:p>
          <a:p>
            <a:pPr>
              <a:lnSpc>
                <a:spcPct val="90000"/>
              </a:lnSpc>
              <a:buClr>
                <a:srgbClr val="CC0000"/>
              </a:buClr>
            </a:pPr>
            <a:r>
              <a:rPr lang="en-GB" sz="2400" b="1" smtClean="0">
                <a:solidFill>
                  <a:schemeClr val="accent2"/>
                </a:solidFill>
                <a:latin typeface="Verdana" pitchFamily="34" charset="0"/>
              </a:rPr>
              <a:t>Effective active &amp; passive fire safety</a:t>
            </a:r>
          </a:p>
          <a:p>
            <a:pPr>
              <a:lnSpc>
                <a:spcPct val="90000"/>
              </a:lnSpc>
              <a:buClr>
                <a:srgbClr val="CC0000"/>
              </a:buClr>
            </a:pPr>
            <a:endParaRPr lang="en-GB" sz="1200" b="1" smtClean="0">
              <a:solidFill>
                <a:schemeClr val="accent2"/>
              </a:solidFill>
              <a:latin typeface="Verdana" pitchFamily="34" charset="0"/>
            </a:endParaRPr>
          </a:p>
          <a:p>
            <a:pPr>
              <a:lnSpc>
                <a:spcPct val="90000"/>
              </a:lnSpc>
              <a:buClr>
                <a:srgbClr val="C00000"/>
              </a:buClr>
            </a:pPr>
            <a:r>
              <a:rPr lang="en-GB" sz="2400" b="1" smtClean="0">
                <a:solidFill>
                  <a:schemeClr val="accent2"/>
                </a:solidFill>
                <a:latin typeface="Verdana" pitchFamily="34" charset="0"/>
              </a:rPr>
              <a:t>Decisions on </a:t>
            </a:r>
            <a:r>
              <a:rPr lang="en-GB" sz="2400" b="1" smtClean="0">
                <a:solidFill>
                  <a:srgbClr val="CC0000"/>
                </a:solidFill>
                <a:latin typeface="Verdana" pitchFamily="34" charset="0"/>
              </a:rPr>
              <a:t>equipment installation </a:t>
            </a:r>
            <a:r>
              <a:rPr lang="en-GB" sz="2400" b="1" smtClean="0">
                <a:solidFill>
                  <a:schemeClr val="accent2"/>
                </a:solidFill>
                <a:latin typeface="Verdana" pitchFamily="34" charset="0"/>
              </a:rPr>
              <a:t>must be based on a Fire Risk Assessment of individual hotel (maintenance (?!), false safety messages)</a:t>
            </a:r>
          </a:p>
          <a:p>
            <a:pPr>
              <a:lnSpc>
                <a:spcPct val="90000"/>
              </a:lnSpc>
              <a:buClr>
                <a:srgbClr val="C00000"/>
              </a:buClr>
            </a:pPr>
            <a:endParaRPr lang="en-GB" sz="2000" b="1" smtClean="0">
              <a:solidFill>
                <a:schemeClr val="accent2"/>
              </a:solidFill>
              <a:latin typeface="Verdana" pitchFamily="34" charset="0"/>
            </a:endParaRPr>
          </a:p>
          <a:p>
            <a:pPr>
              <a:lnSpc>
                <a:spcPct val="90000"/>
              </a:lnSpc>
              <a:buClr>
                <a:srgbClr val="C00000"/>
              </a:buClr>
            </a:pPr>
            <a:r>
              <a:rPr lang="en-GB" sz="2400" b="1" smtClean="0">
                <a:solidFill>
                  <a:srgbClr val="CC0000"/>
                </a:solidFill>
                <a:latin typeface="Verdana" pitchFamily="34" charset="0"/>
              </a:rPr>
              <a:t>Safety designed in </a:t>
            </a:r>
            <a:r>
              <a:rPr lang="en-GB" sz="2400" b="1" smtClean="0">
                <a:solidFill>
                  <a:schemeClr val="accent2"/>
                </a:solidFill>
                <a:latin typeface="Verdana" pitchFamily="34" charset="0"/>
              </a:rPr>
              <a:t>service provided</a:t>
            </a:r>
          </a:p>
        </p:txBody>
      </p:sp>
      <p:sp>
        <p:nvSpPr>
          <p:cNvPr id="43012" name="Rectangle 5"/>
          <p:cNvSpPr>
            <a:spLocks noChangeArrowheads="1"/>
          </p:cNvSpPr>
          <p:nvPr/>
        </p:nvSpPr>
        <p:spPr bwMode="auto">
          <a:xfrm>
            <a:off x="2771775" y="6308725"/>
            <a:ext cx="3463925" cy="304800"/>
          </a:xfrm>
          <a:prstGeom prst="rect">
            <a:avLst/>
          </a:prstGeom>
          <a:noFill/>
          <a:ln w="9525">
            <a:noFill/>
            <a:miter lim="800000"/>
            <a:headEnd/>
            <a:tailEnd/>
          </a:ln>
        </p:spPr>
        <p:txBody>
          <a:bodyPr wrap="none">
            <a:spAutoFit/>
          </a:bodyPr>
          <a:lstStyle/>
          <a:p>
            <a:r>
              <a:rPr lang="fr-BE" sz="1400" b="1" i="1">
                <a:solidFill>
                  <a:srgbClr val="FF0000"/>
                </a:solidFill>
              </a:rPr>
              <a:t>Raising standards for consumers</a:t>
            </a:r>
            <a:endParaRPr lang="en-GB" sz="1400" b="1" i="1">
              <a:solidFill>
                <a:srgbClr val="FF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sldNum" sz="quarter" idx="12"/>
          </p:nvPr>
        </p:nvSpPr>
        <p:spPr/>
        <p:txBody>
          <a:bodyPr/>
          <a:lstStyle/>
          <a:p>
            <a:pPr>
              <a:defRPr/>
            </a:pPr>
            <a:fld id="{0920E114-A02D-42E8-B492-A7AF7CCF4A16}" type="slidenum">
              <a:rPr lang="en-GB"/>
              <a:pPr>
                <a:defRPr/>
              </a:pPr>
              <a:t>15</a:t>
            </a:fld>
            <a:endParaRPr lang="en-GB"/>
          </a:p>
        </p:txBody>
      </p:sp>
      <p:sp>
        <p:nvSpPr>
          <p:cNvPr id="44034" name="Rectangle 2"/>
          <p:cNvSpPr>
            <a:spLocks noGrp="1" noChangeArrowheads="1"/>
          </p:cNvSpPr>
          <p:nvPr>
            <p:ph type="title"/>
          </p:nvPr>
        </p:nvSpPr>
        <p:spPr>
          <a:xfrm>
            <a:off x="250825" y="0"/>
            <a:ext cx="7524750" cy="1125538"/>
          </a:xfrm>
        </p:spPr>
        <p:txBody>
          <a:bodyPr/>
          <a:lstStyle/>
          <a:p>
            <a:pPr algn="l" eaLnBrk="1" hangingPunct="1"/>
            <a:r>
              <a:rPr lang="en-GB" sz="3000" b="1" i="1" smtClean="0">
                <a:solidFill>
                  <a:schemeClr val="accent2"/>
                </a:solidFill>
                <a:latin typeface="Verdana" pitchFamily="34" charset="0"/>
              </a:rPr>
              <a:t>ANEC Conclusions &amp;    				            Recommendations</a:t>
            </a:r>
          </a:p>
        </p:txBody>
      </p:sp>
      <p:sp>
        <p:nvSpPr>
          <p:cNvPr id="44035" name="Rectangle 3"/>
          <p:cNvSpPr>
            <a:spLocks noGrp="1" noChangeArrowheads="1"/>
          </p:cNvSpPr>
          <p:nvPr>
            <p:ph type="body" idx="1"/>
          </p:nvPr>
        </p:nvSpPr>
        <p:spPr>
          <a:xfrm>
            <a:off x="327025" y="1196975"/>
            <a:ext cx="8353425" cy="4895850"/>
          </a:xfrm>
        </p:spPr>
        <p:txBody>
          <a:bodyPr/>
          <a:lstStyle/>
          <a:p>
            <a:pPr marL="457200" indent="-457200" eaLnBrk="1" hangingPunct="1">
              <a:lnSpc>
                <a:spcPct val="90000"/>
              </a:lnSpc>
            </a:pPr>
            <a:r>
              <a:rPr lang="en-GB" sz="2400" b="1" smtClean="0">
                <a:solidFill>
                  <a:schemeClr val="accent2"/>
                </a:solidFill>
                <a:latin typeface="Verdana" pitchFamily="34" charset="0"/>
              </a:rPr>
              <a:t>Consumers expect hotels to be “fire safe” </a:t>
            </a:r>
            <a:r>
              <a:rPr lang="en-GB" sz="2400" b="1" smtClean="0">
                <a:solidFill>
                  <a:srgbClr val="CC0000"/>
                </a:solidFill>
                <a:latin typeface="Verdana" pitchFamily="34" charset="0"/>
              </a:rPr>
              <a:t>regardless of the location of the hotel, its age or size.</a:t>
            </a:r>
            <a:r>
              <a:rPr lang="en-GB" sz="2400" b="1" smtClean="0">
                <a:solidFill>
                  <a:schemeClr val="hlink"/>
                </a:solidFill>
                <a:latin typeface="Verdana" pitchFamily="34" charset="0"/>
              </a:rPr>
              <a:t> </a:t>
            </a:r>
          </a:p>
          <a:p>
            <a:pPr marL="457200" indent="-457200" eaLnBrk="1" hangingPunct="1">
              <a:lnSpc>
                <a:spcPct val="90000"/>
              </a:lnSpc>
            </a:pPr>
            <a:endParaRPr lang="en-GB" sz="1200" b="1" smtClean="0">
              <a:solidFill>
                <a:schemeClr val="hlink"/>
              </a:solidFill>
              <a:latin typeface="Verdana" pitchFamily="34" charset="0"/>
            </a:endParaRPr>
          </a:p>
          <a:p>
            <a:pPr marL="457200" indent="-457200" eaLnBrk="1" hangingPunct="1">
              <a:lnSpc>
                <a:spcPct val="90000"/>
              </a:lnSpc>
            </a:pPr>
            <a:r>
              <a:rPr lang="en-GB" sz="2400" b="1" smtClean="0">
                <a:solidFill>
                  <a:schemeClr val="accent2"/>
                </a:solidFill>
                <a:latin typeface="Verdana" pitchFamily="34" charset="0"/>
              </a:rPr>
              <a:t>EU Institutions to admit </a:t>
            </a:r>
            <a:r>
              <a:rPr lang="en-GB" sz="2400" b="1" smtClean="0">
                <a:solidFill>
                  <a:srgbClr val="CC0000"/>
                </a:solidFill>
                <a:latin typeface="Verdana" pitchFamily="34" charset="0"/>
              </a:rPr>
              <a:t>limits of voluntary instruments </a:t>
            </a:r>
            <a:r>
              <a:rPr lang="en-GB" sz="2400" b="1" smtClean="0">
                <a:solidFill>
                  <a:schemeClr val="accent2"/>
                </a:solidFill>
                <a:latin typeface="Verdana" pitchFamily="34" charset="0"/>
              </a:rPr>
              <a:t>in ensuring minimum level of fire safety in hotels</a:t>
            </a:r>
            <a:r>
              <a:rPr lang="en-GB" sz="2400" b="1" smtClean="0">
                <a:solidFill>
                  <a:schemeClr val="hlink"/>
                </a:solidFill>
                <a:latin typeface="Verdana" pitchFamily="34" charset="0"/>
              </a:rPr>
              <a:t> </a:t>
            </a:r>
            <a:r>
              <a:rPr lang="en-GB" sz="2400" b="1" smtClean="0">
                <a:solidFill>
                  <a:schemeClr val="accent2"/>
                </a:solidFill>
                <a:latin typeface="Verdana" pitchFamily="34" charset="0"/>
              </a:rPr>
              <a:t>thru EU  </a:t>
            </a:r>
          </a:p>
          <a:p>
            <a:pPr marL="457200" indent="-457200" eaLnBrk="1" hangingPunct="1">
              <a:lnSpc>
                <a:spcPct val="90000"/>
              </a:lnSpc>
            </a:pPr>
            <a:endParaRPr lang="en-GB" sz="1200" b="1" smtClean="0">
              <a:solidFill>
                <a:schemeClr val="accent2"/>
              </a:solidFill>
              <a:latin typeface="Verdana" pitchFamily="34" charset="0"/>
            </a:endParaRPr>
          </a:p>
          <a:p>
            <a:pPr marL="457200" indent="-457200" eaLnBrk="1" hangingPunct="1">
              <a:lnSpc>
                <a:spcPct val="90000"/>
              </a:lnSpc>
            </a:pPr>
            <a:r>
              <a:rPr lang="en-GB" sz="2400" b="1" smtClean="0">
                <a:solidFill>
                  <a:schemeClr val="accent2"/>
                </a:solidFill>
                <a:latin typeface="Verdana" pitchFamily="34" charset="0"/>
              </a:rPr>
              <a:t>recommend a </a:t>
            </a:r>
            <a:r>
              <a:rPr lang="en-GB" sz="2400" b="1" smtClean="0">
                <a:solidFill>
                  <a:srgbClr val="C00000"/>
                </a:solidFill>
                <a:latin typeface="Verdana" pitchFamily="34" charset="0"/>
              </a:rPr>
              <a:t>formal legislative solution underpinned by European Standards </a:t>
            </a:r>
            <a:r>
              <a:rPr lang="en-GB" sz="2400" b="1" smtClean="0">
                <a:solidFill>
                  <a:schemeClr val="accent2"/>
                </a:solidFill>
                <a:latin typeface="Verdana" pitchFamily="34" charset="0"/>
              </a:rPr>
              <a:t>– a proven success in other business sectors!</a:t>
            </a:r>
          </a:p>
          <a:p>
            <a:pPr marL="457200" indent="-457200" eaLnBrk="1" hangingPunct="1">
              <a:lnSpc>
                <a:spcPct val="90000"/>
              </a:lnSpc>
            </a:pPr>
            <a:endParaRPr lang="en-GB" sz="1200" b="1" smtClean="0">
              <a:solidFill>
                <a:schemeClr val="accent2"/>
              </a:solidFill>
              <a:latin typeface="Verdana" pitchFamily="34" charset="0"/>
            </a:endParaRPr>
          </a:p>
          <a:p>
            <a:pPr marL="457200" indent="-457200" eaLnBrk="1" hangingPunct="1">
              <a:lnSpc>
                <a:spcPct val="90000"/>
              </a:lnSpc>
            </a:pPr>
            <a:r>
              <a:rPr lang="en-GB" sz="2400" b="1" smtClean="0">
                <a:solidFill>
                  <a:schemeClr val="accent2"/>
                </a:solidFill>
                <a:latin typeface="Verdana" pitchFamily="34" charset="0"/>
              </a:rPr>
              <a:t>Need for EU </a:t>
            </a:r>
            <a:r>
              <a:rPr lang="en-GB" sz="2400" b="1" smtClean="0">
                <a:solidFill>
                  <a:srgbClr val="CC0000"/>
                </a:solidFill>
                <a:latin typeface="Verdana" pitchFamily="34" charset="0"/>
              </a:rPr>
              <a:t>collation of statistics </a:t>
            </a:r>
            <a:r>
              <a:rPr lang="en-GB" sz="2400" b="1" smtClean="0">
                <a:solidFill>
                  <a:schemeClr val="accent2"/>
                </a:solidFill>
                <a:latin typeface="Verdana" pitchFamily="34" charset="0"/>
              </a:rPr>
              <a:t>on fires in tourist accommodation &amp; for records to be kept by hotels</a:t>
            </a:r>
          </a:p>
        </p:txBody>
      </p:sp>
      <p:sp>
        <p:nvSpPr>
          <p:cNvPr id="44036" name="Rectangle 5"/>
          <p:cNvSpPr>
            <a:spLocks noChangeArrowheads="1"/>
          </p:cNvSpPr>
          <p:nvPr/>
        </p:nvSpPr>
        <p:spPr bwMode="auto">
          <a:xfrm>
            <a:off x="2771775" y="6308725"/>
            <a:ext cx="3463925" cy="304800"/>
          </a:xfrm>
          <a:prstGeom prst="rect">
            <a:avLst/>
          </a:prstGeom>
          <a:noFill/>
          <a:ln w="9525">
            <a:noFill/>
            <a:miter lim="800000"/>
            <a:headEnd/>
            <a:tailEnd/>
          </a:ln>
        </p:spPr>
        <p:txBody>
          <a:bodyPr wrap="none">
            <a:spAutoFit/>
          </a:bodyPr>
          <a:lstStyle/>
          <a:p>
            <a:r>
              <a:rPr lang="fr-BE" sz="1400" b="1" i="1">
                <a:solidFill>
                  <a:srgbClr val="FF0000"/>
                </a:solidFill>
              </a:rPr>
              <a:t>Raising standards for consumers</a:t>
            </a:r>
            <a:endParaRPr lang="en-GB" sz="1400" b="1" i="1">
              <a:solidFill>
                <a:srgbClr val="FF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Rectangle 6"/>
          <p:cNvSpPr>
            <a:spLocks noGrp="1" noChangeArrowheads="1"/>
          </p:cNvSpPr>
          <p:nvPr>
            <p:ph type="sldNum" sz="quarter" idx="12"/>
          </p:nvPr>
        </p:nvSpPr>
        <p:spPr/>
        <p:txBody>
          <a:bodyPr/>
          <a:lstStyle/>
          <a:p>
            <a:pPr>
              <a:defRPr/>
            </a:pPr>
            <a:fld id="{9DD9831E-9BA0-444B-AA17-76A2B42213B9}" type="slidenum">
              <a:rPr lang="en-GB"/>
              <a:pPr>
                <a:defRPr/>
              </a:pPr>
              <a:t>16</a:t>
            </a:fld>
            <a:endParaRPr lang="en-GB"/>
          </a:p>
        </p:txBody>
      </p:sp>
      <p:sp>
        <p:nvSpPr>
          <p:cNvPr id="46082" name="Rectangle 2"/>
          <p:cNvSpPr>
            <a:spLocks noGrp="1" noChangeArrowheads="1"/>
          </p:cNvSpPr>
          <p:nvPr>
            <p:ph type="title"/>
          </p:nvPr>
        </p:nvSpPr>
        <p:spPr>
          <a:xfrm>
            <a:off x="457200" y="274638"/>
            <a:ext cx="6635750" cy="777875"/>
          </a:xfrm>
        </p:spPr>
        <p:txBody>
          <a:bodyPr/>
          <a:lstStyle/>
          <a:p>
            <a:pPr algn="l" eaLnBrk="1" hangingPunct="1"/>
            <a:r>
              <a:rPr lang="en-GB" sz="2800" b="1" i="1" smtClean="0">
                <a:solidFill>
                  <a:schemeClr val="accent2"/>
                </a:solidFill>
                <a:latin typeface="Verdana" pitchFamily="34" charset="0"/>
              </a:rPr>
              <a:t> </a:t>
            </a:r>
          </a:p>
        </p:txBody>
      </p:sp>
      <p:sp>
        <p:nvSpPr>
          <p:cNvPr id="84995" name="Rectangle 3"/>
          <p:cNvSpPr>
            <a:spLocks noGrp="1" noChangeArrowheads="1"/>
          </p:cNvSpPr>
          <p:nvPr>
            <p:ph type="body" idx="1"/>
          </p:nvPr>
        </p:nvSpPr>
        <p:spPr>
          <a:xfrm>
            <a:off x="323850" y="1412875"/>
            <a:ext cx="8374063" cy="4549775"/>
          </a:xfrm>
        </p:spPr>
        <p:txBody>
          <a:bodyPr/>
          <a:lstStyle/>
          <a:p>
            <a:pPr marL="566738" lvl="1" indent="-30163" algn="ctr" eaLnBrk="1" hangingPunct="1">
              <a:spcBef>
                <a:spcPct val="0"/>
              </a:spcBef>
              <a:buClr>
                <a:schemeClr val="accent2"/>
              </a:buClr>
              <a:buFont typeface="Wingdings" pitchFamily="2" charset="2"/>
              <a:buNone/>
              <a:defRPr/>
            </a:pPr>
            <a:endParaRPr lang="en-GB" b="1" i="1" dirty="0" smtClean="0">
              <a:solidFill>
                <a:schemeClr val="accent2"/>
              </a:solidFill>
              <a:latin typeface="Verdana" pitchFamily="34" charset="0"/>
            </a:endParaRPr>
          </a:p>
          <a:p>
            <a:pPr marL="336550" indent="20638" algn="ctr" eaLnBrk="1" hangingPunct="1">
              <a:spcBef>
                <a:spcPct val="0"/>
              </a:spcBef>
              <a:buFontTx/>
              <a:buNone/>
              <a:defRPr/>
            </a:pPr>
            <a:r>
              <a:rPr lang="en-GB" sz="2800" b="1" i="1" dirty="0" smtClean="0">
                <a:solidFill>
                  <a:schemeClr val="accent2"/>
                </a:solidFill>
                <a:effectLst>
                  <a:outerShdw blurRad="38100" dist="38100" dir="2700000" algn="tl">
                    <a:srgbClr val="C0C0C0"/>
                  </a:outerShdw>
                </a:effectLst>
              </a:rPr>
              <a:t>Thank you  for </a:t>
            </a:r>
            <a:r>
              <a:rPr lang="en-GB" sz="2800" b="1" i="1" smtClean="0">
                <a:solidFill>
                  <a:schemeClr val="accent2"/>
                </a:solidFill>
                <a:effectLst>
                  <a:outerShdw blurRad="38100" dist="38100" dir="2700000" algn="tl">
                    <a:srgbClr val="C0C0C0"/>
                  </a:outerShdw>
                </a:effectLst>
              </a:rPr>
              <a:t>your attention! </a:t>
            </a:r>
            <a:endParaRPr lang="en-GB" sz="2800" b="1" i="1" dirty="0" smtClean="0">
              <a:solidFill>
                <a:schemeClr val="accent2"/>
              </a:solidFill>
              <a:effectLst>
                <a:outerShdw blurRad="38100" dist="38100" dir="2700000" algn="tl">
                  <a:srgbClr val="C0C0C0"/>
                </a:outerShdw>
              </a:effectLst>
            </a:endParaRPr>
          </a:p>
          <a:p>
            <a:pPr marL="336550" indent="20638" algn="ctr" eaLnBrk="1" hangingPunct="1">
              <a:spcBef>
                <a:spcPct val="0"/>
              </a:spcBef>
              <a:buFontTx/>
              <a:buNone/>
              <a:defRPr/>
            </a:pPr>
            <a:endParaRPr lang="en-GB" sz="2800" b="1" i="1" dirty="0" smtClean="0">
              <a:solidFill>
                <a:schemeClr val="accent2"/>
              </a:solidFill>
              <a:effectLst>
                <a:outerShdw blurRad="38100" dist="38100" dir="2700000" algn="tl">
                  <a:srgbClr val="C0C0C0"/>
                </a:outerShdw>
              </a:effectLst>
            </a:endParaRPr>
          </a:p>
          <a:p>
            <a:pPr marL="336550" indent="20638" algn="ctr" eaLnBrk="1" hangingPunct="1">
              <a:spcBef>
                <a:spcPct val="0"/>
              </a:spcBef>
              <a:buFontTx/>
              <a:buNone/>
              <a:defRPr/>
            </a:pPr>
            <a:r>
              <a:rPr lang="en-GB" sz="2800" b="1" i="1" dirty="0" smtClean="0">
                <a:solidFill>
                  <a:schemeClr val="accent2"/>
                </a:solidFill>
                <a:effectLst>
                  <a:outerShdw blurRad="38100" dist="38100" dir="2700000" algn="tl">
                    <a:srgbClr val="C0C0C0"/>
                  </a:outerShdw>
                </a:effectLst>
              </a:rPr>
              <a:t>Any queries?</a:t>
            </a:r>
            <a:r>
              <a:rPr lang="en-GB" sz="2800" dirty="0" smtClean="0">
                <a:solidFill>
                  <a:schemeClr val="accent2"/>
                </a:solidFill>
              </a:rPr>
              <a:t> </a:t>
            </a:r>
          </a:p>
          <a:p>
            <a:pPr marL="566738" lvl="1" indent="-30163" algn="ctr" eaLnBrk="1" hangingPunct="1">
              <a:spcBef>
                <a:spcPct val="0"/>
              </a:spcBef>
              <a:buClr>
                <a:schemeClr val="accent2"/>
              </a:buClr>
              <a:buFont typeface="Wingdings" pitchFamily="2" charset="2"/>
              <a:buNone/>
              <a:defRPr/>
            </a:pPr>
            <a:endParaRPr lang="en-GB" sz="2400" dirty="0" smtClean="0">
              <a:latin typeface="Verdana" pitchFamily="34" charset="0"/>
            </a:endParaRPr>
          </a:p>
          <a:p>
            <a:pPr marL="566738" lvl="1" indent="-30163" algn="ctr" eaLnBrk="1" hangingPunct="1">
              <a:spcBef>
                <a:spcPct val="0"/>
              </a:spcBef>
              <a:buClr>
                <a:schemeClr val="accent2"/>
              </a:buClr>
              <a:buFont typeface="Wingdings" pitchFamily="2" charset="2"/>
              <a:buNone/>
              <a:defRPr/>
            </a:pPr>
            <a:endParaRPr lang="en-GB" b="1" dirty="0" smtClean="0">
              <a:latin typeface="Verdana" pitchFamily="34" charset="0"/>
            </a:endParaRPr>
          </a:p>
          <a:p>
            <a:pPr marL="566738" lvl="1" indent="-30163" eaLnBrk="1" hangingPunct="1">
              <a:spcBef>
                <a:spcPct val="0"/>
              </a:spcBef>
              <a:buClr>
                <a:schemeClr val="accent2"/>
              </a:buClr>
              <a:buFont typeface="Wingdings" pitchFamily="2" charset="2"/>
              <a:buNone/>
              <a:defRPr/>
            </a:pPr>
            <a:endParaRPr lang="en-GB" b="1" dirty="0" smtClean="0">
              <a:latin typeface="Verdana" pitchFamily="34" charset="0"/>
            </a:endParaRPr>
          </a:p>
        </p:txBody>
      </p:sp>
      <p:pic>
        <p:nvPicPr>
          <p:cNvPr id="46084" name="Picture 4" descr="banner_00-00_en"/>
          <p:cNvPicPr>
            <a:picLocks noChangeAspect="1" noChangeArrowheads="1"/>
          </p:cNvPicPr>
          <p:nvPr/>
        </p:nvPicPr>
        <p:blipFill>
          <a:blip r:embed="rId3"/>
          <a:srcRect/>
          <a:stretch>
            <a:fillRect/>
          </a:stretch>
        </p:blipFill>
        <p:spPr bwMode="auto">
          <a:xfrm>
            <a:off x="539750" y="260350"/>
            <a:ext cx="5400675" cy="792163"/>
          </a:xfrm>
          <a:prstGeom prst="rect">
            <a:avLst/>
          </a:prstGeom>
          <a:noFill/>
          <a:ln w="9525">
            <a:noFill/>
            <a:miter lim="800000"/>
            <a:headEnd/>
            <a:tailEnd/>
          </a:ln>
        </p:spPr>
      </p:pic>
      <p:pic>
        <p:nvPicPr>
          <p:cNvPr id="46085" name="Picture 5"/>
          <p:cNvPicPr>
            <a:picLocks noChangeAspect="1" noChangeArrowheads="1"/>
          </p:cNvPicPr>
          <p:nvPr/>
        </p:nvPicPr>
        <p:blipFill>
          <a:blip r:embed="rId4"/>
          <a:srcRect/>
          <a:stretch>
            <a:fillRect/>
          </a:stretch>
        </p:blipFill>
        <p:spPr bwMode="auto">
          <a:xfrm>
            <a:off x="3779838" y="3424238"/>
            <a:ext cx="2035175" cy="1289050"/>
          </a:xfrm>
          <a:prstGeom prst="rect">
            <a:avLst/>
          </a:prstGeom>
          <a:noFill/>
          <a:ln w="9525">
            <a:noFill/>
            <a:miter lim="800000"/>
            <a:headEnd/>
            <a:tailEnd/>
          </a:ln>
        </p:spPr>
      </p:pic>
      <p:sp>
        <p:nvSpPr>
          <p:cNvPr id="46086" name="Rectangle 6"/>
          <p:cNvSpPr>
            <a:spLocks noChangeArrowheads="1"/>
          </p:cNvSpPr>
          <p:nvPr/>
        </p:nvSpPr>
        <p:spPr bwMode="auto">
          <a:xfrm>
            <a:off x="2124075" y="3500438"/>
            <a:ext cx="5546725" cy="2462212"/>
          </a:xfrm>
          <a:prstGeom prst="rect">
            <a:avLst/>
          </a:prstGeom>
          <a:noFill/>
          <a:ln w="9525">
            <a:noFill/>
            <a:miter lim="800000"/>
            <a:headEnd/>
            <a:tailEnd/>
          </a:ln>
        </p:spPr>
        <p:txBody>
          <a:bodyPr>
            <a:spAutoFit/>
          </a:bodyPr>
          <a:lstStyle/>
          <a:p>
            <a:pPr algn="ctr"/>
            <a:r>
              <a:rPr lang="fr-BE" sz="1800">
                <a:solidFill>
                  <a:schemeClr val="hlink"/>
                </a:solidFill>
                <a:latin typeface="Arial" charset="0"/>
              </a:rPr>
              <a:t>    </a:t>
            </a:r>
          </a:p>
          <a:p>
            <a:pPr algn="ctr"/>
            <a:endParaRPr lang="fr-BE" sz="1800">
              <a:solidFill>
                <a:schemeClr val="hlink"/>
              </a:solidFill>
            </a:endParaRPr>
          </a:p>
          <a:p>
            <a:pPr algn="ctr"/>
            <a:endParaRPr lang="fr-BE" sz="2000" b="1">
              <a:solidFill>
                <a:srgbClr val="CC0000"/>
              </a:solidFill>
            </a:endParaRPr>
          </a:p>
          <a:p>
            <a:pPr algn="ctr"/>
            <a:endParaRPr lang="fr-BE" sz="2000" b="1">
              <a:solidFill>
                <a:srgbClr val="CC0000"/>
              </a:solidFill>
            </a:endParaRPr>
          </a:p>
          <a:p>
            <a:pPr algn="ctr"/>
            <a:endParaRPr lang="fr-BE" sz="2000" b="1">
              <a:solidFill>
                <a:srgbClr val="CC0000"/>
              </a:solidFill>
            </a:endParaRPr>
          </a:p>
          <a:p>
            <a:pPr algn="ctr"/>
            <a:r>
              <a:rPr lang="fr-BE" sz="2000" b="1">
                <a:solidFill>
                  <a:srgbClr val="CC0000"/>
                </a:solidFill>
              </a:rPr>
              <a:t>Arnold Pindar </a:t>
            </a:r>
          </a:p>
          <a:p>
            <a:pPr algn="ctr"/>
            <a:r>
              <a:rPr lang="en-GB" sz="2000" b="1"/>
              <a:t>President@anec.eu</a:t>
            </a:r>
          </a:p>
          <a:p>
            <a:pPr algn="ctr"/>
            <a:r>
              <a:rPr lang="en-GB" sz="1800" b="1">
                <a:solidFill>
                  <a:srgbClr val="333399"/>
                </a:solidFill>
                <a:latin typeface="Arial" charset="0"/>
              </a:rPr>
              <a:t>w</a:t>
            </a:r>
            <a:r>
              <a:rPr lang="en-GB" sz="1800" b="1">
                <a:solidFill>
                  <a:srgbClr val="333399"/>
                </a:solidFill>
              </a:rPr>
              <a:t>ww.anec.eu</a:t>
            </a:r>
            <a:endParaRPr lang="en-US" sz="1800" b="1">
              <a:solidFill>
                <a:srgbClr val="333399"/>
              </a:solidFill>
            </a:endParaRPr>
          </a:p>
        </p:txBody>
      </p:sp>
      <p:sp>
        <p:nvSpPr>
          <p:cNvPr id="46087" name="Rectangle 5"/>
          <p:cNvSpPr>
            <a:spLocks noChangeArrowheads="1"/>
          </p:cNvSpPr>
          <p:nvPr/>
        </p:nvSpPr>
        <p:spPr bwMode="auto">
          <a:xfrm>
            <a:off x="2771775" y="6308725"/>
            <a:ext cx="3463925" cy="304800"/>
          </a:xfrm>
          <a:prstGeom prst="rect">
            <a:avLst/>
          </a:prstGeom>
          <a:noFill/>
          <a:ln w="9525">
            <a:noFill/>
            <a:miter lim="800000"/>
            <a:headEnd/>
            <a:tailEnd/>
          </a:ln>
        </p:spPr>
        <p:txBody>
          <a:bodyPr wrap="none">
            <a:spAutoFit/>
          </a:bodyPr>
          <a:lstStyle/>
          <a:p>
            <a:r>
              <a:rPr lang="fr-BE" sz="1400" b="1" i="1">
                <a:solidFill>
                  <a:srgbClr val="FF0000"/>
                </a:solidFill>
              </a:rPr>
              <a:t>Raising standards for consumers</a:t>
            </a:r>
            <a:endParaRPr lang="en-GB" sz="1400" b="1" i="1">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84995">
                                            <p:txEl>
                                              <p:pRg st="1" end="1"/>
                                            </p:txEl>
                                          </p:spTgt>
                                        </p:tgtEl>
                                        <p:attrNameLst>
                                          <p:attrName>style.visibility</p:attrName>
                                        </p:attrNameLst>
                                      </p:cBhvr>
                                      <p:to>
                                        <p:strVal val="visible"/>
                                      </p:to>
                                    </p:set>
                                    <p:animEffect transition="in" filter="fade">
                                      <p:cBhvr>
                                        <p:cTn id="7" dur="1000"/>
                                        <p:tgtEl>
                                          <p:spTgt spid="84995">
                                            <p:txEl>
                                              <p:pRg st="1" end="1"/>
                                            </p:txEl>
                                          </p:spTgt>
                                        </p:tgtEl>
                                      </p:cBhvr>
                                    </p:animEffect>
                                    <p:anim calcmode="lin" valueType="num">
                                      <p:cBhvr>
                                        <p:cTn id="8" dur="1000" fill="hold"/>
                                        <p:tgtEl>
                                          <p:spTgt spid="8499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8499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iterate type="lt">
                                    <p:tmPct val="10000"/>
                                  </p:iterate>
                                  <p:childTnLst>
                                    <p:set>
                                      <p:cBhvr>
                                        <p:cTn id="13" dur="1" fill="hold">
                                          <p:stCondLst>
                                            <p:cond delay="0"/>
                                          </p:stCondLst>
                                        </p:cTn>
                                        <p:tgtEl>
                                          <p:spTgt spid="84995">
                                            <p:txEl>
                                              <p:pRg st="3" end="3"/>
                                            </p:txEl>
                                          </p:spTgt>
                                        </p:tgtEl>
                                        <p:attrNameLst>
                                          <p:attrName>style.visibility</p:attrName>
                                        </p:attrNameLst>
                                      </p:cBhvr>
                                      <p:to>
                                        <p:strVal val="visible"/>
                                      </p:to>
                                    </p:set>
                                    <p:animEffect transition="in" filter="fade">
                                      <p:cBhvr>
                                        <p:cTn id="14" dur="1000"/>
                                        <p:tgtEl>
                                          <p:spTgt spid="84995">
                                            <p:txEl>
                                              <p:pRg st="3" end="3"/>
                                            </p:txEl>
                                          </p:spTgt>
                                        </p:tgtEl>
                                      </p:cBhvr>
                                    </p:animEffect>
                                    <p:anim calcmode="lin" valueType="num">
                                      <p:cBhvr>
                                        <p:cTn id="15" dur="1000" fill="hold"/>
                                        <p:tgtEl>
                                          <p:spTgt spid="84995">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8499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sldNum" sz="quarter" idx="12"/>
          </p:nvPr>
        </p:nvSpPr>
        <p:spPr/>
        <p:txBody>
          <a:bodyPr/>
          <a:lstStyle/>
          <a:p>
            <a:pPr>
              <a:defRPr/>
            </a:pPr>
            <a:fld id="{A78A7C42-8C7B-4E0D-93E6-B34E8952423B}" type="slidenum">
              <a:rPr lang="en-GB"/>
              <a:pPr>
                <a:defRPr/>
              </a:pPr>
              <a:t>2</a:t>
            </a:fld>
            <a:endParaRPr lang="en-GB"/>
          </a:p>
        </p:txBody>
      </p:sp>
      <p:sp>
        <p:nvSpPr>
          <p:cNvPr id="18434" name="Rectangle 2"/>
          <p:cNvSpPr>
            <a:spLocks noGrp="1" noChangeArrowheads="1"/>
          </p:cNvSpPr>
          <p:nvPr>
            <p:ph type="title" idx="4294967295"/>
          </p:nvPr>
        </p:nvSpPr>
        <p:spPr>
          <a:xfrm>
            <a:off x="457200" y="274638"/>
            <a:ext cx="8229600" cy="850900"/>
          </a:xfrm>
        </p:spPr>
        <p:txBody>
          <a:bodyPr/>
          <a:lstStyle/>
          <a:p>
            <a:pPr algn="l"/>
            <a:r>
              <a:rPr lang="en-GB" b="1" i="1" smtClean="0">
                <a:solidFill>
                  <a:schemeClr val="accent2"/>
                </a:solidFill>
                <a:latin typeface="Verdana" pitchFamily="34" charset="0"/>
              </a:rPr>
              <a:t>Content</a:t>
            </a:r>
          </a:p>
        </p:txBody>
      </p:sp>
      <p:sp>
        <p:nvSpPr>
          <p:cNvPr id="18435" name="Rectangle 3"/>
          <p:cNvSpPr>
            <a:spLocks noGrp="1" noChangeArrowheads="1"/>
          </p:cNvSpPr>
          <p:nvPr>
            <p:ph type="body" idx="4294967295"/>
          </p:nvPr>
        </p:nvSpPr>
        <p:spPr>
          <a:xfrm>
            <a:off x="388938" y="1125538"/>
            <a:ext cx="8229600" cy="4752975"/>
          </a:xfrm>
        </p:spPr>
        <p:txBody>
          <a:bodyPr/>
          <a:lstStyle/>
          <a:p>
            <a:pPr>
              <a:lnSpc>
                <a:spcPct val="110000"/>
              </a:lnSpc>
            </a:pPr>
            <a:endParaRPr lang="en-GB" sz="700" b="1" smtClean="0">
              <a:solidFill>
                <a:schemeClr val="accent2"/>
              </a:solidFill>
              <a:latin typeface="Verdana" pitchFamily="34" charset="0"/>
            </a:endParaRPr>
          </a:p>
          <a:p>
            <a:pPr>
              <a:lnSpc>
                <a:spcPct val="110000"/>
              </a:lnSpc>
              <a:buFont typeface="Wingdings" pitchFamily="2" charset="2"/>
              <a:buChar char="v"/>
            </a:pPr>
            <a:r>
              <a:rPr lang="en-GB" sz="2800" b="1" smtClean="0">
                <a:solidFill>
                  <a:schemeClr val="accent2"/>
                </a:solidFill>
                <a:latin typeface="Verdana" pitchFamily="34" charset="0"/>
              </a:rPr>
              <a:t>Consumer expectations</a:t>
            </a:r>
          </a:p>
          <a:p>
            <a:pPr>
              <a:lnSpc>
                <a:spcPct val="110000"/>
              </a:lnSpc>
              <a:buFont typeface="Wingdings" pitchFamily="2" charset="2"/>
              <a:buChar char="v"/>
            </a:pPr>
            <a:endParaRPr lang="en-GB" sz="1500" b="1" smtClean="0">
              <a:solidFill>
                <a:schemeClr val="accent2"/>
              </a:solidFill>
              <a:latin typeface="Verdana" pitchFamily="34" charset="0"/>
            </a:endParaRPr>
          </a:p>
          <a:p>
            <a:pPr>
              <a:lnSpc>
                <a:spcPct val="110000"/>
              </a:lnSpc>
              <a:buFont typeface="Wingdings" pitchFamily="2" charset="2"/>
              <a:buChar char="v"/>
            </a:pPr>
            <a:r>
              <a:rPr lang="en-GB" sz="2800" b="1" smtClean="0">
                <a:solidFill>
                  <a:schemeClr val="accent2"/>
                </a:solidFill>
                <a:latin typeface="Verdana" pitchFamily="34" charset="0"/>
              </a:rPr>
              <a:t>Background: </a:t>
            </a:r>
          </a:p>
          <a:p>
            <a:pPr lvl="1">
              <a:lnSpc>
                <a:spcPct val="110000"/>
              </a:lnSpc>
            </a:pPr>
            <a:r>
              <a:rPr lang="en-GB" sz="2400" b="1" smtClean="0">
                <a:solidFill>
                  <a:schemeClr val="accent2"/>
                </a:solidFill>
                <a:latin typeface="Verdana" pitchFamily="34" charset="0"/>
              </a:rPr>
              <a:t>Gaps in Recommendation 1986/666/EEC</a:t>
            </a:r>
          </a:p>
          <a:p>
            <a:pPr lvl="1">
              <a:lnSpc>
                <a:spcPct val="110000"/>
              </a:lnSpc>
            </a:pPr>
            <a:r>
              <a:rPr lang="en-GB" sz="2400" b="1" smtClean="0">
                <a:solidFill>
                  <a:schemeClr val="accent2"/>
                </a:solidFill>
                <a:latin typeface="Verdana" pitchFamily="34" charset="0"/>
              </a:rPr>
              <a:t>Debate on possible policy initiatives </a:t>
            </a:r>
          </a:p>
          <a:p>
            <a:pPr>
              <a:lnSpc>
                <a:spcPct val="110000"/>
              </a:lnSpc>
            </a:pPr>
            <a:endParaRPr lang="en-GB" sz="1100" b="1" smtClean="0">
              <a:solidFill>
                <a:schemeClr val="accent2"/>
              </a:solidFill>
              <a:latin typeface="Verdana" pitchFamily="34" charset="0"/>
            </a:endParaRPr>
          </a:p>
          <a:p>
            <a:pPr>
              <a:lnSpc>
                <a:spcPct val="110000"/>
              </a:lnSpc>
              <a:buFont typeface="Wingdings" pitchFamily="2" charset="2"/>
              <a:buChar char="v"/>
            </a:pPr>
            <a:endParaRPr lang="en-GB" sz="1100" b="1" smtClean="0">
              <a:solidFill>
                <a:schemeClr val="accent2"/>
              </a:solidFill>
              <a:latin typeface="Verdana" pitchFamily="34" charset="0"/>
            </a:endParaRPr>
          </a:p>
          <a:p>
            <a:pPr>
              <a:lnSpc>
                <a:spcPct val="110000"/>
              </a:lnSpc>
              <a:buFont typeface="Wingdings" pitchFamily="2" charset="2"/>
              <a:buChar char="v"/>
            </a:pPr>
            <a:r>
              <a:rPr lang="en-GB" sz="2800" b="1" smtClean="0">
                <a:solidFill>
                  <a:schemeClr val="accent2"/>
                </a:solidFill>
                <a:latin typeface="Verdana" pitchFamily="34" charset="0"/>
              </a:rPr>
              <a:t>Current situation</a:t>
            </a:r>
          </a:p>
          <a:p>
            <a:pPr>
              <a:lnSpc>
                <a:spcPct val="110000"/>
              </a:lnSpc>
              <a:buFont typeface="Wingdings" pitchFamily="2" charset="2"/>
              <a:buChar char="v"/>
            </a:pPr>
            <a:endParaRPr lang="en-GB" sz="1500" b="1" smtClean="0">
              <a:solidFill>
                <a:schemeClr val="accent2"/>
              </a:solidFill>
              <a:latin typeface="Verdana" pitchFamily="34" charset="0"/>
            </a:endParaRPr>
          </a:p>
          <a:p>
            <a:pPr>
              <a:lnSpc>
                <a:spcPct val="110000"/>
              </a:lnSpc>
              <a:buFont typeface="Wingdings" pitchFamily="2" charset="2"/>
              <a:buChar char="v"/>
            </a:pPr>
            <a:r>
              <a:rPr lang="en-GB" sz="2800" b="1" smtClean="0">
                <a:solidFill>
                  <a:schemeClr val="accent2"/>
                </a:solidFill>
                <a:latin typeface="Verdana" pitchFamily="34" charset="0"/>
              </a:rPr>
              <a:t>Conclusions and recommendations </a:t>
            </a:r>
          </a:p>
        </p:txBody>
      </p:sp>
      <p:sp>
        <p:nvSpPr>
          <p:cNvPr id="18436" name="Rectangle 4"/>
          <p:cNvSpPr>
            <a:spLocks noChangeArrowheads="1"/>
          </p:cNvSpPr>
          <p:nvPr/>
        </p:nvSpPr>
        <p:spPr bwMode="auto">
          <a:xfrm>
            <a:off x="2771775" y="6308725"/>
            <a:ext cx="3463925" cy="304800"/>
          </a:xfrm>
          <a:prstGeom prst="rect">
            <a:avLst/>
          </a:prstGeom>
          <a:noFill/>
          <a:ln w="9525">
            <a:noFill/>
            <a:miter lim="800000"/>
            <a:headEnd/>
            <a:tailEnd/>
          </a:ln>
        </p:spPr>
        <p:txBody>
          <a:bodyPr wrap="none">
            <a:spAutoFit/>
          </a:bodyPr>
          <a:lstStyle/>
          <a:p>
            <a:r>
              <a:rPr lang="fr-BE" sz="1400" b="1" i="1">
                <a:solidFill>
                  <a:srgbClr val="FF0000"/>
                </a:solidFill>
              </a:rPr>
              <a:t>Raising standards for consumers</a:t>
            </a:r>
            <a:endParaRPr lang="en-GB" sz="1400" b="1" i="1">
              <a:solidFill>
                <a:srgbClr val="FF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6"/>
          <p:cNvSpPr>
            <a:spLocks noGrp="1" noChangeArrowheads="1"/>
          </p:cNvSpPr>
          <p:nvPr>
            <p:ph type="sldNum" sz="quarter" idx="12"/>
          </p:nvPr>
        </p:nvSpPr>
        <p:spPr/>
        <p:txBody>
          <a:bodyPr/>
          <a:lstStyle/>
          <a:p>
            <a:pPr>
              <a:defRPr/>
            </a:pPr>
            <a:fld id="{5727EDAB-A61D-444B-922A-16FE08502723}" type="slidenum">
              <a:rPr lang="en-GB"/>
              <a:pPr>
                <a:defRPr/>
              </a:pPr>
              <a:t>3</a:t>
            </a:fld>
            <a:endParaRPr lang="en-GB"/>
          </a:p>
        </p:txBody>
      </p:sp>
      <p:sp>
        <p:nvSpPr>
          <p:cNvPr id="20482" name="Rectangle 2"/>
          <p:cNvSpPr>
            <a:spLocks noGrp="1" noChangeArrowheads="1"/>
          </p:cNvSpPr>
          <p:nvPr>
            <p:ph type="title"/>
          </p:nvPr>
        </p:nvSpPr>
        <p:spPr>
          <a:xfrm>
            <a:off x="457200" y="274638"/>
            <a:ext cx="6851650" cy="777875"/>
          </a:xfrm>
        </p:spPr>
        <p:txBody>
          <a:bodyPr/>
          <a:lstStyle/>
          <a:p>
            <a:pPr algn="l" eaLnBrk="1" hangingPunct="1"/>
            <a:r>
              <a:rPr lang="en-GB" sz="3400" b="1" i="1" smtClean="0">
                <a:solidFill>
                  <a:schemeClr val="accent2"/>
                </a:solidFill>
                <a:latin typeface="Verdana" pitchFamily="34" charset="0"/>
              </a:rPr>
              <a:t>Consumer expectations</a:t>
            </a:r>
            <a:endParaRPr lang="en-GB" sz="2800" i="1" smtClean="0">
              <a:solidFill>
                <a:schemeClr val="accent2"/>
              </a:solidFill>
              <a:latin typeface="Verdana" pitchFamily="34" charset="0"/>
            </a:endParaRPr>
          </a:p>
        </p:txBody>
      </p:sp>
      <p:sp>
        <p:nvSpPr>
          <p:cNvPr id="4101" name="Rectangle 4"/>
          <p:cNvSpPr>
            <a:spLocks noChangeArrowheads="1"/>
          </p:cNvSpPr>
          <p:nvPr/>
        </p:nvSpPr>
        <p:spPr bwMode="auto">
          <a:xfrm>
            <a:off x="250825" y="1196975"/>
            <a:ext cx="8713788" cy="5364163"/>
          </a:xfrm>
          <a:prstGeom prst="rect">
            <a:avLst/>
          </a:prstGeom>
          <a:noFill/>
          <a:ln w="9525">
            <a:noFill/>
            <a:miter lim="800000"/>
            <a:headEnd/>
            <a:tailEnd/>
          </a:ln>
        </p:spPr>
        <p:txBody>
          <a:bodyPr>
            <a:spAutoFit/>
          </a:bodyPr>
          <a:lstStyle/>
          <a:p>
            <a:pPr marL="457200" indent="-457200">
              <a:spcBef>
                <a:spcPct val="20000"/>
              </a:spcBef>
              <a:buFont typeface="Wingdings" pitchFamily="2" charset="2"/>
              <a:buChar char="Ø"/>
            </a:pPr>
            <a:r>
              <a:rPr lang="en-GB" b="1">
                <a:solidFill>
                  <a:srgbClr val="C00000"/>
                </a:solidFill>
              </a:rPr>
              <a:t>Free movement </a:t>
            </a:r>
            <a:r>
              <a:rPr lang="en-GB" b="1"/>
              <a:t>of citizens in EU countries</a:t>
            </a:r>
            <a:r>
              <a:rPr lang="fr-BE" b="1"/>
              <a:t> </a:t>
            </a:r>
          </a:p>
          <a:p>
            <a:pPr marL="457200" indent="-457200">
              <a:spcBef>
                <a:spcPct val="20000"/>
              </a:spcBef>
              <a:buFont typeface="Wingdings" pitchFamily="2" charset="2"/>
              <a:buChar char="Ø"/>
            </a:pPr>
            <a:endParaRPr lang="fr-BE" sz="1600" b="1"/>
          </a:p>
          <a:p>
            <a:pPr marL="457200" indent="-457200">
              <a:spcBef>
                <a:spcPct val="20000"/>
              </a:spcBef>
              <a:buFont typeface="Wingdings" pitchFamily="2" charset="2"/>
              <a:buChar char="Ø"/>
            </a:pPr>
            <a:r>
              <a:rPr lang="en-GB" b="1">
                <a:solidFill>
                  <a:srgbClr val="C00000"/>
                </a:solidFill>
              </a:rPr>
              <a:t>Demographic ageing </a:t>
            </a:r>
            <a:r>
              <a:rPr lang="en-GB" b="1"/>
              <a:t>- larger proportion of future population will have a disability</a:t>
            </a:r>
            <a:r>
              <a:rPr lang="fr-BE" b="1"/>
              <a:t> </a:t>
            </a:r>
          </a:p>
          <a:p>
            <a:pPr marL="457200" indent="-457200">
              <a:spcBef>
                <a:spcPct val="20000"/>
              </a:spcBef>
              <a:buFont typeface="Wingdings" pitchFamily="2" charset="2"/>
              <a:buChar char="Ø"/>
            </a:pPr>
            <a:endParaRPr lang="fr-BE" sz="2000" b="1"/>
          </a:p>
          <a:p>
            <a:pPr marL="457200" indent="-457200">
              <a:spcBef>
                <a:spcPct val="20000"/>
              </a:spcBef>
              <a:buFont typeface="Wingdings" pitchFamily="2" charset="2"/>
              <a:buChar char="Ø"/>
            </a:pPr>
            <a:r>
              <a:rPr lang="fr-BE" b="1"/>
              <a:t>Consumers expect to</a:t>
            </a:r>
            <a:r>
              <a:rPr lang="fr-BE" b="1">
                <a:solidFill>
                  <a:srgbClr val="C00000"/>
                </a:solidFill>
              </a:rPr>
              <a:t> sleep safely </a:t>
            </a:r>
            <a:r>
              <a:rPr lang="fr-BE" b="1"/>
              <a:t>in a hotel and to </a:t>
            </a:r>
            <a:r>
              <a:rPr lang="fr-BE" b="1">
                <a:solidFill>
                  <a:srgbClr val="C00000"/>
                </a:solidFill>
              </a:rPr>
              <a:t>leave it safely </a:t>
            </a:r>
            <a:r>
              <a:rPr lang="fr-BE" b="1"/>
              <a:t>&amp; quickly if a fire occurs</a:t>
            </a:r>
          </a:p>
          <a:p>
            <a:pPr marL="457200" indent="-457200">
              <a:spcBef>
                <a:spcPct val="20000"/>
              </a:spcBef>
              <a:buFont typeface="Wingdings" pitchFamily="2" charset="2"/>
              <a:buNone/>
            </a:pPr>
            <a:endParaRPr lang="fr-BE" b="1"/>
          </a:p>
          <a:p>
            <a:pPr marL="457200" indent="-457200">
              <a:spcBef>
                <a:spcPct val="20000"/>
              </a:spcBef>
              <a:buFont typeface="Wingdings" pitchFamily="2" charset="2"/>
              <a:buNone/>
            </a:pPr>
            <a:endParaRPr lang="fi-FI"/>
          </a:p>
        </p:txBody>
      </p:sp>
      <p:sp>
        <p:nvSpPr>
          <p:cNvPr id="20484" name="Rectangle 5"/>
          <p:cNvSpPr>
            <a:spLocks noChangeArrowheads="1"/>
          </p:cNvSpPr>
          <p:nvPr/>
        </p:nvSpPr>
        <p:spPr bwMode="auto">
          <a:xfrm>
            <a:off x="2771775" y="6308725"/>
            <a:ext cx="3463925" cy="304800"/>
          </a:xfrm>
          <a:prstGeom prst="rect">
            <a:avLst/>
          </a:prstGeom>
          <a:noFill/>
          <a:ln w="9525">
            <a:noFill/>
            <a:miter lim="800000"/>
            <a:headEnd/>
            <a:tailEnd/>
          </a:ln>
        </p:spPr>
        <p:txBody>
          <a:bodyPr wrap="none">
            <a:spAutoFit/>
          </a:bodyPr>
          <a:lstStyle/>
          <a:p>
            <a:r>
              <a:rPr lang="fr-BE" sz="1400" b="1" i="1">
                <a:solidFill>
                  <a:srgbClr val="FF0000"/>
                </a:solidFill>
              </a:rPr>
              <a:t>Raising standards for consumers</a:t>
            </a:r>
            <a:endParaRPr lang="en-GB" sz="1400" b="1" i="1">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6"/>
          <p:cNvSpPr>
            <a:spLocks noGrp="1" noChangeArrowheads="1"/>
          </p:cNvSpPr>
          <p:nvPr>
            <p:ph type="sldNum" sz="quarter" idx="12"/>
          </p:nvPr>
        </p:nvSpPr>
        <p:spPr/>
        <p:txBody>
          <a:bodyPr/>
          <a:lstStyle/>
          <a:p>
            <a:pPr>
              <a:defRPr/>
            </a:pPr>
            <a:fld id="{5166CC9E-A7E0-4583-9504-748737B9EDC8}" type="slidenum">
              <a:rPr lang="en-GB"/>
              <a:pPr>
                <a:defRPr/>
              </a:pPr>
              <a:t>4</a:t>
            </a:fld>
            <a:endParaRPr lang="en-GB"/>
          </a:p>
        </p:txBody>
      </p:sp>
      <p:sp>
        <p:nvSpPr>
          <p:cNvPr id="22530" name="Rectangle 2"/>
          <p:cNvSpPr>
            <a:spLocks noGrp="1" noChangeArrowheads="1"/>
          </p:cNvSpPr>
          <p:nvPr>
            <p:ph type="title"/>
          </p:nvPr>
        </p:nvSpPr>
        <p:spPr>
          <a:xfrm>
            <a:off x="457200" y="274638"/>
            <a:ext cx="6851650" cy="777875"/>
          </a:xfrm>
        </p:spPr>
        <p:txBody>
          <a:bodyPr/>
          <a:lstStyle/>
          <a:p>
            <a:pPr algn="l" eaLnBrk="1" hangingPunct="1"/>
            <a:r>
              <a:rPr lang="en-GB" sz="3400" b="1" i="1" smtClean="0">
                <a:solidFill>
                  <a:schemeClr val="accent2"/>
                </a:solidFill>
                <a:latin typeface="Verdana" pitchFamily="34" charset="0"/>
              </a:rPr>
              <a:t>Consumer expectations</a:t>
            </a:r>
            <a:endParaRPr lang="en-GB" sz="2800" i="1" smtClean="0">
              <a:solidFill>
                <a:schemeClr val="accent2"/>
              </a:solidFill>
              <a:latin typeface="Verdana" pitchFamily="34" charset="0"/>
            </a:endParaRPr>
          </a:p>
        </p:txBody>
      </p:sp>
      <p:sp>
        <p:nvSpPr>
          <p:cNvPr id="22531" name="Rectangle 4"/>
          <p:cNvSpPr>
            <a:spLocks noChangeArrowheads="1"/>
          </p:cNvSpPr>
          <p:nvPr/>
        </p:nvSpPr>
        <p:spPr bwMode="auto">
          <a:xfrm>
            <a:off x="250825" y="1196975"/>
            <a:ext cx="8713788" cy="3540125"/>
          </a:xfrm>
          <a:prstGeom prst="rect">
            <a:avLst/>
          </a:prstGeom>
          <a:noFill/>
          <a:ln w="9525">
            <a:noFill/>
            <a:miter lim="800000"/>
            <a:headEnd/>
            <a:tailEnd/>
          </a:ln>
        </p:spPr>
        <p:txBody>
          <a:bodyPr>
            <a:spAutoFit/>
          </a:bodyPr>
          <a:lstStyle/>
          <a:p>
            <a:pPr algn="ctr">
              <a:spcBef>
                <a:spcPct val="20000"/>
              </a:spcBef>
              <a:buFont typeface="Wingdings" pitchFamily="2" charset="2"/>
              <a:buNone/>
            </a:pPr>
            <a:r>
              <a:rPr lang="en-GB" b="1"/>
              <a:t>Do you know how </a:t>
            </a:r>
            <a:r>
              <a:rPr lang="en-GB" b="1">
                <a:solidFill>
                  <a:srgbClr val="C00000"/>
                </a:solidFill>
              </a:rPr>
              <a:t>safe</a:t>
            </a:r>
            <a:r>
              <a:rPr lang="en-GB" b="1"/>
              <a:t> is the </a:t>
            </a:r>
            <a:r>
              <a:rPr lang="en-GB" b="1">
                <a:solidFill>
                  <a:srgbClr val="C00000"/>
                </a:solidFill>
              </a:rPr>
              <a:t>hotel</a:t>
            </a:r>
            <a:r>
              <a:rPr lang="en-GB" b="1"/>
              <a:t> you book as you know the Euro NCAP rating of your car?</a:t>
            </a:r>
          </a:p>
          <a:p>
            <a:pPr algn="ctr">
              <a:spcBef>
                <a:spcPct val="20000"/>
              </a:spcBef>
              <a:buFont typeface="Wingdings" pitchFamily="2" charset="2"/>
              <a:buNone/>
            </a:pPr>
            <a:endParaRPr lang="en-GB" b="1">
              <a:solidFill>
                <a:srgbClr val="006600"/>
              </a:solidFill>
            </a:endParaRPr>
          </a:p>
          <a:p>
            <a:pPr algn="ctr">
              <a:spcBef>
                <a:spcPct val="20000"/>
              </a:spcBef>
              <a:buFont typeface="Wingdings" pitchFamily="2" charset="2"/>
              <a:buNone/>
            </a:pPr>
            <a:endParaRPr lang="en-GB" b="1">
              <a:solidFill>
                <a:srgbClr val="006600"/>
              </a:solidFill>
            </a:endParaRPr>
          </a:p>
          <a:p>
            <a:pPr>
              <a:spcBef>
                <a:spcPct val="20000"/>
              </a:spcBef>
              <a:buFont typeface="Wingdings" pitchFamily="2" charset="2"/>
              <a:buNone/>
            </a:pPr>
            <a:endParaRPr lang="fr-BE" b="1"/>
          </a:p>
          <a:p>
            <a:pPr>
              <a:spcBef>
                <a:spcPct val="20000"/>
              </a:spcBef>
              <a:buFont typeface="Wingdings" pitchFamily="2" charset="2"/>
              <a:buNone/>
            </a:pPr>
            <a:endParaRPr lang="fi-FI"/>
          </a:p>
        </p:txBody>
      </p:sp>
      <p:sp>
        <p:nvSpPr>
          <p:cNvPr id="22532" name="Rectangle 5"/>
          <p:cNvSpPr>
            <a:spLocks noChangeArrowheads="1"/>
          </p:cNvSpPr>
          <p:nvPr/>
        </p:nvSpPr>
        <p:spPr bwMode="auto">
          <a:xfrm>
            <a:off x="2771775" y="6308725"/>
            <a:ext cx="3463925" cy="304800"/>
          </a:xfrm>
          <a:prstGeom prst="rect">
            <a:avLst/>
          </a:prstGeom>
          <a:noFill/>
          <a:ln w="9525">
            <a:noFill/>
            <a:miter lim="800000"/>
            <a:headEnd/>
            <a:tailEnd/>
          </a:ln>
        </p:spPr>
        <p:txBody>
          <a:bodyPr wrap="none">
            <a:spAutoFit/>
          </a:bodyPr>
          <a:lstStyle/>
          <a:p>
            <a:r>
              <a:rPr lang="fr-BE" sz="1400" b="1" i="1">
                <a:solidFill>
                  <a:srgbClr val="FF0000"/>
                </a:solidFill>
              </a:rPr>
              <a:t>Raising standards for consumers</a:t>
            </a:r>
            <a:endParaRPr lang="en-GB" sz="1400" b="1" i="1">
              <a:solidFill>
                <a:srgbClr val="FF0000"/>
              </a:solidFill>
            </a:endParaRPr>
          </a:p>
        </p:txBody>
      </p:sp>
      <p:pic>
        <p:nvPicPr>
          <p:cNvPr id="22533" name="Picture 3"/>
          <p:cNvPicPr>
            <a:picLocks noChangeAspect="1" noChangeArrowheads="1"/>
          </p:cNvPicPr>
          <p:nvPr/>
        </p:nvPicPr>
        <p:blipFill>
          <a:blip r:embed="rId3"/>
          <a:srcRect/>
          <a:stretch>
            <a:fillRect/>
          </a:stretch>
        </p:blipFill>
        <p:spPr bwMode="auto">
          <a:xfrm>
            <a:off x="1779588" y="2995613"/>
            <a:ext cx="5448300" cy="23352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a:xfrm>
            <a:off x="457200" y="0"/>
            <a:ext cx="7067550" cy="1196975"/>
          </a:xfrm>
        </p:spPr>
        <p:txBody>
          <a:bodyPr/>
          <a:lstStyle/>
          <a:p>
            <a:pPr algn="l"/>
            <a:r>
              <a:rPr lang="en-GB" sz="3600" b="1" i="1" smtClean="0">
                <a:solidFill>
                  <a:schemeClr val="accent2"/>
                </a:solidFill>
                <a:latin typeface="Verdana" pitchFamily="34" charset="0"/>
              </a:rPr>
              <a:t>Are expectations met?</a:t>
            </a:r>
          </a:p>
        </p:txBody>
      </p:sp>
      <p:sp>
        <p:nvSpPr>
          <p:cNvPr id="5124" name="Rectangle 3"/>
          <p:cNvSpPr>
            <a:spLocks noGrp="1" noChangeArrowheads="1"/>
          </p:cNvSpPr>
          <p:nvPr>
            <p:ph type="body" idx="1"/>
          </p:nvPr>
        </p:nvSpPr>
        <p:spPr>
          <a:xfrm>
            <a:off x="457200" y="1125538"/>
            <a:ext cx="8229600" cy="5000625"/>
          </a:xfrm>
        </p:spPr>
        <p:txBody>
          <a:bodyPr/>
          <a:lstStyle/>
          <a:p>
            <a:pPr>
              <a:buFontTx/>
              <a:buNone/>
            </a:pPr>
            <a:r>
              <a:rPr lang="en-GB" sz="2800" b="1" smtClean="0">
                <a:solidFill>
                  <a:schemeClr val="accent2"/>
                </a:solidFill>
                <a:latin typeface="Verdana" pitchFamily="34" charset="0"/>
              </a:rPr>
              <a:t>UK government data on fires in hotels, B&amp;Bs, hostels:</a:t>
            </a:r>
          </a:p>
          <a:p>
            <a:pPr>
              <a:buFont typeface="Wingdings" pitchFamily="2" charset="2"/>
              <a:buNone/>
            </a:pPr>
            <a:r>
              <a:rPr lang="en-GB" sz="2800" b="1" smtClean="0">
                <a:solidFill>
                  <a:srgbClr val="C00000"/>
                </a:solidFill>
                <a:latin typeface="Verdana" pitchFamily="34" charset="0"/>
              </a:rPr>
              <a:t>2010/2011    1.200 </a:t>
            </a:r>
          </a:p>
          <a:p>
            <a:pPr>
              <a:buFont typeface="Wingdings" pitchFamily="2" charset="2"/>
              <a:buNone/>
            </a:pPr>
            <a:r>
              <a:rPr lang="en-GB" sz="2800" b="1" smtClean="0">
                <a:solidFill>
                  <a:srgbClr val="C00000"/>
                </a:solidFill>
                <a:latin typeface="Verdana" pitchFamily="34" charset="0"/>
              </a:rPr>
              <a:t>2011/2012 	1.000</a:t>
            </a:r>
          </a:p>
          <a:p>
            <a:pPr>
              <a:buFontTx/>
              <a:buNone/>
            </a:pPr>
            <a:endParaRPr lang="en-GB" sz="1500" b="1" smtClean="0">
              <a:solidFill>
                <a:schemeClr val="accent2"/>
              </a:solidFill>
              <a:latin typeface="Verdana" pitchFamily="34" charset="0"/>
            </a:endParaRPr>
          </a:p>
          <a:p>
            <a:pPr>
              <a:buFontTx/>
              <a:buNone/>
            </a:pPr>
            <a:r>
              <a:rPr lang="en-GB" sz="2800" b="1" smtClean="0">
                <a:solidFill>
                  <a:schemeClr val="accent2"/>
                </a:solidFill>
                <a:latin typeface="Verdana" pitchFamily="34" charset="0"/>
              </a:rPr>
              <a:t>2011, UK responsible authorities:</a:t>
            </a:r>
          </a:p>
          <a:p>
            <a:pPr>
              <a:buFont typeface="Wingdings" pitchFamily="2" charset="2"/>
              <a:buChar char="§"/>
            </a:pPr>
            <a:r>
              <a:rPr lang="en-GB" sz="2800" b="1" smtClean="0">
                <a:solidFill>
                  <a:srgbClr val="C00000"/>
                </a:solidFill>
                <a:latin typeface="Verdana" pitchFamily="34" charset="0"/>
              </a:rPr>
              <a:t>up to 51% inspected hotels poor in safety level offered</a:t>
            </a:r>
          </a:p>
          <a:p>
            <a:pPr>
              <a:buFont typeface="Wingdings" pitchFamily="2" charset="2"/>
              <a:buChar char="§"/>
            </a:pPr>
            <a:endParaRPr lang="en-GB" sz="1200" b="1" smtClean="0">
              <a:solidFill>
                <a:srgbClr val="C00000"/>
              </a:solidFill>
              <a:latin typeface="Verdana" pitchFamily="34" charset="0"/>
            </a:endParaRPr>
          </a:p>
          <a:p>
            <a:pPr>
              <a:buFont typeface="Wingdings" pitchFamily="2" charset="2"/>
              <a:buChar char="§"/>
            </a:pPr>
            <a:r>
              <a:rPr lang="en-GB" sz="2800" b="1" smtClean="0">
                <a:solidFill>
                  <a:srgbClr val="C00000"/>
                </a:solidFill>
                <a:latin typeface="Verdana" pitchFamily="34" charset="0"/>
              </a:rPr>
              <a:t>only 5-8% of hotels in UK inspected yearly </a:t>
            </a:r>
          </a:p>
          <a:p>
            <a:pPr>
              <a:buFont typeface="Wingdings" pitchFamily="2" charset="2"/>
              <a:buNone/>
            </a:pPr>
            <a:endParaRPr lang="en-GB" sz="2400" b="1" smtClean="0">
              <a:solidFill>
                <a:srgbClr val="FF0000"/>
              </a:solidFill>
              <a:latin typeface="Verdana" pitchFamily="34" charset="0"/>
            </a:endParaRPr>
          </a:p>
          <a:p>
            <a:pPr>
              <a:buFont typeface="Wingdings" pitchFamily="2" charset="2"/>
              <a:buNone/>
            </a:pPr>
            <a:endParaRPr lang="en-GB" sz="2400" b="1" smtClean="0">
              <a:solidFill>
                <a:srgbClr val="C00000"/>
              </a:solidFill>
              <a:latin typeface="Verdana" pitchFamily="34" charset="0"/>
            </a:endParaRPr>
          </a:p>
          <a:p>
            <a:pPr>
              <a:buFont typeface="Wingdings" pitchFamily="2" charset="2"/>
              <a:buNone/>
            </a:pPr>
            <a:r>
              <a:rPr lang="en-GB" sz="2400" b="1" smtClean="0">
                <a:solidFill>
                  <a:srgbClr val="C00000"/>
                </a:solidFill>
                <a:latin typeface="Verdana" pitchFamily="34" charset="0"/>
              </a:rPr>
              <a:t> </a:t>
            </a:r>
          </a:p>
          <a:p>
            <a:endParaRPr lang="en-GB" sz="2000" b="1" smtClean="0">
              <a:solidFill>
                <a:schemeClr val="accent2"/>
              </a:solidFill>
              <a:latin typeface="Verdana" pitchFamily="34" charset="0"/>
            </a:endParaRPr>
          </a:p>
        </p:txBody>
      </p:sp>
      <p:sp>
        <p:nvSpPr>
          <p:cNvPr id="24579" name="Rectangle 5"/>
          <p:cNvSpPr>
            <a:spLocks noChangeArrowheads="1"/>
          </p:cNvSpPr>
          <p:nvPr/>
        </p:nvSpPr>
        <p:spPr bwMode="auto">
          <a:xfrm>
            <a:off x="2771775" y="6308725"/>
            <a:ext cx="3463925" cy="304800"/>
          </a:xfrm>
          <a:prstGeom prst="rect">
            <a:avLst/>
          </a:prstGeom>
          <a:noFill/>
          <a:ln w="9525">
            <a:noFill/>
            <a:miter lim="800000"/>
            <a:headEnd/>
            <a:tailEnd/>
          </a:ln>
        </p:spPr>
        <p:txBody>
          <a:bodyPr wrap="none">
            <a:spAutoFit/>
          </a:bodyPr>
          <a:lstStyle/>
          <a:p>
            <a:r>
              <a:rPr lang="fr-BE" sz="1400" b="1" i="1">
                <a:solidFill>
                  <a:srgbClr val="FF0000"/>
                </a:solidFill>
              </a:rPr>
              <a:t>Raising standards for consumers</a:t>
            </a:r>
            <a:endParaRPr lang="en-GB" sz="1400" b="1" i="1">
              <a:solidFill>
                <a:srgbClr val="FF0000"/>
              </a:solidFill>
            </a:endParaRPr>
          </a:p>
        </p:txBody>
      </p:sp>
      <p:sp>
        <p:nvSpPr>
          <p:cNvPr id="2" name="Slide Number Placeholder 1"/>
          <p:cNvSpPr>
            <a:spLocks noGrp="1"/>
          </p:cNvSpPr>
          <p:nvPr>
            <p:ph type="sldNum" sz="quarter" idx="12"/>
          </p:nvPr>
        </p:nvSpPr>
        <p:spPr/>
        <p:txBody>
          <a:bodyPr/>
          <a:lstStyle/>
          <a:p>
            <a:pPr>
              <a:defRPr/>
            </a:pPr>
            <a:fld id="{FE480E7C-B2B2-40B9-AF29-24CD5CF6E696}" type="slidenum">
              <a:rPr lang="en-GB" smtClean="0"/>
              <a:pPr>
                <a:defRPr/>
              </a:pPr>
              <a:t>5</a:t>
            </a:fld>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a:xfrm>
            <a:off x="395288" y="49213"/>
            <a:ext cx="7067550" cy="1196975"/>
          </a:xfrm>
        </p:spPr>
        <p:txBody>
          <a:bodyPr/>
          <a:lstStyle/>
          <a:p>
            <a:pPr algn="l"/>
            <a:r>
              <a:rPr lang="en-GB" sz="3200" b="1" i="1" smtClean="0">
                <a:solidFill>
                  <a:schemeClr val="accent2"/>
                </a:solidFill>
                <a:latin typeface="Verdana" pitchFamily="34" charset="0"/>
              </a:rPr>
              <a:t>Reliable EU statistics?</a:t>
            </a:r>
            <a:endParaRPr lang="en-GB" sz="4000" b="1" i="1" smtClean="0">
              <a:solidFill>
                <a:schemeClr val="accent2"/>
              </a:solidFill>
              <a:latin typeface="Verdana" pitchFamily="34" charset="0"/>
            </a:endParaRPr>
          </a:p>
        </p:txBody>
      </p:sp>
      <p:sp>
        <p:nvSpPr>
          <p:cNvPr id="5124" name="Rectangle 3"/>
          <p:cNvSpPr>
            <a:spLocks noGrp="1" noChangeArrowheads="1"/>
          </p:cNvSpPr>
          <p:nvPr>
            <p:ph type="body" idx="1"/>
          </p:nvPr>
        </p:nvSpPr>
        <p:spPr>
          <a:xfrm>
            <a:off x="457200" y="1125538"/>
            <a:ext cx="8229600" cy="5000625"/>
          </a:xfrm>
        </p:spPr>
        <p:txBody>
          <a:bodyPr/>
          <a:lstStyle/>
          <a:p>
            <a:pPr>
              <a:buFont typeface="Wingdings" pitchFamily="2" charset="2"/>
              <a:buNone/>
            </a:pPr>
            <a:r>
              <a:rPr lang="en-GB" sz="2800" b="1" smtClean="0">
                <a:solidFill>
                  <a:srgbClr val="CC0000"/>
                </a:solidFill>
                <a:latin typeface="Verdana" pitchFamily="34" charset="0"/>
              </a:rPr>
              <a:t>National statistics unreliable </a:t>
            </a:r>
            <a:r>
              <a:rPr lang="en-GB" sz="2800" b="1" smtClean="0">
                <a:solidFill>
                  <a:schemeClr val="accent2"/>
                </a:solidFill>
                <a:latin typeface="Verdana" pitchFamily="34" charset="0"/>
              </a:rPr>
              <a:t>to</a:t>
            </a:r>
          </a:p>
          <a:p>
            <a:pPr>
              <a:buFont typeface="Wingdings" pitchFamily="2" charset="2"/>
              <a:buNone/>
            </a:pPr>
            <a:r>
              <a:rPr lang="en-GB" sz="2800" b="1" smtClean="0">
                <a:solidFill>
                  <a:schemeClr val="accent2"/>
                </a:solidFill>
                <a:latin typeface="Verdana" pitchFamily="34" charset="0"/>
              </a:rPr>
              <a:t>determine true level of hotel fire </a:t>
            </a:r>
          </a:p>
          <a:p>
            <a:pPr>
              <a:buFont typeface="Wingdings" pitchFamily="2" charset="2"/>
              <a:buNone/>
            </a:pPr>
            <a:r>
              <a:rPr lang="en-GB" sz="2800" b="1" smtClean="0">
                <a:solidFill>
                  <a:schemeClr val="accent2"/>
                </a:solidFill>
                <a:latin typeface="Verdana" pitchFamily="34" charset="0"/>
              </a:rPr>
              <a:t>safety </a:t>
            </a:r>
            <a:r>
              <a:rPr lang="en-GB" sz="2800" smtClean="0">
                <a:solidFill>
                  <a:schemeClr val="accent2"/>
                </a:solidFill>
                <a:latin typeface="Verdana" pitchFamily="34" charset="0"/>
              </a:rPr>
              <a:t>(diversity of methods, gaps)</a:t>
            </a:r>
          </a:p>
          <a:p>
            <a:pPr>
              <a:buFont typeface="Wingdings" pitchFamily="2" charset="2"/>
              <a:buNone/>
            </a:pPr>
            <a:endParaRPr lang="en-GB" sz="1200" b="1" smtClean="0">
              <a:solidFill>
                <a:schemeClr val="accent2"/>
              </a:solidFill>
              <a:latin typeface="Verdana" pitchFamily="34" charset="0"/>
            </a:endParaRPr>
          </a:p>
          <a:p>
            <a:pPr algn="ctr">
              <a:buFont typeface="Wingdings" pitchFamily="2" charset="2"/>
              <a:buNone/>
            </a:pPr>
            <a:r>
              <a:rPr lang="en-GB" sz="2800" b="1" smtClean="0">
                <a:solidFill>
                  <a:srgbClr val="00B050"/>
                </a:solidFill>
                <a:latin typeface="Verdana" pitchFamily="34" charset="0"/>
              </a:rPr>
              <a:t>Solutions? </a:t>
            </a:r>
          </a:p>
          <a:p>
            <a:pPr>
              <a:buFont typeface="Wingdings" pitchFamily="2" charset="2"/>
              <a:buNone/>
            </a:pPr>
            <a:r>
              <a:rPr lang="en-GB" sz="2800" b="1" smtClean="0">
                <a:solidFill>
                  <a:schemeClr val="accent2"/>
                </a:solidFill>
                <a:latin typeface="Verdana" pitchFamily="34" charset="0"/>
              </a:rPr>
              <a:t>- ANEC’s role in European coalition </a:t>
            </a:r>
          </a:p>
          <a:p>
            <a:pPr>
              <a:buFont typeface="Wingdings" pitchFamily="2" charset="2"/>
              <a:buNone/>
            </a:pPr>
            <a:r>
              <a:rPr lang="en-GB" sz="2800" b="1" smtClean="0">
                <a:solidFill>
                  <a:schemeClr val="accent2"/>
                </a:solidFill>
                <a:latin typeface="Verdana" pitchFamily="34" charset="0"/>
              </a:rPr>
              <a:t>calling on a </a:t>
            </a:r>
            <a:r>
              <a:rPr lang="en-GB" sz="2800" b="1" smtClean="0">
                <a:solidFill>
                  <a:srgbClr val="C00000"/>
                </a:solidFill>
                <a:latin typeface="Verdana" pitchFamily="34" charset="0"/>
              </a:rPr>
              <a:t>Pan-European Accident </a:t>
            </a:r>
          </a:p>
          <a:p>
            <a:pPr>
              <a:buFont typeface="Wingdings" pitchFamily="2" charset="2"/>
              <a:buNone/>
            </a:pPr>
            <a:r>
              <a:rPr lang="en-GB" sz="2800" b="1" smtClean="0">
                <a:solidFill>
                  <a:srgbClr val="C00000"/>
                </a:solidFill>
                <a:latin typeface="Verdana" pitchFamily="34" charset="0"/>
              </a:rPr>
              <a:t>&amp; Injury Data System</a:t>
            </a:r>
          </a:p>
          <a:p>
            <a:pPr>
              <a:buFont typeface="Wingdings" pitchFamily="2" charset="2"/>
              <a:buNone/>
            </a:pPr>
            <a:endParaRPr lang="en-GB" sz="1200" b="1" smtClean="0">
              <a:solidFill>
                <a:schemeClr val="accent2"/>
              </a:solidFill>
              <a:latin typeface="Verdana" pitchFamily="34" charset="0"/>
            </a:endParaRPr>
          </a:p>
          <a:p>
            <a:pPr>
              <a:buFontTx/>
              <a:buChar char="-"/>
            </a:pPr>
            <a:r>
              <a:rPr lang="en-GB" sz="2400" b="1" smtClean="0">
                <a:solidFill>
                  <a:schemeClr val="accent2"/>
                </a:solidFill>
                <a:latin typeface="Verdana" pitchFamily="34" charset="0"/>
              </a:rPr>
              <a:t>ISO TC 92 draft TR giving an overview of </a:t>
            </a:r>
          </a:p>
          <a:p>
            <a:pPr>
              <a:buFontTx/>
              <a:buNone/>
            </a:pPr>
            <a:r>
              <a:rPr lang="en-GB" sz="2400" b="1" smtClean="0">
                <a:solidFill>
                  <a:schemeClr val="accent2"/>
                </a:solidFill>
                <a:latin typeface="Verdana" pitchFamily="34" charset="0"/>
              </a:rPr>
              <a:t>national fire statistics practices…</a:t>
            </a:r>
          </a:p>
          <a:p>
            <a:pPr>
              <a:buFontTx/>
              <a:buNone/>
            </a:pPr>
            <a:endParaRPr lang="en-GB" sz="2400" b="1" smtClean="0">
              <a:solidFill>
                <a:schemeClr val="accent2"/>
              </a:solidFill>
              <a:latin typeface="Verdana" pitchFamily="34" charset="0"/>
            </a:endParaRPr>
          </a:p>
          <a:p>
            <a:pPr>
              <a:buFont typeface="Wingdings" pitchFamily="2" charset="2"/>
              <a:buNone/>
            </a:pPr>
            <a:r>
              <a:rPr lang="en-GB" sz="2400" b="1" smtClean="0">
                <a:solidFill>
                  <a:srgbClr val="C00000"/>
                </a:solidFill>
                <a:latin typeface="Verdana" pitchFamily="34" charset="0"/>
              </a:rPr>
              <a:t> </a:t>
            </a:r>
          </a:p>
          <a:p>
            <a:endParaRPr lang="en-GB" sz="2000" b="1" smtClean="0">
              <a:solidFill>
                <a:schemeClr val="accent2"/>
              </a:solidFill>
              <a:latin typeface="Verdana" pitchFamily="34" charset="0"/>
            </a:endParaRPr>
          </a:p>
        </p:txBody>
      </p:sp>
      <p:sp>
        <p:nvSpPr>
          <p:cNvPr id="26627" name="Rectangle 5"/>
          <p:cNvSpPr>
            <a:spLocks noChangeArrowheads="1"/>
          </p:cNvSpPr>
          <p:nvPr/>
        </p:nvSpPr>
        <p:spPr bwMode="auto">
          <a:xfrm>
            <a:off x="2771775" y="6308725"/>
            <a:ext cx="3463925" cy="304800"/>
          </a:xfrm>
          <a:prstGeom prst="rect">
            <a:avLst/>
          </a:prstGeom>
          <a:noFill/>
          <a:ln w="9525">
            <a:noFill/>
            <a:miter lim="800000"/>
            <a:headEnd/>
            <a:tailEnd/>
          </a:ln>
        </p:spPr>
        <p:txBody>
          <a:bodyPr wrap="none">
            <a:spAutoFit/>
          </a:bodyPr>
          <a:lstStyle/>
          <a:p>
            <a:r>
              <a:rPr lang="fr-BE" sz="1400" b="1" i="1">
                <a:solidFill>
                  <a:srgbClr val="FF0000"/>
                </a:solidFill>
              </a:rPr>
              <a:t>Raising standards for consumers</a:t>
            </a:r>
            <a:endParaRPr lang="en-GB" sz="1400" b="1" i="1">
              <a:solidFill>
                <a:srgbClr val="FF0000"/>
              </a:solidFill>
            </a:endParaRPr>
          </a:p>
        </p:txBody>
      </p:sp>
      <p:sp>
        <p:nvSpPr>
          <p:cNvPr id="2" name="Slide Number Placeholder 1"/>
          <p:cNvSpPr>
            <a:spLocks noGrp="1"/>
          </p:cNvSpPr>
          <p:nvPr>
            <p:ph type="sldNum" sz="quarter" idx="12"/>
          </p:nvPr>
        </p:nvSpPr>
        <p:spPr/>
        <p:txBody>
          <a:bodyPr/>
          <a:lstStyle/>
          <a:p>
            <a:pPr>
              <a:defRPr/>
            </a:pPr>
            <a:fld id="{4667819E-1498-469B-B368-1D7D892EECA5}" type="slidenum">
              <a:rPr lang="en-GB" smtClean="0"/>
              <a:pPr>
                <a:defRPr/>
              </a:pPr>
              <a:t>6</a:t>
            </a:fld>
            <a:endParaRPr lang="en-GB"/>
          </a:p>
        </p:txBody>
      </p:sp>
      <p:pic>
        <p:nvPicPr>
          <p:cNvPr id="26629" name="Picture 2"/>
          <p:cNvPicPr>
            <a:picLocks noChangeAspect="1" noChangeArrowheads="1"/>
          </p:cNvPicPr>
          <p:nvPr/>
        </p:nvPicPr>
        <p:blipFill>
          <a:blip r:embed="rId3"/>
          <a:srcRect/>
          <a:stretch>
            <a:fillRect/>
          </a:stretch>
        </p:blipFill>
        <p:spPr bwMode="auto">
          <a:xfrm>
            <a:off x="7956550" y="1268413"/>
            <a:ext cx="1184275" cy="489585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6"/>
          <p:cNvSpPr>
            <a:spLocks noGrp="1" noChangeArrowheads="1"/>
          </p:cNvSpPr>
          <p:nvPr>
            <p:ph type="sldNum" sz="quarter" idx="12"/>
          </p:nvPr>
        </p:nvSpPr>
        <p:spPr/>
        <p:txBody>
          <a:bodyPr/>
          <a:lstStyle/>
          <a:p>
            <a:pPr>
              <a:defRPr/>
            </a:pPr>
            <a:fld id="{D10F5AFF-56D5-42D3-A24E-13FC1BFC31AC}" type="slidenum">
              <a:rPr lang="en-GB"/>
              <a:pPr>
                <a:defRPr/>
              </a:pPr>
              <a:t>7</a:t>
            </a:fld>
            <a:endParaRPr lang="en-GB"/>
          </a:p>
        </p:txBody>
      </p:sp>
      <p:sp>
        <p:nvSpPr>
          <p:cNvPr id="28674" name="Rectangle 2"/>
          <p:cNvSpPr>
            <a:spLocks noGrp="1" noChangeArrowheads="1"/>
          </p:cNvSpPr>
          <p:nvPr>
            <p:ph type="title"/>
          </p:nvPr>
        </p:nvSpPr>
        <p:spPr>
          <a:xfrm>
            <a:off x="457200" y="274638"/>
            <a:ext cx="6851650" cy="777875"/>
          </a:xfrm>
        </p:spPr>
        <p:txBody>
          <a:bodyPr/>
          <a:lstStyle/>
          <a:p>
            <a:pPr algn="l" eaLnBrk="1" hangingPunct="1"/>
            <a:r>
              <a:rPr lang="en-GB" sz="3400" b="1" i="1" smtClean="0">
                <a:solidFill>
                  <a:schemeClr val="accent2"/>
                </a:solidFill>
                <a:latin typeface="Verdana" pitchFamily="34" charset="0"/>
              </a:rPr>
              <a:t>Consumer safety</a:t>
            </a:r>
            <a:endParaRPr lang="en-GB" sz="2800" i="1" smtClean="0">
              <a:solidFill>
                <a:schemeClr val="accent2"/>
              </a:solidFill>
              <a:latin typeface="Verdana" pitchFamily="34" charset="0"/>
            </a:endParaRPr>
          </a:p>
        </p:txBody>
      </p:sp>
      <p:sp>
        <p:nvSpPr>
          <p:cNvPr id="4101" name="Rectangle 4"/>
          <p:cNvSpPr>
            <a:spLocks noChangeArrowheads="1"/>
          </p:cNvSpPr>
          <p:nvPr/>
        </p:nvSpPr>
        <p:spPr bwMode="auto">
          <a:xfrm>
            <a:off x="250825" y="1196975"/>
            <a:ext cx="8713788" cy="4697413"/>
          </a:xfrm>
          <a:prstGeom prst="rect">
            <a:avLst/>
          </a:prstGeom>
          <a:noFill/>
          <a:ln w="9525">
            <a:noFill/>
            <a:miter lim="800000"/>
            <a:headEnd/>
            <a:tailEnd/>
          </a:ln>
        </p:spPr>
        <p:txBody>
          <a:bodyPr>
            <a:spAutoFit/>
          </a:bodyPr>
          <a:lstStyle/>
          <a:p>
            <a:pPr marL="457200" indent="-457200">
              <a:spcBef>
                <a:spcPct val="20000"/>
              </a:spcBef>
              <a:buFont typeface="Wingdings" pitchFamily="2" charset="2"/>
              <a:buChar char="Ø"/>
              <a:defRPr/>
            </a:pPr>
            <a:r>
              <a:rPr lang="en-GB" b="1" dirty="0">
                <a:solidFill>
                  <a:srgbClr val="C00000"/>
                </a:solidFill>
                <a:cs typeface="+mn-cs"/>
              </a:rPr>
              <a:t>No EU legal framework for consumer services safety </a:t>
            </a:r>
            <a:r>
              <a:rPr lang="en-GB" b="1" dirty="0">
                <a:cs typeface="+mn-cs"/>
              </a:rPr>
              <a:t>≠product safety </a:t>
            </a:r>
          </a:p>
          <a:p>
            <a:pPr>
              <a:spcBef>
                <a:spcPct val="20000"/>
              </a:spcBef>
              <a:buFont typeface="Wingdings" pitchFamily="2" charset="2"/>
              <a:buNone/>
              <a:defRPr/>
            </a:pPr>
            <a:endParaRPr lang="en-GB" sz="1500" b="1" dirty="0">
              <a:solidFill>
                <a:srgbClr val="C00000"/>
              </a:solidFill>
              <a:cs typeface="+mn-cs"/>
            </a:endParaRPr>
          </a:p>
          <a:p>
            <a:pPr marL="457200" indent="-457200">
              <a:spcBef>
                <a:spcPct val="20000"/>
              </a:spcBef>
              <a:buFont typeface="Wingdings" pitchFamily="2" charset="2"/>
              <a:buChar char="Ø"/>
              <a:defRPr/>
            </a:pPr>
            <a:r>
              <a:rPr lang="en-GB" b="1" dirty="0" err="1">
                <a:solidFill>
                  <a:srgbClr val="C00000"/>
                </a:solidFill>
                <a:cs typeface="+mn-cs"/>
              </a:rPr>
              <a:t>ANEC’s</a:t>
            </a:r>
            <a:r>
              <a:rPr lang="en-GB" b="1" dirty="0">
                <a:solidFill>
                  <a:srgbClr val="C00000"/>
                </a:solidFill>
                <a:cs typeface="+mn-cs"/>
              </a:rPr>
              <a:t> call for EU legislative framework on safety of services</a:t>
            </a:r>
            <a:r>
              <a:rPr lang="en-GB" b="1" dirty="0">
                <a:cs typeface="+mn-cs"/>
              </a:rPr>
              <a:t> underpinned by </a:t>
            </a:r>
            <a:r>
              <a:rPr lang="en-GB" b="1" dirty="0">
                <a:solidFill>
                  <a:srgbClr val="C00000"/>
                </a:solidFill>
                <a:cs typeface="+mn-cs"/>
              </a:rPr>
              <a:t>service-specific standards</a:t>
            </a:r>
          </a:p>
          <a:p>
            <a:pPr marL="457200" indent="-457200">
              <a:spcBef>
                <a:spcPct val="20000"/>
              </a:spcBef>
              <a:buFont typeface="Wingdings" pitchFamily="2" charset="2"/>
              <a:buChar char="Ø"/>
              <a:defRPr/>
            </a:pPr>
            <a:endParaRPr lang="en-GB" sz="1500" b="1" dirty="0">
              <a:solidFill>
                <a:srgbClr val="C00000"/>
              </a:solidFill>
              <a:cs typeface="+mn-cs"/>
            </a:endParaRPr>
          </a:p>
          <a:p>
            <a:pPr marL="457200" indent="-457200">
              <a:spcBef>
                <a:spcPct val="20000"/>
              </a:spcBef>
              <a:buFont typeface="Wingdings" pitchFamily="2" charset="2"/>
              <a:buChar char="Ø"/>
              <a:defRPr/>
            </a:pPr>
            <a:r>
              <a:rPr lang="en-GB" b="1" dirty="0">
                <a:cs typeface="+mn-cs"/>
              </a:rPr>
              <a:t>Council Recommendation 86/666/EC (fire safety in Hotels) sole EU legislative tool in area of tourism services safety </a:t>
            </a:r>
            <a:r>
              <a:rPr lang="en-GB" b="1" dirty="0">
                <a:solidFill>
                  <a:srgbClr val="C00000"/>
                </a:solidFill>
                <a:cs typeface="+mn-cs"/>
              </a:rPr>
              <a:t>– long expected revision </a:t>
            </a:r>
            <a:r>
              <a:rPr lang="fi-FI" sz="2400" dirty="0">
                <a:cs typeface="+mn-cs"/>
              </a:rPr>
              <a:t> </a:t>
            </a:r>
            <a:endParaRPr lang="en-GB" b="1" dirty="0">
              <a:solidFill>
                <a:srgbClr val="C00000"/>
              </a:solidFill>
              <a:cs typeface="+mn-cs"/>
            </a:endParaRPr>
          </a:p>
        </p:txBody>
      </p:sp>
      <p:sp>
        <p:nvSpPr>
          <p:cNvPr id="28676" name="Rectangle 5"/>
          <p:cNvSpPr>
            <a:spLocks noChangeArrowheads="1"/>
          </p:cNvSpPr>
          <p:nvPr/>
        </p:nvSpPr>
        <p:spPr bwMode="auto">
          <a:xfrm>
            <a:off x="2771775" y="6308725"/>
            <a:ext cx="3463925" cy="304800"/>
          </a:xfrm>
          <a:prstGeom prst="rect">
            <a:avLst/>
          </a:prstGeom>
          <a:noFill/>
          <a:ln w="9525">
            <a:noFill/>
            <a:miter lim="800000"/>
            <a:headEnd/>
            <a:tailEnd/>
          </a:ln>
        </p:spPr>
        <p:txBody>
          <a:bodyPr wrap="none">
            <a:spAutoFit/>
          </a:bodyPr>
          <a:lstStyle/>
          <a:p>
            <a:r>
              <a:rPr lang="fr-BE" sz="1400" b="1" i="1">
                <a:solidFill>
                  <a:srgbClr val="FF0000"/>
                </a:solidFill>
              </a:rPr>
              <a:t>Raising standards for consumers</a:t>
            </a:r>
            <a:endParaRPr lang="en-GB" sz="1400" b="1" i="1">
              <a:solidFill>
                <a:srgbClr val="FF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sldNum" sz="quarter" idx="12"/>
          </p:nvPr>
        </p:nvSpPr>
        <p:spPr/>
        <p:txBody>
          <a:bodyPr/>
          <a:lstStyle/>
          <a:p>
            <a:pPr>
              <a:defRPr/>
            </a:pPr>
            <a:fld id="{04FF543A-9059-44F8-B341-45A6D3ACBAE9}" type="slidenum">
              <a:rPr lang="en-GB"/>
              <a:pPr>
                <a:defRPr/>
              </a:pPr>
              <a:t>8</a:t>
            </a:fld>
            <a:endParaRPr lang="en-GB" dirty="0"/>
          </a:p>
        </p:txBody>
      </p:sp>
      <p:sp>
        <p:nvSpPr>
          <p:cNvPr id="30722" name="Rectangle 2"/>
          <p:cNvSpPr>
            <a:spLocks noGrp="1" noChangeArrowheads="1"/>
          </p:cNvSpPr>
          <p:nvPr>
            <p:ph type="title"/>
          </p:nvPr>
        </p:nvSpPr>
        <p:spPr>
          <a:xfrm>
            <a:off x="539750" y="333375"/>
            <a:ext cx="7416800" cy="647700"/>
          </a:xfrm>
        </p:spPr>
        <p:txBody>
          <a:bodyPr/>
          <a:lstStyle/>
          <a:p>
            <a:pPr algn="l"/>
            <a:r>
              <a:rPr lang="en-GB" sz="2800" b="1" i="1" smtClean="0">
                <a:solidFill>
                  <a:schemeClr val="accent2"/>
                </a:solidFill>
                <a:latin typeface="Verdana" pitchFamily="34" charset="0"/>
              </a:rPr>
              <a:t>The gaps of Recommendation</a:t>
            </a:r>
            <a:br>
              <a:rPr lang="en-GB" sz="2800" b="1" i="1" smtClean="0">
                <a:solidFill>
                  <a:schemeClr val="accent2"/>
                </a:solidFill>
                <a:latin typeface="Verdana" pitchFamily="34" charset="0"/>
              </a:rPr>
            </a:br>
            <a:r>
              <a:rPr lang="en-GB" sz="2800" smtClean="0"/>
              <a:t> </a:t>
            </a:r>
            <a:r>
              <a:rPr lang="en-GB" sz="2800" b="1" i="1" smtClean="0">
                <a:solidFill>
                  <a:schemeClr val="accent2"/>
                </a:solidFill>
                <a:latin typeface="Verdana" pitchFamily="34" charset="0"/>
              </a:rPr>
              <a:t>1986/666/EEC</a:t>
            </a:r>
            <a:r>
              <a:rPr lang="en-GB" sz="2800" smtClean="0"/>
              <a:t> </a:t>
            </a:r>
            <a:r>
              <a:rPr lang="en-GB" sz="2400" smtClean="0"/>
              <a:t>			</a:t>
            </a:r>
            <a:r>
              <a:rPr lang="en-GB" sz="2400" smtClean="0">
                <a:solidFill>
                  <a:schemeClr val="accent2"/>
                </a:solidFill>
              </a:rPr>
              <a:t>(1/2)	</a:t>
            </a:r>
          </a:p>
        </p:txBody>
      </p:sp>
      <p:sp>
        <p:nvSpPr>
          <p:cNvPr id="6148" name="Rectangle 3"/>
          <p:cNvSpPr>
            <a:spLocks noGrp="1" noChangeArrowheads="1"/>
          </p:cNvSpPr>
          <p:nvPr>
            <p:ph type="body" idx="1"/>
          </p:nvPr>
        </p:nvSpPr>
        <p:spPr>
          <a:xfrm>
            <a:off x="179388" y="1268413"/>
            <a:ext cx="8640762" cy="4857750"/>
          </a:xfrm>
        </p:spPr>
        <p:txBody>
          <a:bodyPr/>
          <a:lstStyle/>
          <a:p>
            <a:pPr>
              <a:lnSpc>
                <a:spcPct val="80000"/>
              </a:lnSpc>
              <a:buFontTx/>
              <a:buNone/>
              <a:defRPr/>
            </a:pPr>
            <a:r>
              <a:rPr lang="en-GB" sz="2400" b="1" dirty="0" smtClean="0">
                <a:solidFill>
                  <a:schemeClr val="accent2"/>
                </a:solidFill>
                <a:latin typeface="Verdana" pitchFamily="34" charset="0"/>
              </a:rPr>
              <a:t>Aim: </a:t>
            </a:r>
            <a:r>
              <a:rPr lang="en-GB" sz="2400" b="1" dirty="0" smtClean="0">
                <a:solidFill>
                  <a:srgbClr val="C00000"/>
                </a:solidFill>
                <a:latin typeface="Verdana" pitchFamily="34" charset="0"/>
              </a:rPr>
              <a:t>define minimum level of fire safety in hotels across EU … </a:t>
            </a:r>
            <a:endParaRPr lang="en-GB" sz="2400" b="1" dirty="0" smtClean="0">
              <a:solidFill>
                <a:schemeClr val="accent2"/>
              </a:solidFill>
              <a:latin typeface="Verdana" pitchFamily="34" charset="0"/>
            </a:endParaRPr>
          </a:p>
          <a:p>
            <a:pPr>
              <a:lnSpc>
                <a:spcPct val="80000"/>
              </a:lnSpc>
              <a:buFontTx/>
              <a:buNone/>
              <a:defRPr/>
            </a:pPr>
            <a:endParaRPr lang="en-GB" sz="1200" b="1" dirty="0" smtClean="0">
              <a:solidFill>
                <a:schemeClr val="accent2"/>
              </a:solidFill>
              <a:latin typeface="Verdana" pitchFamily="34" charset="0"/>
            </a:endParaRPr>
          </a:p>
          <a:p>
            <a:pPr marL="0" indent="0">
              <a:lnSpc>
                <a:spcPct val="80000"/>
              </a:lnSpc>
              <a:buFontTx/>
              <a:buNone/>
              <a:defRPr/>
            </a:pPr>
            <a:r>
              <a:rPr lang="en-GB" sz="2400" b="1" dirty="0">
                <a:solidFill>
                  <a:schemeClr val="accent2"/>
                </a:solidFill>
                <a:latin typeface="Verdana" pitchFamily="34" charset="0"/>
              </a:rPr>
              <a:t>Several </a:t>
            </a:r>
            <a:r>
              <a:rPr lang="en-GB" sz="2400" b="1" dirty="0" smtClean="0">
                <a:solidFill>
                  <a:schemeClr val="accent2"/>
                </a:solidFill>
                <a:latin typeface="Verdana" pitchFamily="34" charset="0"/>
              </a:rPr>
              <a:t>studies</a:t>
            </a:r>
            <a:r>
              <a:rPr lang="en-GB" sz="2400" b="1" dirty="0" smtClean="0">
                <a:solidFill>
                  <a:srgbClr val="006600"/>
                </a:solidFill>
                <a:latin typeface="Verdana" pitchFamily="34" charset="0"/>
              </a:rPr>
              <a:t>*</a:t>
            </a:r>
            <a:r>
              <a:rPr lang="en-GB" sz="2400" b="1" dirty="0" smtClean="0">
                <a:solidFill>
                  <a:schemeClr val="accent2"/>
                </a:solidFill>
                <a:latin typeface="Verdana" pitchFamily="34" charset="0"/>
              </a:rPr>
              <a:t> confirmed its </a:t>
            </a:r>
            <a:r>
              <a:rPr lang="en-GB" sz="2400" b="1" dirty="0" smtClean="0">
                <a:solidFill>
                  <a:srgbClr val="C00000"/>
                </a:solidFill>
                <a:latin typeface="Verdana" pitchFamily="34" charset="0"/>
              </a:rPr>
              <a:t>ineffectiveness:</a:t>
            </a:r>
          </a:p>
          <a:p>
            <a:pPr marL="0" indent="0">
              <a:lnSpc>
                <a:spcPct val="80000"/>
              </a:lnSpc>
              <a:buFontTx/>
              <a:buNone/>
              <a:defRPr/>
            </a:pPr>
            <a:endParaRPr lang="en-GB" sz="1200" b="1" dirty="0">
              <a:solidFill>
                <a:schemeClr val="accent2"/>
              </a:solidFill>
              <a:latin typeface="Verdana" pitchFamily="34" charset="0"/>
            </a:endParaRPr>
          </a:p>
          <a:p>
            <a:pPr>
              <a:lnSpc>
                <a:spcPct val="80000"/>
              </a:lnSpc>
              <a:defRPr/>
            </a:pPr>
            <a:r>
              <a:rPr lang="en-GB" sz="2400" b="1" dirty="0" smtClean="0">
                <a:solidFill>
                  <a:schemeClr val="accent2"/>
                </a:solidFill>
                <a:latin typeface="Verdana" pitchFamily="34" charset="0"/>
              </a:rPr>
              <a:t>Inconsistent application </a:t>
            </a:r>
            <a:r>
              <a:rPr lang="en-GB" sz="2400" dirty="0" smtClean="0">
                <a:solidFill>
                  <a:schemeClr val="accent2"/>
                </a:solidFill>
                <a:latin typeface="Verdana" pitchFamily="34" charset="0"/>
              </a:rPr>
              <a:t>(scope,  occupancy)</a:t>
            </a:r>
          </a:p>
          <a:p>
            <a:pPr>
              <a:lnSpc>
                <a:spcPct val="80000"/>
              </a:lnSpc>
              <a:defRPr/>
            </a:pPr>
            <a:endParaRPr lang="en-GB" sz="1100" b="1" dirty="0" smtClean="0">
              <a:solidFill>
                <a:schemeClr val="accent2"/>
              </a:solidFill>
              <a:latin typeface="Verdana" pitchFamily="34" charset="0"/>
            </a:endParaRPr>
          </a:p>
          <a:p>
            <a:pPr>
              <a:lnSpc>
                <a:spcPct val="80000"/>
              </a:lnSpc>
              <a:defRPr/>
            </a:pPr>
            <a:r>
              <a:rPr lang="en-GB" sz="2400" b="1" dirty="0" smtClean="0">
                <a:solidFill>
                  <a:schemeClr val="accent2"/>
                </a:solidFill>
                <a:latin typeface="Verdana" pitchFamily="34" charset="0"/>
              </a:rPr>
              <a:t>Changed state-of-the art &amp; applicable standards</a:t>
            </a:r>
          </a:p>
          <a:p>
            <a:pPr>
              <a:lnSpc>
                <a:spcPct val="80000"/>
              </a:lnSpc>
              <a:defRPr/>
            </a:pPr>
            <a:endParaRPr lang="en-GB" sz="1400" b="1" dirty="0" smtClean="0">
              <a:solidFill>
                <a:schemeClr val="accent2"/>
              </a:solidFill>
              <a:latin typeface="Verdana" pitchFamily="34" charset="0"/>
            </a:endParaRPr>
          </a:p>
          <a:p>
            <a:pPr>
              <a:lnSpc>
                <a:spcPct val="80000"/>
              </a:lnSpc>
              <a:defRPr/>
            </a:pPr>
            <a:r>
              <a:rPr lang="en-GB" sz="2400" b="1" dirty="0" smtClean="0">
                <a:solidFill>
                  <a:schemeClr val="accent2"/>
                </a:solidFill>
                <a:latin typeface="Verdana" pitchFamily="34" charset="0"/>
              </a:rPr>
              <a:t>Lack of understanding</a:t>
            </a:r>
          </a:p>
          <a:p>
            <a:pPr marL="400050" lvl="1" indent="0">
              <a:lnSpc>
                <a:spcPct val="80000"/>
              </a:lnSpc>
              <a:buFontTx/>
              <a:buNone/>
              <a:defRPr/>
            </a:pPr>
            <a:r>
              <a:rPr lang="en-GB" sz="2400" b="1" dirty="0" smtClean="0">
                <a:solidFill>
                  <a:srgbClr val="006600"/>
                </a:solidFill>
                <a:latin typeface="Verdana" pitchFamily="34" charset="0"/>
              </a:rPr>
              <a:t>*</a:t>
            </a:r>
            <a:r>
              <a:rPr lang="en-GB" sz="2400" b="1" dirty="0" smtClean="0">
                <a:solidFill>
                  <a:srgbClr val="C00000"/>
                </a:solidFill>
                <a:latin typeface="Verdana" pitchFamily="34" charset="0"/>
              </a:rPr>
              <a:t> </a:t>
            </a:r>
            <a:r>
              <a:rPr lang="en-GB" sz="1600" b="1" dirty="0" smtClean="0">
                <a:solidFill>
                  <a:srgbClr val="C00000"/>
                </a:solidFill>
                <a:latin typeface="Verdana" pitchFamily="34" charset="0"/>
              </a:rPr>
              <a:t>-------------------------------------------------------------------------</a:t>
            </a:r>
            <a:endParaRPr lang="en-GB" sz="1400" b="1" dirty="0" smtClean="0">
              <a:solidFill>
                <a:srgbClr val="C00000"/>
              </a:solidFill>
              <a:latin typeface="Verdana" pitchFamily="34" charset="0"/>
            </a:endParaRPr>
          </a:p>
          <a:p>
            <a:pPr algn="just">
              <a:lnSpc>
                <a:spcPct val="80000"/>
              </a:lnSpc>
              <a:buFont typeface="Wingdings" panose="05000000000000000000" pitchFamily="2" charset="2"/>
              <a:buChar char="§"/>
              <a:defRPr/>
            </a:pPr>
            <a:r>
              <a:rPr lang="en-GB" sz="1800" b="1" dirty="0" smtClean="0">
                <a:solidFill>
                  <a:srgbClr val="C00000"/>
                </a:solidFill>
                <a:latin typeface="Verdana" pitchFamily="34" charset="0"/>
                <a:hlinkClick r:id="rId3"/>
              </a:rPr>
              <a:t>2013 EP paper ‘Hotel Fire Safety – a case for legislation’</a:t>
            </a:r>
            <a:endParaRPr lang="en-GB" sz="1800" b="1" dirty="0" smtClean="0">
              <a:solidFill>
                <a:srgbClr val="C00000"/>
              </a:solidFill>
              <a:latin typeface="Verdana" pitchFamily="34" charset="0"/>
            </a:endParaRPr>
          </a:p>
          <a:p>
            <a:pPr algn="just">
              <a:lnSpc>
                <a:spcPct val="80000"/>
              </a:lnSpc>
              <a:buFont typeface="Wingdings" panose="05000000000000000000" pitchFamily="2" charset="2"/>
              <a:buChar char="§"/>
              <a:defRPr/>
            </a:pPr>
            <a:r>
              <a:rPr lang="en-GB" sz="1600" b="1" dirty="0" smtClean="0">
                <a:solidFill>
                  <a:srgbClr val="006600"/>
                </a:solidFill>
                <a:latin typeface="Verdana" pitchFamily="34" charset="0"/>
                <a:hlinkClick r:id="rId4"/>
              </a:rPr>
              <a:t>2008 EP </a:t>
            </a:r>
            <a:r>
              <a:rPr lang="en-GB" sz="1600" b="1" dirty="0" err="1" smtClean="0">
                <a:solidFill>
                  <a:srgbClr val="006600"/>
                </a:solidFill>
                <a:latin typeface="Verdana" pitchFamily="34" charset="0"/>
                <a:hlinkClick r:id="rId4"/>
              </a:rPr>
              <a:t>IMCO</a:t>
            </a:r>
            <a:r>
              <a:rPr lang="en-GB" sz="1600" b="1" dirty="0" smtClean="0">
                <a:solidFill>
                  <a:srgbClr val="006600"/>
                </a:solidFill>
                <a:latin typeface="Verdana" pitchFamily="34" charset="0"/>
                <a:hlinkClick r:id="rId4"/>
              </a:rPr>
              <a:t> Study </a:t>
            </a:r>
            <a:r>
              <a:rPr lang="en-GB" sz="1600" b="1" dirty="0">
                <a:solidFill>
                  <a:srgbClr val="006600"/>
                </a:solidFill>
                <a:latin typeface="Verdana" pitchFamily="34" charset="0"/>
                <a:hlinkClick r:id="rId4"/>
              </a:rPr>
              <a:t>by the EP on hotel safety</a:t>
            </a:r>
            <a:endParaRPr lang="en-GB" sz="1600" b="1" dirty="0">
              <a:solidFill>
                <a:srgbClr val="006600"/>
              </a:solidFill>
              <a:latin typeface="Verdana" pitchFamily="34" charset="0"/>
            </a:endParaRPr>
          </a:p>
          <a:p>
            <a:pPr algn="just">
              <a:lnSpc>
                <a:spcPct val="80000"/>
              </a:lnSpc>
              <a:buFont typeface="Wingdings" panose="05000000000000000000" pitchFamily="2" charset="2"/>
              <a:buChar char="§"/>
              <a:defRPr/>
            </a:pPr>
            <a:r>
              <a:rPr lang="en-GB" sz="1600" b="1" dirty="0" smtClean="0">
                <a:solidFill>
                  <a:srgbClr val="006600"/>
                </a:solidFill>
                <a:latin typeface="Verdana" pitchFamily="34" charset="0"/>
                <a:hlinkClick r:id="rId5"/>
              </a:rPr>
              <a:t>2001 EC Report on application of Rec. 86/666/EEC </a:t>
            </a:r>
            <a:endParaRPr lang="en-GB" sz="1600" b="1" dirty="0" smtClean="0">
              <a:solidFill>
                <a:srgbClr val="006600"/>
              </a:solidFill>
              <a:latin typeface="Verdana" pitchFamily="34" charset="0"/>
            </a:endParaRPr>
          </a:p>
          <a:p>
            <a:pPr algn="just">
              <a:lnSpc>
                <a:spcPct val="80000"/>
              </a:lnSpc>
              <a:buFont typeface="Wingdings" panose="05000000000000000000" pitchFamily="2" charset="2"/>
              <a:buChar char="§"/>
              <a:defRPr/>
            </a:pPr>
            <a:r>
              <a:rPr lang="en-GB" sz="1600" b="1" dirty="0" smtClean="0">
                <a:solidFill>
                  <a:srgbClr val="006600"/>
                </a:solidFill>
                <a:latin typeface="Verdana" pitchFamily="34" charset="0"/>
                <a:hlinkClick r:id="rId6"/>
              </a:rPr>
              <a:t>2000&amp;2009 FTO/ABTA Analysis on the implementation of Rec. 86/666/EEC </a:t>
            </a:r>
            <a:endParaRPr lang="en-GB" sz="1800" b="1" dirty="0" smtClean="0">
              <a:solidFill>
                <a:srgbClr val="006600"/>
              </a:solidFill>
              <a:latin typeface="Verdana" pitchFamily="34" charset="0"/>
            </a:endParaRPr>
          </a:p>
        </p:txBody>
      </p:sp>
      <p:sp>
        <p:nvSpPr>
          <p:cNvPr id="30724" name="Rectangle 5"/>
          <p:cNvSpPr>
            <a:spLocks noChangeArrowheads="1"/>
          </p:cNvSpPr>
          <p:nvPr/>
        </p:nvSpPr>
        <p:spPr bwMode="auto">
          <a:xfrm>
            <a:off x="2771775" y="6308725"/>
            <a:ext cx="3463925" cy="304800"/>
          </a:xfrm>
          <a:prstGeom prst="rect">
            <a:avLst/>
          </a:prstGeom>
          <a:noFill/>
          <a:ln w="9525">
            <a:noFill/>
            <a:miter lim="800000"/>
            <a:headEnd/>
            <a:tailEnd/>
          </a:ln>
        </p:spPr>
        <p:txBody>
          <a:bodyPr wrap="none">
            <a:spAutoFit/>
          </a:bodyPr>
          <a:lstStyle/>
          <a:p>
            <a:r>
              <a:rPr lang="fr-BE" sz="1400" b="1" i="1">
                <a:solidFill>
                  <a:srgbClr val="FF0000"/>
                </a:solidFill>
              </a:rPr>
              <a:t>Raising standards for consumers</a:t>
            </a:r>
            <a:endParaRPr lang="en-GB" sz="1400" b="1" i="1">
              <a:solidFill>
                <a:srgbClr val="FF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a:spLocks noGrp="1" noChangeArrowheads="1"/>
          </p:cNvSpPr>
          <p:nvPr>
            <p:ph type="sldNum" sz="quarter" idx="12"/>
          </p:nvPr>
        </p:nvSpPr>
        <p:spPr/>
        <p:txBody>
          <a:bodyPr/>
          <a:lstStyle/>
          <a:p>
            <a:pPr>
              <a:defRPr/>
            </a:pPr>
            <a:fld id="{CE058657-A078-4A55-A18C-831FCED1740C}" type="slidenum">
              <a:rPr lang="en-GB"/>
              <a:pPr>
                <a:defRPr/>
              </a:pPr>
              <a:t>9</a:t>
            </a:fld>
            <a:endParaRPr lang="en-GB"/>
          </a:p>
        </p:txBody>
      </p:sp>
      <p:sp>
        <p:nvSpPr>
          <p:cNvPr id="32770" name="Rectangle 2"/>
          <p:cNvSpPr>
            <a:spLocks noGrp="1" noChangeArrowheads="1"/>
          </p:cNvSpPr>
          <p:nvPr>
            <p:ph type="title"/>
          </p:nvPr>
        </p:nvSpPr>
        <p:spPr>
          <a:xfrm>
            <a:off x="468313" y="0"/>
            <a:ext cx="6551612" cy="1143000"/>
          </a:xfrm>
        </p:spPr>
        <p:txBody>
          <a:bodyPr/>
          <a:lstStyle/>
          <a:p>
            <a:pPr algn="l" eaLnBrk="1" hangingPunct="1"/>
            <a:r>
              <a:rPr lang="en-GB" sz="2800" b="1" i="1" smtClean="0">
                <a:solidFill>
                  <a:schemeClr val="accent2"/>
                </a:solidFill>
                <a:latin typeface="Verdana" pitchFamily="34" charset="0"/>
              </a:rPr>
              <a:t>The gaps of Recommendation</a:t>
            </a:r>
            <a:br>
              <a:rPr lang="en-GB" sz="2800" b="1" i="1" smtClean="0">
                <a:solidFill>
                  <a:schemeClr val="accent2"/>
                </a:solidFill>
                <a:latin typeface="Verdana" pitchFamily="34" charset="0"/>
              </a:rPr>
            </a:br>
            <a:r>
              <a:rPr lang="en-GB" sz="2800" smtClean="0">
                <a:latin typeface="Verdana" pitchFamily="34" charset="0"/>
              </a:rPr>
              <a:t> </a:t>
            </a:r>
            <a:r>
              <a:rPr lang="en-GB" sz="2800" b="1" i="1" smtClean="0">
                <a:solidFill>
                  <a:schemeClr val="accent2"/>
                </a:solidFill>
                <a:latin typeface="Verdana" pitchFamily="34" charset="0"/>
              </a:rPr>
              <a:t>1986/666/EEC</a:t>
            </a:r>
            <a:r>
              <a:rPr lang="en-GB" sz="2800" smtClean="0">
                <a:latin typeface="Verdana" pitchFamily="34" charset="0"/>
              </a:rPr>
              <a:t> </a:t>
            </a:r>
            <a:r>
              <a:rPr lang="en-GB" sz="2400" smtClean="0"/>
              <a:t>		</a:t>
            </a:r>
            <a:r>
              <a:rPr lang="en-GB" sz="2400" smtClean="0">
                <a:solidFill>
                  <a:schemeClr val="accent2"/>
                </a:solidFill>
                <a:latin typeface="Verdana" pitchFamily="34" charset="0"/>
              </a:rPr>
              <a:t>(2/2)</a:t>
            </a:r>
            <a:r>
              <a:rPr lang="en-GB" sz="2400" smtClean="0"/>
              <a:t>	</a:t>
            </a:r>
          </a:p>
        </p:txBody>
      </p:sp>
      <p:sp>
        <p:nvSpPr>
          <p:cNvPr id="7173" name="Text Box 5"/>
          <p:cNvSpPr>
            <a:spLocks noGrp="1" noChangeArrowheads="1"/>
          </p:cNvSpPr>
          <p:nvPr>
            <p:ph type="body" idx="1"/>
          </p:nvPr>
        </p:nvSpPr>
        <p:spPr>
          <a:xfrm>
            <a:off x="457200" y="1268413"/>
            <a:ext cx="8362950" cy="4824412"/>
          </a:xfrm>
        </p:spPr>
        <p:txBody>
          <a:bodyPr/>
          <a:lstStyle/>
          <a:p>
            <a:pPr algn="ctr">
              <a:lnSpc>
                <a:spcPct val="90000"/>
              </a:lnSpc>
              <a:buFontTx/>
              <a:buNone/>
              <a:defRPr/>
            </a:pPr>
            <a:r>
              <a:rPr lang="en-GB" sz="2800" b="1" i="1" dirty="0" smtClean="0">
                <a:solidFill>
                  <a:srgbClr val="C00000"/>
                </a:solidFill>
                <a:latin typeface="Verdana" pitchFamily="34" charset="0"/>
              </a:rPr>
              <a:t>Since 1986</a:t>
            </a:r>
            <a:r>
              <a:rPr lang="en-GB" sz="2800" dirty="0" smtClean="0">
                <a:solidFill>
                  <a:srgbClr val="C00000"/>
                </a:solidFill>
                <a:latin typeface="Verdana" pitchFamily="34" charset="0"/>
              </a:rPr>
              <a:t>… </a:t>
            </a:r>
          </a:p>
          <a:p>
            <a:pPr>
              <a:lnSpc>
                <a:spcPct val="90000"/>
              </a:lnSpc>
              <a:defRPr/>
            </a:pPr>
            <a:r>
              <a:rPr lang="en-GB" sz="2800" dirty="0" smtClean="0">
                <a:solidFill>
                  <a:schemeClr val="accent2"/>
                </a:solidFill>
                <a:latin typeface="Verdana" pitchFamily="34" charset="0"/>
              </a:rPr>
              <a:t>Lack of </a:t>
            </a:r>
            <a:r>
              <a:rPr lang="en-GB" sz="2800" b="1" dirty="0" smtClean="0">
                <a:solidFill>
                  <a:schemeClr val="accent2"/>
                </a:solidFill>
                <a:latin typeface="Verdana" pitchFamily="34" charset="0"/>
              </a:rPr>
              <a:t>common minimum safety</a:t>
            </a:r>
            <a:r>
              <a:rPr lang="en-GB" sz="2800" dirty="0" smtClean="0">
                <a:solidFill>
                  <a:schemeClr val="accent2"/>
                </a:solidFill>
                <a:latin typeface="Verdana" pitchFamily="34" charset="0"/>
              </a:rPr>
              <a:t> level in </a:t>
            </a:r>
            <a:r>
              <a:rPr lang="en-GB" sz="2800" b="1" dirty="0" smtClean="0">
                <a:solidFill>
                  <a:schemeClr val="accent2"/>
                </a:solidFill>
                <a:latin typeface="Verdana" pitchFamily="34" charset="0"/>
              </a:rPr>
              <a:t>EU </a:t>
            </a:r>
            <a:r>
              <a:rPr lang="en-GB" sz="2800" dirty="0" smtClean="0">
                <a:solidFill>
                  <a:schemeClr val="accent2"/>
                </a:solidFill>
                <a:latin typeface="Verdana" pitchFamily="34" charset="0"/>
              </a:rPr>
              <a:t>hotels</a:t>
            </a:r>
          </a:p>
          <a:p>
            <a:pPr>
              <a:lnSpc>
                <a:spcPct val="90000"/>
              </a:lnSpc>
              <a:defRPr/>
            </a:pPr>
            <a:endParaRPr lang="en-GB" sz="1000" dirty="0" smtClean="0">
              <a:solidFill>
                <a:schemeClr val="accent2"/>
              </a:solidFill>
              <a:latin typeface="Verdana" pitchFamily="34" charset="0"/>
            </a:endParaRPr>
          </a:p>
          <a:p>
            <a:pPr>
              <a:lnSpc>
                <a:spcPct val="90000"/>
              </a:lnSpc>
              <a:defRPr/>
            </a:pPr>
            <a:r>
              <a:rPr lang="en-GB" sz="2800" b="1" dirty="0" smtClean="0">
                <a:solidFill>
                  <a:schemeClr val="accent2"/>
                </a:solidFill>
                <a:latin typeface="Verdana" pitchFamily="34" charset="0"/>
              </a:rPr>
              <a:t>NO horizontal EU service safety legislation</a:t>
            </a:r>
          </a:p>
          <a:p>
            <a:pPr marL="0" indent="0">
              <a:lnSpc>
                <a:spcPct val="90000"/>
              </a:lnSpc>
              <a:buFontTx/>
              <a:buNone/>
              <a:defRPr/>
            </a:pPr>
            <a:endParaRPr lang="en-GB" sz="2400" b="1" dirty="0" smtClean="0">
              <a:solidFill>
                <a:schemeClr val="accent2"/>
              </a:solidFill>
              <a:latin typeface="Verdana" pitchFamily="34" charset="0"/>
            </a:endParaRPr>
          </a:p>
          <a:p>
            <a:pPr>
              <a:lnSpc>
                <a:spcPct val="90000"/>
              </a:lnSpc>
              <a:buFontTx/>
              <a:buNone/>
              <a:defRPr/>
            </a:pPr>
            <a:r>
              <a:rPr lang="en-GB" sz="2400" b="1" dirty="0" smtClean="0">
                <a:solidFill>
                  <a:schemeClr val="accent2"/>
                </a:solidFill>
                <a:latin typeface="Verdana" pitchFamily="34" charset="0"/>
                <a:sym typeface="Wingdings" panose="05000000000000000000" pitchFamily="2" charset="2"/>
              </a:rPr>
              <a:t> </a:t>
            </a:r>
            <a:r>
              <a:rPr lang="en-GB" sz="2800" b="1" dirty="0" err="1" smtClean="0">
                <a:solidFill>
                  <a:srgbClr val="C00000"/>
                </a:solidFill>
                <a:latin typeface="Verdana" pitchFamily="34" charset="0"/>
              </a:rPr>
              <a:t>ANEC</a:t>
            </a:r>
            <a:r>
              <a:rPr lang="en-GB" sz="2800" b="1" dirty="0" smtClean="0">
                <a:solidFill>
                  <a:srgbClr val="C00000"/>
                </a:solidFill>
                <a:latin typeface="Verdana" pitchFamily="34" charset="0"/>
              </a:rPr>
              <a:t> calls for EU Directive supported by formal European Standards</a:t>
            </a:r>
            <a:endParaRPr lang="en-GB" sz="2400" b="1" dirty="0" smtClean="0">
              <a:solidFill>
                <a:srgbClr val="C00000"/>
              </a:solidFill>
              <a:latin typeface="Verdana" pitchFamily="34" charset="0"/>
            </a:endParaRPr>
          </a:p>
          <a:p>
            <a:pPr>
              <a:lnSpc>
                <a:spcPct val="90000"/>
              </a:lnSpc>
              <a:spcBef>
                <a:spcPct val="30000"/>
              </a:spcBef>
              <a:buFontTx/>
              <a:buNone/>
              <a:defRPr/>
            </a:pPr>
            <a:r>
              <a:rPr lang="en-GB" sz="2200" b="1" dirty="0" smtClean="0">
                <a:solidFill>
                  <a:schemeClr val="accent2"/>
                </a:solidFill>
                <a:latin typeface="Verdana" pitchFamily="34" charset="0"/>
              </a:rPr>
              <a:t>    </a:t>
            </a:r>
            <a:r>
              <a:rPr lang="en-GB" sz="2400" b="1" dirty="0" smtClean="0">
                <a:solidFill>
                  <a:schemeClr val="accent2"/>
                </a:solidFill>
                <a:latin typeface="Verdana" pitchFamily="34" charset="0"/>
              </a:rPr>
              <a:t>Hotels diverse - not people’s needs</a:t>
            </a:r>
            <a:r>
              <a:rPr lang="en-GB" sz="2400" b="1" dirty="0">
                <a:solidFill>
                  <a:schemeClr val="accent2"/>
                </a:solidFill>
                <a:latin typeface="Verdana" pitchFamily="34" charset="0"/>
              </a:rPr>
              <a:t>: </a:t>
            </a:r>
            <a:r>
              <a:rPr lang="en-GB" sz="2400" b="1" dirty="0" smtClean="0">
                <a:solidFill>
                  <a:schemeClr val="accent2"/>
                </a:solidFill>
                <a:latin typeface="Verdana" pitchFamily="34" charset="0"/>
              </a:rPr>
              <a:t>leisure, rest, sleep &amp; eat</a:t>
            </a:r>
          </a:p>
          <a:p>
            <a:pPr marL="2281238" lvl="4" indent="-342900" eaLnBrk="1" hangingPunct="1">
              <a:lnSpc>
                <a:spcPct val="90000"/>
              </a:lnSpc>
              <a:spcBef>
                <a:spcPct val="0"/>
              </a:spcBef>
              <a:buClr>
                <a:srgbClr val="00009E"/>
              </a:buClr>
              <a:buFontTx/>
              <a:buNone/>
              <a:defRPr/>
            </a:pPr>
            <a:r>
              <a:rPr lang="en-GB" b="1" dirty="0" smtClean="0">
                <a:latin typeface="Verdana" pitchFamily="34" charset="0"/>
              </a:rPr>
              <a:t>	</a:t>
            </a:r>
            <a:endParaRPr lang="en-GB" sz="1800" b="1" dirty="0" smtClean="0">
              <a:solidFill>
                <a:schemeClr val="hlink"/>
              </a:solidFill>
              <a:latin typeface="Verdana" pitchFamily="34" charset="0"/>
            </a:endParaRPr>
          </a:p>
          <a:p>
            <a:pPr eaLnBrk="1" hangingPunct="1">
              <a:lnSpc>
                <a:spcPct val="90000"/>
              </a:lnSpc>
              <a:spcBef>
                <a:spcPct val="0"/>
              </a:spcBef>
              <a:buClr>
                <a:srgbClr val="00009E"/>
              </a:buClr>
              <a:buFontTx/>
              <a:buNone/>
              <a:defRPr/>
            </a:pPr>
            <a:endParaRPr lang="en-GB" sz="2400" b="1" dirty="0" smtClean="0">
              <a:solidFill>
                <a:srgbClr val="00009E"/>
              </a:solidFill>
              <a:latin typeface="Verdana" pitchFamily="34" charset="0"/>
            </a:endParaRPr>
          </a:p>
        </p:txBody>
      </p:sp>
      <p:sp>
        <p:nvSpPr>
          <p:cNvPr id="32772" name="Rectangle 6"/>
          <p:cNvSpPr>
            <a:spLocks noChangeArrowheads="1"/>
          </p:cNvSpPr>
          <p:nvPr/>
        </p:nvSpPr>
        <p:spPr bwMode="auto">
          <a:xfrm>
            <a:off x="457200" y="274638"/>
            <a:ext cx="6851650" cy="777875"/>
          </a:xfrm>
          <a:prstGeom prst="rect">
            <a:avLst/>
          </a:prstGeom>
          <a:noFill/>
          <a:ln w="9525">
            <a:noFill/>
            <a:miter lim="800000"/>
            <a:headEnd/>
            <a:tailEnd/>
          </a:ln>
        </p:spPr>
        <p:txBody>
          <a:bodyPr anchor="ctr"/>
          <a:lstStyle/>
          <a:p>
            <a:endParaRPr lang="en-GB" b="1"/>
          </a:p>
        </p:txBody>
      </p:sp>
      <p:sp>
        <p:nvSpPr>
          <p:cNvPr id="32773" name="Rectangle 5"/>
          <p:cNvSpPr>
            <a:spLocks noChangeArrowheads="1"/>
          </p:cNvSpPr>
          <p:nvPr/>
        </p:nvSpPr>
        <p:spPr bwMode="auto">
          <a:xfrm>
            <a:off x="2771775" y="6308725"/>
            <a:ext cx="3463925" cy="304800"/>
          </a:xfrm>
          <a:prstGeom prst="rect">
            <a:avLst/>
          </a:prstGeom>
          <a:noFill/>
          <a:ln w="9525">
            <a:noFill/>
            <a:miter lim="800000"/>
            <a:headEnd/>
            <a:tailEnd/>
          </a:ln>
        </p:spPr>
        <p:txBody>
          <a:bodyPr wrap="none">
            <a:spAutoFit/>
          </a:bodyPr>
          <a:lstStyle/>
          <a:p>
            <a:r>
              <a:rPr lang="fr-BE" sz="1400" b="1" i="1">
                <a:solidFill>
                  <a:srgbClr val="FF0000"/>
                </a:solidFill>
              </a:rPr>
              <a:t>Raising standards for consumers</a:t>
            </a:r>
            <a:endParaRPr lang="en-GB" sz="1400" b="1" i="1">
              <a:solidFill>
                <a:srgbClr val="FF0000"/>
              </a:solidFill>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65125" marR="0" indent="-365125" algn="l" defTabSz="914400" rtl="0" eaLnBrk="1" fontAlgn="base" latinLnBrk="0" hangingPunct="1">
          <a:lnSpc>
            <a:spcPct val="100000"/>
          </a:lnSpc>
          <a:spcBef>
            <a:spcPct val="20000"/>
          </a:spcBef>
          <a:spcAft>
            <a:spcPct val="0"/>
          </a:spcAft>
          <a:buClrTx/>
          <a:buSzTx/>
          <a:buFont typeface="Wingdings" pitchFamily="2" charset="2"/>
          <a:buChar char="Ø"/>
          <a:tabLst/>
          <a:defRPr kumimoji="0" lang="nl-BE" sz="2800" b="1" i="0" u="none" strike="noStrike" cap="none" normalizeH="0" baseline="0" smtClean="0">
            <a:ln>
              <a:noFill/>
            </a:ln>
            <a:solidFill>
              <a:schemeClr val="accent2"/>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65125" marR="0" indent="-365125" algn="l" defTabSz="914400" rtl="0" eaLnBrk="1" fontAlgn="base" latinLnBrk="0" hangingPunct="1">
          <a:lnSpc>
            <a:spcPct val="100000"/>
          </a:lnSpc>
          <a:spcBef>
            <a:spcPct val="20000"/>
          </a:spcBef>
          <a:spcAft>
            <a:spcPct val="0"/>
          </a:spcAft>
          <a:buClrTx/>
          <a:buSzTx/>
          <a:buFont typeface="Wingdings" pitchFamily="2" charset="2"/>
          <a:buChar char="Ø"/>
          <a:tabLst/>
          <a:defRPr kumimoji="0" lang="nl-BE" sz="2800" b="1" i="0" u="none" strike="noStrike" cap="none" normalizeH="0" baseline="0" smtClean="0">
            <a:ln>
              <a:noFill/>
            </a:ln>
            <a:solidFill>
              <a:schemeClr val="accent2"/>
            </a:solidFill>
            <a:effectLst/>
            <a:latin typeface="Verdana"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7207</TotalTime>
  <Words>911</Words>
  <Application>Microsoft Office PowerPoint</Application>
  <PresentationFormat>On-screen Show (4:3)</PresentationFormat>
  <Paragraphs>203</Paragraphs>
  <Slides>16</Slides>
  <Notes>15</Notes>
  <HiddenSlides>0</HiddenSlides>
  <MMClips>0</MMClips>
  <ScaleCrop>false</ScaleCrop>
  <HeadingPairs>
    <vt:vector size="6" baseType="variant">
      <vt:variant>
        <vt:lpstr>Fonts Used</vt:lpstr>
      </vt:variant>
      <vt:variant>
        <vt:i4>4</vt:i4>
      </vt:variant>
      <vt:variant>
        <vt:lpstr>Design Template</vt:lpstr>
      </vt:variant>
      <vt:variant>
        <vt:i4>1</vt:i4>
      </vt:variant>
      <vt:variant>
        <vt:lpstr>Slide Titles</vt:lpstr>
      </vt:variant>
      <vt:variant>
        <vt:i4>16</vt:i4>
      </vt:variant>
    </vt:vector>
  </HeadingPairs>
  <TitlesOfParts>
    <vt:vector size="21" baseType="lpstr">
      <vt:lpstr>Verdana</vt:lpstr>
      <vt:lpstr>Arial</vt:lpstr>
      <vt:lpstr>Wingdings</vt:lpstr>
      <vt:lpstr>Gulim</vt:lpstr>
      <vt:lpstr>Default Design</vt:lpstr>
      <vt:lpstr>   Consumer perspective on EU Hotel Fire Safety  Safe and Secure Solutions for  Smarter Cities Euralarm International Conference  Arnold Pindar, ANEC President     </vt:lpstr>
      <vt:lpstr>Content</vt:lpstr>
      <vt:lpstr>Consumer expectations</vt:lpstr>
      <vt:lpstr>Consumer expectations</vt:lpstr>
      <vt:lpstr>Are expectations met?</vt:lpstr>
      <vt:lpstr>Reliable EU statistics?</vt:lpstr>
      <vt:lpstr>Consumer safety</vt:lpstr>
      <vt:lpstr>The gaps of Recommendation  1986/666/EEC    (1/2) </vt:lpstr>
      <vt:lpstr>The gaps of Recommendation  1986/666/EEC   (2/2) </vt:lpstr>
      <vt:lpstr>Latest ‘developments’ 2009-2012</vt:lpstr>
      <vt:lpstr>2012 Workshop on hotel fire safety</vt:lpstr>
      <vt:lpstr>2012 …to today</vt:lpstr>
      <vt:lpstr>Slide 13</vt:lpstr>
      <vt:lpstr>What is needed for effective hotel fire safety?</vt:lpstr>
      <vt:lpstr>ANEC Conclusions &amp;                    Recommendations</vt:lpstr>
      <vt:lpstr> </vt:lpstr>
    </vt:vector>
  </TitlesOfParts>
  <Company>ANEC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Michela Vuerich</dc:creator>
  <cp:lastModifiedBy>Arnold Pindar</cp:lastModifiedBy>
  <cp:revision>169</cp:revision>
  <cp:lastPrinted>2012-06-11T07:42:21Z</cp:lastPrinted>
  <dcterms:created xsi:type="dcterms:W3CDTF">2006-02-21T19:37:45Z</dcterms:created>
  <dcterms:modified xsi:type="dcterms:W3CDTF">2014-05-10T09:00:34Z</dcterms:modified>
</cp:coreProperties>
</file>