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4"/>
  </p:notesMasterIdLst>
  <p:sldIdLst>
    <p:sldId id="256" r:id="rId3"/>
    <p:sldId id="258" r:id="rId4"/>
    <p:sldId id="257" r:id="rId5"/>
    <p:sldId id="284" r:id="rId6"/>
    <p:sldId id="286" r:id="rId7"/>
    <p:sldId id="272" r:id="rId8"/>
    <p:sldId id="294" r:id="rId9"/>
    <p:sldId id="291" r:id="rId10"/>
    <p:sldId id="279" r:id="rId11"/>
    <p:sldId id="292" r:id="rId12"/>
    <p:sldId id="283" r:id="rId1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63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6" autoAdjust="0"/>
    <p:restoredTop sz="94660"/>
  </p:normalViewPr>
  <p:slideViewPr>
    <p:cSldViewPr>
      <p:cViewPr>
        <p:scale>
          <a:sx n="70" d="100"/>
          <a:sy n="70" d="100"/>
        </p:scale>
        <p:origin x="-3030" y="-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0980BC2-4992-4FFC-B431-1A46FBD63EB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8817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3800" y="2133600"/>
            <a:ext cx="3889375" cy="1470025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3800" y="3886200"/>
            <a:ext cx="3889375" cy="1752600"/>
          </a:xfrm>
        </p:spPr>
        <p:txBody>
          <a:bodyPr lIns="0" tIns="0" rIns="0" bIns="0"/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quarter" idx="10"/>
          </p:nvPr>
        </p:nvSpPr>
        <p:spPr>
          <a:xfrm>
            <a:off x="5003800" y="6477000"/>
            <a:ext cx="2133600" cy="28733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/>
          <a:lstStyle>
            <a:lvl1pPr algn="l">
              <a:defRPr/>
            </a:lvl1pPr>
          </a:lstStyle>
          <a:p>
            <a:pPr>
              <a:defRPr/>
            </a:pPr>
            <a:fld id="{A99C0AAE-F751-4657-A28F-2030D2188A6B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65D67-D44C-4F02-85DB-053F11D5FC4B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257E1-B767-4CC5-AE03-A229950EFA5F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052513"/>
            <a:ext cx="2057400" cy="50736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052513"/>
            <a:ext cx="6019800" cy="50736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70A0D-9213-4673-B5BB-1F3D4D8F4353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1A1C6-8965-4F79-9EED-8B2D0B937D0A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003800" y="3429000"/>
            <a:ext cx="1765300" cy="2697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921500" y="3429000"/>
            <a:ext cx="1765300" cy="2697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7D3AC-A518-4AA7-979C-C6B8433FC319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07DDD-F29D-485E-A542-1E269A31C5A7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766050" y="2636838"/>
            <a:ext cx="920750" cy="34893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003800" y="2636838"/>
            <a:ext cx="2609850" cy="34893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C1D38-8D6C-4D9A-98BD-75CEBA15221B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3EB57-CC51-4C09-BD6C-8187C7915BCB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060575"/>
            <a:ext cx="4038600" cy="4065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060575"/>
            <a:ext cx="4038600" cy="4065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BD80D-5024-4D15-AD20-9C58A8E0B1A0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F0790-6FC5-43BF-A666-4971FDA6669A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1F192-56CC-48BE-9100-33F1F93FD808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09F02-2434-48D5-98C5-C388EA4499F1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46DE0-1244-4EA8-967A-DD25830358AC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CAE28-04E9-400B-BB8A-F12D440546B3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E26F5-DC8A-4EFE-93BA-62DC596D7FD9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6DB9C-5BA1-4063-A464-9CE1259795B7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6A549-4EB6-47EE-B039-D2F3F648F486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8067C-4D12-4E42-9A40-AB89BE0EC86B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C792D-57CA-4DEA-BACC-9C95FE064F76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154A9-3B03-4CA5-8751-391072385B09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52513"/>
            <a:ext cx="82296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060575"/>
            <a:ext cx="8229600" cy="406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88125" y="6481763"/>
            <a:ext cx="2133600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7393F35-7D8D-419E-B9FF-B22FC5B98774}" type="datetime1">
              <a:rPr lang="nl-NL"/>
              <a:pPr>
                <a:defRPr/>
              </a:pPr>
              <a:t>8-5-2014</a:t>
            </a:fld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81763"/>
            <a:ext cx="2895600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8313" y="6453188"/>
            <a:ext cx="2133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AD9B39C-2501-48BB-B154-161B3DDBE385}" type="slidenum">
              <a:rPr lang="nl-NL"/>
              <a:pPr>
                <a:defRPr/>
              </a:pPr>
              <a:t>‹nr.›</a:t>
            </a:fld>
            <a:r>
              <a:rPr lang="nl-NL"/>
              <a:t> / 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F6631F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03800" y="3429000"/>
            <a:ext cx="3683000" cy="269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03800" y="6480175"/>
            <a:ext cx="3671888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NL"/>
              <a:t>Standaard presentatie NCTb</a:t>
            </a:r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003800" y="2636838"/>
            <a:ext cx="3683000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Inhoud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pitchFamily="34" charset="0"/>
        </a:defRPr>
      </a:lvl9pPr>
    </p:titleStyle>
    <p:bodyStyle>
      <a:lvl1pPr marL="269875" indent="-269875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ebklik.nl/user_files/2009_11/80667/computer.jpg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1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ukleuren.nl/img/mobiele-telefoon-b3590.jpg" TargetMode="External"/><Relationship Id="rId5" Type="http://schemas.openxmlformats.org/officeDocument/2006/relationships/image" Target="../media/image12.jpeg"/><Relationship Id="rId4" Type="http://schemas.openxmlformats.org/officeDocument/2006/relationships/image" Target="../media/image11.png"/><Relationship Id="rId9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instelhulp.nlalert.n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" descr="KleurCode toepass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003800" y="2133600"/>
            <a:ext cx="3889375" cy="2159000"/>
          </a:xfrm>
        </p:spPr>
        <p:txBody>
          <a:bodyPr/>
          <a:lstStyle/>
          <a:p>
            <a:pPr eaLnBrk="1" hangingPunct="1"/>
            <a:r>
              <a:rPr lang="nl-NL" dirty="0" err="1" smtClean="0"/>
              <a:t>NL-Alert</a:t>
            </a:r>
            <a:r>
              <a:rPr lang="nl-NL" smtClean="0"/>
              <a:t/>
            </a:r>
            <a:br>
              <a:rPr lang="nl-NL" smtClean="0"/>
            </a:br>
            <a:r>
              <a:rPr lang="nl-NL" smtClean="0"/>
              <a:t>May </a:t>
            </a:r>
            <a:r>
              <a:rPr lang="nl-NL" smtClean="0"/>
              <a:t>2014 </a:t>
            </a:r>
            <a:r>
              <a:rPr lang="nl-NL" sz="2000" dirty="0"/>
              <a:t/>
            </a:r>
            <a:br>
              <a:rPr lang="nl-NL" sz="2000" dirty="0"/>
            </a:br>
            <a:endParaRPr lang="nl-NL" sz="2000" dirty="0" smtClean="0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5004048" y="3645024"/>
            <a:ext cx="3889375" cy="1752600"/>
          </a:xfrm>
        </p:spPr>
        <p:txBody>
          <a:bodyPr/>
          <a:lstStyle/>
          <a:p>
            <a:pPr eaLnBrk="1" hangingPunct="1"/>
            <a:endParaRPr lang="nl-NL" smtClean="0"/>
          </a:p>
          <a:p>
            <a:pPr eaLnBrk="1" hangingPunct="1"/>
            <a:r>
              <a:rPr lang="nl-NL" smtClean="0"/>
              <a:t>Paul </a:t>
            </a:r>
            <a:r>
              <a:rPr lang="nl-NL" dirty="0" err="1" smtClean="0"/>
              <a:t>Kubben</a:t>
            </a:r>
            <a:endParaRPr lang="nl-NL" dirty="0" smtClean="0"/>
          </a:p>
          <a:p>
            <a:pPr eaLnBrk="1" hangingPunct="1"/>
            <a:r>
              <a:rPr lang="nl-NL" dirty="0" err="1" smtClean="0"/>
              <a:t>Policy</a:t>
            </a:r>
            <a:r>
              <a:rPr lang="nl-NL" dirty="0" smtClean="0"/>
              <a:t> </a:t>
            </a:r>
            <a:r>
              <a:rPr lang="nl-NL" dirty="0" err="1" smtClean="0"/>
              <a:t>Advisor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en-US" dirty="0" smtClean="0"/>
              <a:t>Ministry of Security and Justice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4101" name="Picture 11" descr="RO_VJ_NCTV_Logo_Powerpoint_pos_n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3850" y="-242888"/>
            <a:ext cx="9791700" cy="2159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008062"/>
          </a:xfrm>
        </p:spPr>
        <p:txBody>
          <a:bodyPr/>
          <a:lstStyle/>
          <a:p>
            <a:pPr eaLnBrk="1" hangingPunct="1"/>
            <a:r>
              <a:rPr lang="en-US" dirty="0" smtClean="0"/>
              <a:t>Work in progress</a:t>
            </a:r>
            <a:endParaRPr lang="nl-NL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229600" cy="4608512"/>
          </a:xfrm>
        </p:spPr>
        <p:txBody>
          <a:bodyPr/>
          <a:lstStyle/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dirty="0" smtClean="0">
                <a:latin typeface="Verdana" pitchFamily="34" charset="0"/>
                <a:sym typeface="Verdana" pitchFamily="34" charset="0"/>
              </a:rPr>
              <a:t>4G </a:t>
            </a:r>
            <a:r>
              <a:rPr lang="nl-NL" smtClean="0">
                <a:latin typeface="Verdana" pitchFamily="34" charset="0"/>
                <a:sym typeface="Verdana" pitchFamily="34" charset="0"/>
              </a:rPr>
              <a:t>in 2014/2015</a:t>
            </a:r>
            <a:endParaRPr lang="nl-NL" dirty="0" smtClean="0">
              <a:latin typeface="Verdana" pitchFamily="34" charset="0"/>
              <a:sym typeface="Verdana" pitchFamily="34" charset="0"/>
            </a:endParaRP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en-US" smtClean="0">
                <a:latin typeface="Verdana" pitchFamily="34" charset="0"/>
                <a:sym typeface="Verdana" pitchFamily="34" charset="0"/>
              </a:rPr>
              <a:t>Direction on the national level to providers, based on existing laws</a:t>
            </a: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>
                <a:latin typeface="Verdana" pitchFamily="34" charset="0"/>
                <a:sym typeface="Verdana" pitchFamily="34" charset="0"/>
              </a:rPr>
              <a:t>User </a:t>
            </a:r>
            <a:r>
              <a:rPr lang="nl-NL" smtClean="0">
                <a:latin typeface="Verdana" pitchFamily="34" charset="0"/>
                <a:sym typeface="Verdana" pitchFamily="34" charset="0"/>
              </a:rPr>
              <a:t>consultation</a:t>
            </a: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smtClean="0">
                <a:latin typeface="Verdana" pitchFamily="34" charset="0"/>
              </a:rPr>
              <a:t>Research </a:t>
            </a:r>
            <a:r>
              <a:rPr lang="nl-NL" dirty="0" err="1" smtClean="0">
                <a:latin typeface="Verdana" pitchFamily="34" charset="0"/>
              </a:rPr>
              <a:t>into</a:t>
            </a:r>
            <a:r>
              <a:rPr lang="nl-NL" dirty="0" smtClean="0">
                <a:latin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</a:rPr>
              <a:t>broadening</a:t>
            </a:r>
            <a:r>
              <a:rPr lang="nl-NL" dirty="0" smtClean="0">
                <a:latin typeface="Verdana" pitchFamily="34" charset="0"/>
              </a:rPr>
              <a:t> the </a:t>
            </a:r>
            <a:r>
              <a:rPr lang="nl-NL" smtClean="0">
                <a:latin typeface="Verdana" pitchFamily="34" charset="0"/>
              </a:rPr>
              <a:t>system (weather </a:t>
            </a:r>
            <a:r>
              <a:rPr lang="nl-NL" err="1" smtClean="0">
                <a:latin typeface="Verdana" pitchFamily="34" charset="0"/>
              </a:rPr>
              <a:t>information</a:t>
            </a:r>
            <a:r>
              <a:rPr lang="nl-NL" smtClean="0">
                <a:latin typeface="Verdana" pitchFamily="34" charset="0"/>
              </a:rPr>
              <a:t>)</a:t>
            </a: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smtClean="0">
                <a:latin typeface="Verdana" pitchFamily="34" charset="0"/>
              </a:rPr>
              <a:t>Research into ‘the American way’: obligation of the handset vendors to make customers aware of the suitability of a mobile phone for NL-Alert</a:t>
            </a: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smtClean="0">
                <a:latin typeface="Verdana" pitchFamily="34" charset="0"/>
              </a:rPr>
              <a:t>Nationwide framework for the actual usage of NL-Alert (in stead of a regional framework)</a:t>
            </a: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en-US" smtClean="0">
                <a:latin typeface="Verdana" pitchFamily="34" charset="0"/>
                <a:sym typeface="Verdana" pitchFamily="34" charset="0"/>
              </a:rPr>
              <a:t>Cooperation </a:t>
            </a:r>
            <a:r>
              <a:rPr lang="en-US" dirty="0" smtClean="0">
                <a:latin typeface="Verdana" pitchFamily="34" charset="0"/>
                <a:sym typeface="Verdana" pitchFamily="34" charset="0"/>
              </a:rPr>
              <a:t>and standardization on a </a:t>
            </a:r>
            <a:r>
              <a:rPr lang="en-US" smtClean="0">
                <a:latin typeface="Verdana" pitchFamily="34" charset="0"/>
                <a:sym typeface="Verdana" pitchFamily="34" charset="0"/>
              </a:rPr>
              <a:t>European level (working group cell broadcast)</a:t>
            </a:r>
            <a:endParaRPr lang="nl-NL" dirty="0" smtClean="0">
              <a:latin typeface="Verdana" pitchFamily="34" charset="0"/>
              <a:sym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KleurCode toepassen2 N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5004048" y="1988840"/>
            <a:ext cx="3683000" cy="652462"/>
          </a:xfrm>
        </p:spPr>
        <p:txBody>
          <a:bodyPr/>
          <a:lstStyle/>
          <a:p>
            <a:pPr eaLnBrk="1" hangingPunct="1"/>
            <a:r>
              <a:rPr lang="nl-NL" dirty="0" smtClean="0"/>
              <a:t>Inhoud presentatie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4048" y="2996952"/>
            <a:ext cx="3683000" cy="1512168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6800" dirty="0" smtClean="0">
                <a:solidFill>
                  <a:schemeClr val="bg1"/>
                </a:solidFill>
              </a:rPr>
              <a:t>?</a:t>
            </a:r>
          </a:p>
        </p:txBody>
      </p:sp>
      <p:pic>
        <p:nvPicPr>
          <p:cNvPr id="5125" name="Picture 6" descr="RO_VJ_NCTV_Logo_Powerpoint_pos_n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3850" y="-242888"/>
            <a:ext cx="9791700" cy="2159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7" descr="h:\NL-Alert\Beeldmerk\nl-alert logo_staand_RG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1268413"/>
            <a:ext cx="2473325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KleurCode toepassen2 N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5004048" y="1988840"/>
            <a:ext cx="3683000" cy="652462"/>
          </a:xfrm>
        </p:spPr>
        <p:txBody>
          <a:bodyPr/>
          <a:lstStyle/>
          <a:p>
            <a:pPr eaLnBrk="1" hangingPunct="1"/>
            <a:r>
              <a:rPr lang="nl-NL" smtClean="0"/>
              <a:t>Index</a:t>
            </a:r>
            <a:endParaRPr lang="nl-NL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4048" y="2924944"/>
            <a:ext cx="3683000" cy="3528392"/>
          </a:xfrm>
        </p:spPr>
        <p:txBody>
          <a:bodyPr/>
          <a:lstStyle/>
          <a:p>
            <a:pPr eaLnBrk="1" hangingPunct="1"/>
            <a:r>
              <a:rPr lang="en-US" sz="2400" dirty="0" smtClean="0"/>
              <a:t>NL-Alert: where we stand</a:t>
            </a:r>
            <a:br>
              <a:rPr lang="en-US" sz="2400" dirty="0" smtClean="0"/>
            </a:br>
            <a:endParaRPr lang="nl-NL" sz="2400" dirty="0" smtClean="0"/>
          </a:p>
          <a:p>
            <a:pPr eaLnBrk="1" hangingPunct="1"/>
            <a:r>
              <a:rPr lang="en-US" sz="2400" dirty="0" smtClean="0"/>
              <a:t>Lessons learned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/>
            <a:r>
              <a:rPr lang="en-US" sz="2400" dirty="0" smtClean="0"/>
              <a:t>Work in progress</a:t>
            </a:r>
          </a:p>
        </p:txBody>
      </p:sp>
      <p:pic>
        <p:nvPicPr>
          <p:cNvPr id="5125" name="Picture 6" descr="RO_VJ_NCTV_Logo_Powerpoint_pos_n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3850" y="-242888"/>
            <a:ext cx="9791700" cy="2159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7" descr="h:\NL-Alert\Beeldmerk\nl-alert logo_staand_RG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1268413"/>
            <a:ext cx="2473325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mtClean="0"/>
              <a:t>What </a:t>
            </a:r>
            <a:r>
              <a:rPr lang="nl-NL" dirty="0" smtClean="0"/>
              <a:t>is </a:t>
            </a:r>
            <a:r>
              <a:rPr lang="nl-NL" err="1" smtClean="0"/>
              <a:t>NL-Alert</a:t>
            </a:r>
            <a:r>
              <a:rPr lang="nl-NL" smtClean="0"/>
              <a:t>?</a:t>
            </a:r>
            <a:endParaRPr lang="nl-NL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849225"/>
            <a:ext cx="8229600" cy="4392637"/>
          </a:xfrm>
        </p:spPr>
        <p:txBody>
          <a:bodyPr/>
          <a:lstStyle/>
          <a:p>
            <a:pPr marL="457200" lvl="1" indent="-457200" defTabSz="1300163">
              <a:spcBef>
                <a:spcPts val="7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Text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message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on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mobile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phones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/>
            </a:r>
            <a:br>
              <a:rPr lang="nl-NL" sz="2000" dirty="0" smtClean="0">
                <a:latin typeface="Verdana" pitchFamily="34" charset="0"/>
                <a:sym typeface="Verdana" pitchFamily="34" charset="0"/>
              </a:rPr>
            </a:br>
            <a:r>
              <a:rPr lang="nl-NL" sz="2000" dirty="0" smtClean="0">
                <a:latin typeface="Verdana" pitchFamily="34" charset="0"/>
                <a:sym typeface="Verdana" pitchFamily="34" charset="0"/>
              </a:rPr>
              <a:t>to alert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people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in close 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/>
            </a:r>
            <a:br>
              <a:rPr lang="nl-NL" sz="2000" dirty="0" smtClean="0">
                <a:latin typeface="Verdana" pitchFamily="34" charset="0"/>
                <a:sym typeface="Verdana" pitchFamily="34" charset="0"/>
              </a:rPr>
            </a:b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vicinity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of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an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emergency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situation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/>
            </a:r>
            <a:br>
              <a:rPr lang="nl-NL" sz="2000" dirty="0" smtClean="0">
                <a:latin typeface="Verdana" pitchFamily="34" charset="0"/>
                <a:sym typeface="Verdana" pitchFamily="34" charset="0"/>
              </a:rPr>
            </a:b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</a:t>
            </a:r>
          </a:p>
          <a:p>
            <a:pPr marL="457200" lvl="1" indent="-457200" defTabSz="1300163">
              <a:spcBef>
                <a:spcPts val="7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Supplemental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alert system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for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emergency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situations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>
                <a:latin typeface="Verdana" pitchFamily="34" charset="0"/>
                <a:sym typeface="Wingdings" pitchFamily="2" charset="2"/>
              </a:rPr>
              <a:t> </a:t>
            </a:r>
            <a:r>
              <a:rPr lang="nl-NL" sz="2000" dirty="0" err="1">
                <a:latin typeface="Verdana" pitchFamily="34" charset="0"/>
                <a:sym typeface="Wingdings" pitchFamily="2" charset="2"/>
              </a:rPr>
              <a:t>one</a:t>
            </a:r>
            <a:r>
              <a:rPr lang="nl-NL" sz="2000" dirty="0">
                <a:latin typeface="Verdana" pitchFamily="34" charset="0"/>
                <a:sym typeface="Wingdings" pitchFamily="2" charset="2"/>
              </a:rPr>
              <a:t> of a mix of crisis </a:t>
            </a:r>
            <a:r>
              <a:rPr lang="nl-NL" sz="2000" dirty="0" err="1">
                <a:latin typeface="Verdana" pitchFamily="34" charset="0"/>
                <a:sym typeface="Wingdings" pitchFamily="2" charset="2"/>
              </a:rPr>
              <a:t>communication</a:t>
            </a:r>
            <a:r>
              <a:rPr lang="nl-NL" sz="2000" dirty="0">
                <a:latin typeface="Verdana" pitchFamily="34" charset="0"/>
                <a:sym typeface="Wingdings" pitchFamily="2" charset="2"/>
              </a:rPr>
              <a:t> tools</a:t>
            </a:r>
            <a:br>
              <a:rPr lang="nl-NL" sz="2000" dirty="0">
                <a:latin typeface="Verdana" pitchFamily="34" charset="0"/>
                <a:sym typeface="Wingdings" pitchFamily="2" charset="2"/>
              </a:rPr>
            </a:br>
            <a:endParaRPr lang="nl-NL" sz="2000" dirty="0">
              <a:latin typeface="Verdana" pitchFamily="34" charset="0"/>
              <a:sym typeface="Verdana" pitchFamily="34" charset="0"/>
            </a:endParaRPr>
          </a:p>
          <a:p>
            <a:pPr marL="457200" lvl="1" indent="-457200" defTabSz="1300163">
              <a:spcBef>
                <a:spcPts val="7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nl-NL" sz="2000" dirty="0">
                <a:latin typeface="Verdana" pitchFamily="34" charset="0"/>
                <a:sym typeface="Verdana" pitchFamily="34" charset="0"/>
              </a:rPr>
              <a:t>Nationwide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launch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 err="1">
                <a:latin typeface="Verdana" pitchFamily="34" charset="0"/>
                <a:sym typeface="Verdana" pitchFamily="34" charset="0"/>
              </a:rPr>
              <a:t>on</a:t>
            </a:r>
            <a:r>
              <a:rPr lang="nl-NL" sz="2000" dirty="0">
                <a:latin typeface="Verdana" pitchFamily="34" charset="0"/>
                <a:sym typeface="Verdana" pitchFamily="34" charset="0"/>
              </a:rPr>
              <a:t> 8 </a:t>
            </a:r>
            <a:r>
              <a:rPr lang="nl-NL" sz="2000">
                <a:latin typeface="Verdana" pitchFamily="34" charset="0"/>
                <a:sym typeface="Verdana" pitchFamily="34" charset="0"/>
              </a:rPr>
              <a:t>November </a:t>
            </a:r>
            <a:r>
              <a:rPr lang="nl-NL" sz="2000" smtClean="0">
                <a:latin typeface="Verdana" pitchFamily="34" charset="0"/>
                <a:sym typeface="Verdana" pitchFamily="34" charset="0"/>
              </a:rPr>
              <a:t>2012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/>
            </a:r>
            <a:br>
              <a:rPr lang="nl-NL" sz="2000" dirty="0" smtClean="0">
                <a:latin typeface="Verdana" pitchFamily="34" charset="0"/>
                <a:sym typeface="Verdana" pitchFamily="34" charset="0"/>
              </a:rPr>
            </a:br>
            <a:endParaRPr lang="nl-NL" sz="2000" dirty="0" smtClean="0">
              <a:latin typeface="Verdana" pitchFamily="34" charset="0"/>
              <a:sym typeface="Verdana" pitchFamily="34" charset="0"/>
            </a:endParaRPr>
          </a:p>
          <a:p>
            <a:pPr marL="457200" lvl="1" indent="-457200" defTabSz="1300163">
              <a:spcBef>
                <a:spcPts val="7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Alarms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a </a:t>
            </a: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specific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area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, </a:t>
            </a: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applicable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in different types of </a:t>
            </a: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emergencies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, high </a:t>
            </a: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density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of mobile </a:t>
            </a:r>
            <a:r>
              <a:rPr lang="nl-NL" sz="2000" dirty="0" err="1" smtClean="0">
                <a:latin typeface="Verdana" pitchFamily="34" charset="0"/>
                <a:sym typeface="Verdana" pitchFamily="34" charset="0"/>
              </a:rPr>
              <a:t>phones</a:t>
            </a:r>
            <a:r>
              <a:rPr lang="nl-NL" sz="2000" dirty="0" smtClean="0">
                <a:latin typeface="Verdana" pitchFamily="34" charset="0"/>
                <a:sym typeface="Verdana" pitchFamily="34" charset="0"/>
              </a:rPr>
              <a:t> in </a:t>
            </a:r>
            <a:r>
              <a:rPr lang="nl-NL" sz="2000" smtClean="0">
                <a:latin typeface="Verdana" pitchFamily="34" charset="0"/>
                <a:sym typeface="Verdana" pitchFamily="34" charset="0"/>
              </a:rPr>
              <a:t>NL </a:t>
            </a:r>
            <a:r>
              <a:rPr lang="nl-NL" sz="2000">
                <a:latin typeface="Verdana" pitchFamily="34" charset="0"/>
                <a:sym typeface="Verdana" pitchFamily="34" charset="0"/>
              </a:rPr>
              <a:t/>
            </a:r>
            <a:br>
              <a:rPr lang="nl-NL" sz="2000">
                <a:latin typeface="Verdana" pitchFamily="34" charset="0"/>
                <a:sym typeface="Verdana" pitchFamily="34" charset="0"/>
              </a:rPr>
            </a:br>
            <a:endParaRPr lang="nl-NL" sz="2000" smtClean="0">
              <a:latin typeface="Verdana" pitchFamily="34" charset="0"/>
              <a:sym typeface="Verdana" pitchFamily="34" charset="0"/>
            </a:endParaRPr>
          </a:p>
          <a:p>
            <a:pPr marL="457200" lvl="1" indent="-457200" defTabSz="1300163">
              <a:spcBef>
                <a:spcPts val="7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nl-NL" sz="2000" smtClean="0">
                <a:latin typeface="Verdana" pitchFamily="34" charset="0"/>
                <a:sym typeface="Verdana" pitchFamily="34" charset="0"/>
              </a:rPr>
              <a:t>Cell broadcast, not sms (radiosignal, 1 way traffic)</a:t>
            </a:r>
            <a:r>
              <a:rPr lang="nl-NL" sz="1800" dirty="0" smtClean="0">
                <a:sym typeface="Wingdings" pitchFamily="2" charset="2"/>
              </a:rPr>
              <a:t/>
            </a:r>
            <a:br>
              <a:rPr lang="nl-NL" sz="1800" dirty="0" smtClean="0">
                <a:sym typeface="Wingdings" pitchFamily="2" charset="2"/>
              </a:rPr>
            </a:br>
            <a:endParaRPr lang="nl-NL" sz="1800" dirty="0" smtClean="0"/>
          </a:p>
          <a:p>
            <a:pPr eaLnBrk="1" hangingPunct="1"/>
            <a:endParaRPr lang="nl-NL" sz="1800" dirty="0" smtClean="0"/>
          </a:p>
        </p:txBody>
      </p:sp>
      <p:pic>
        <p:nvPicPr>
          <p:cNvPr id="1028" name="Picture 4" descr="http://www.bunschoten.nl/plaat.php?fileid=32807&amp;f=706ac0662e3c3e8dacb116985c7bd923e0906345fd99ff98dab06f289c5054edb1e50c146f6cb697538eec95254c59ec9fa8ee4326696507e7ac8fd324d4585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5855" y="1125560"/>
            <a:ext cx="3618145" cy="1447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mtClean="0"/>
              <a:t>NL-Alert</a:t>
            </a:r>
            <a:endParaRPr lang="nl-NL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0848"/>
            <a:ext cx="8229600" cy="4392637"/>
          </a:xfrm>
        </p:spPr>
        <p:txBody>
          <a:bodyPr/>
          <a:lstStyle/>
          <a:p>
            <a:pPr marL="0" lvl="1" indent="0" defTabSz="1300163">
              <a:spcBef>
                <a:spcPts val="700"/>
              </a:spcBef>
              <a:buClr>
                <a:srgbClr val="000000"/>
              </a:buClr>
              <a:buSzPct val="100000"/>
              <a:buNone/>
              <a:defRPr/>
            </a:pPr>
            <a:r>
              <a:rPr lang="nl-NL" sz="1800" dirty="0" smtClean="0">
                <a:sym typeface="Wingdings" pitchFamily="2" charset="2"/>
              </a:rPr>
              <a:t/>
            </a:r>
            <a:br>
              <a:rPr lang="nl-NL" sz="1800" dirty="0" smtClean="0">
                <a:sym typeface="Wingdings" pitchFamily="2" charset="2"/>
              </a:rPr>
            </a:br>
            <a:endParaRPr lang="nl-NL" sz="1800" dirty="0" smtClean="0"/>
          </a:p>
          <a:p>
            <a:pPr eaLnBrk="1" hangingPunct="1"/>
            <a:endParaRPr lang="nl-NL" sz="1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743204"/>
            <a:ext cx="4974921" cy="27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37634"/>
            <a:ext cx="3312368" cy="276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576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image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5" name="Picture 2" descr="image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6" name="Rectangle 3"/>
          <p:cNvSpPr>
            <a:spLocks/>
          </p:cNvSpPr>
          <p:nvPr/>
        </p:nvSpPr>
        <p:spPr bwMode="auto">
          <a:xfrm>
            <a:off x="572617" y="1553766"/>
            <a:ext cx="7986489" cy="1217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914145"/>
            <a:r>
              <a:rPr lang="nl-NL" sz="2400" b="1">
                <a:latin typeface="Verdana" pitchFamily="34" charset="0"/>
                <a:sym typeface="Verdana" pitchFamily="34" charset="0"/>
              </a:rPr>
              <a:t>NL-Alert Architecture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145"/>
            <a:endParaRPr lang="nl-NL" sz="2400" b="1">
              <a:latin typeface="Verdana" pitchFamily="34" charset="0"/>
              <a:sym typeface="Verdana" pitchFamily="34" charset="0"/>
            </a:endParaRPr>
          </a:p>
        </p:txBody>
      </p:sp>
      <p:sp>
        <p:nvSpPr>
          <p:cNvPr id="8197" name="Rectangle 4"/>
          <p:cNvSpPr>
            <a:spLocks/>
          </p:cNvSpPr>
          <p:nvPr/>
        </p:nvSpPr>
        <p:spPr bwMode="auto">
          <a:xfrm>
            <a:off x="7092405" y="3283893"/>
            <a:ext cx="1582787" cy="936501"/>
          </a:xfrm>
          <a:prstGeom prst="rect">
            <a:avLst/>
          </a:prstGeom>
          <a:solidFill>
            <a:srgbClr val="4F81BD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798" tIns="50798" rIns="50798" bIns="50798" anchor="ctr"/>
          <a:lstStyle/>
          <a:p>
            <a:endParaRPr lang="nl-NL"/>
          </a:p>
        </p:txBody>
      </p:sp>
      <p:sp>
        <p:nvSpPr>
          <p:cNvPr id="8198" name="Rectangle 5"/>
          <p:cNvSpPr>
            <a:spLocks/>
          </p:cNvSpPr>
          <p:nvPr/>
        </p:nvSpPr>
        <p:spPr bwMode="auto">
          <a:xfrm>
            <a:off x="5219403" y="6092279"/>
            <a:ext cx="1583904" cy="215429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798" tIns="50798" rIns="50798" bIns="50798" anchor="ctr"/>
          <a:lstStyle/>
          <a:p>
            <a:endParaRPr lang="nl-NL"/>
          </a:p>
        </p:txBody>
      </p:sp>
      <p:sp>
        <p:nvSpPr>
          <p:cNvPr id="8199" name="Rectangle 6"/>
          <p:cNvSpPr>
            <a:spLocks/>
          </p:cNvSpPr>
          <p:nvPr/>
        </p:nvSpPr>
        <p:spPr bwMode="auto">
          <a:xfrm>
            <a:off x="5219403" y="5805414"/>
            <a:ext cx="1583904" cy="215428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0" name="Rectangle 7"/>
          <p:cNvSpPr>
            <a:spLocks/>
          </p:cNvSpPr>
          <p:nvPr/>
        </p:nvSpPr>
        <p:spPr bwMode="auto">
          <a:xfrm>
            <a:off x="5219403" y="5516315"/>
            <a:ext cx="1583904" cy="217661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1" name="Rectangle 8"/>
          <p:cNvSpPr>
            <a:spLocks/>
          </p:cNvSpPr>
          <p:nvPr/>
        </p:nvSpPr>
        <p:spPr bwMode="auto">
          <a:xfrm>
            <a:off x="5219403" y="5228332"/>
            <a:ext cx="1583904" cy="216545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2" name="Rectangle 9"/>
          <p:cNvSpPr>
            <a:spLocks/>
          </p:cNvSpPr>
          <p:nvPr/>
        </p:nvSpPr>
        <p:spPr bwMode="auto">
          <a:xfrm>
            <a:off x="5219403" y="4941467"/>
            <a:ext cx="1583904" cy="215428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3" name="Rectangle 10"/>
          <p:cNvSpPr>
            <a:spLocks/>
          </p:cNvSpPr>
          <p:nvPr/>
        </p:nvSpPr>
        <p:spPr bwMode="auto">
          <a:xfrm>
            <a:off x="5219403" y="4365502"/>
            <a:ext cx="1583904" cy="215428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4" name="Rectangle 11"/>
          <p:cNvSpPr>
            <a:spLocks/>
          </p:cNvSpPr>
          <p:nvPr/>
        </p:nvSpPr>
        <p:spPr bwMode="auto">
          <a:xfrm>
            <a:off x="5219403" y="4652367"/>
            <a:ext cx="1583904" cy="215429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5" name="Rectangle 12"/>
          <p:cNvSpPr>
            <a:spLocks/>
          </p:cNvSpPr>
          <p:nvPr/>
        </p:nvSpPr>
        <p:spPr bwMode="auto">
          <a:xfrm>
            <a:off x="5219403" y="4076402"/>
            <a:ext cx="1583904" cy="215429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6" name="Rectangle 13"/>
          <p:cNvSpPr>
            <a:spLocks/>
          </p:cNvSpPr>
          <p:nvPr/>
        </p:nvSpPr>
        <p:spPr bwMode="auto">
          <a:xfrm>
            <a:off x="5147965" y="3283893"/>
            <a:ext cx="1729011" cy="721072"/>
          </a:xfrm>
          <a:prstGeom prst="rect">
            <a:avLst/>
          </a:prstGeom>
          <a:solidFill>
            <a:srgbClr val="4F81BD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7" name="Rectangle 14"/>
          <p:cNvSpPr>
            <a:spLocks/>
          </p:cNvSpPr>
          <p:nvPr/>
        </p:nvSpPr>
        <p:spPr bwMode="auto">
          <a:xfrm>
            <a:off x="3708053" y="5805414"/>
            <a:ext cx="1151930" cy="215428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8" name="Rectangle 15"/>
          <p:cNvSpPr>
            <a:spLocks/>
          </p:cNvSpPr>
          <p:nvPr/>
        </p:nvSpPr>
        <p:spPr bwMode="auto">
          <a:xfrm>
            <a:off x="3708053" y="5516314"/>
            <a:ext cx="1151930" cy="215429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09" name="Rectangle 16"/>
          <p:cNvSpPr>
            <a:spLocks/>
          </p:cNvSpPr>
          <p:nvPr/>
        </p:nvSpPr>
        <p:spPr bwMode="auto">
          <a:xfrm>
            <a:off x="3708053" y="5156895"/>
            <a:ext cx="1151930" cy="216545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0" name="Rectangle 17"/>
          <p:cNvSpPr>
            <a:spLocks/>
          </p:cNvSpPr>
          <p:nvPr/>
        </p:nvSpPr>
        <p:spPr bwMode="auto">
          <a:xfrm>
            <a:off x="3708053" y="4867797"/>
            <a:ext cx="1151930" cy="216545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1" name="Rectangle 18"/>
          <p:cNvSpPr>
            <a:spLocks/>
          </p:cNvSpPr>
          <p:nvPr/>
        </p:nvSpPr>
        <p:spPr bwMode="auto">
          <a:xfrm>
            <a:off x="3708053" y="4508377"/>
            <a:ext cx="1151930" cy="215428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2" name="Rectangle 19"/>
          <p:cNvSpPr>
            <a:spLocks/>
          </p:cNvSpPr>
          <p:nvPr/>
        </p:nvSpPr>
        <p:spPr bwMode="auto">
          <a:xfrm>
            <a:off x="3708053" y="4220394"/>
            <a:ext cx="1151930" cy="216545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3" name="Rectangle 20"/>
          <p:cNvSpPr>
            <a:spLocks/>
          </p:cNvSpPr>
          <p:nvPr/>
        </p:nvSpPr>
        <p:spPr bwMode="auto">
          <a:xfrm>
            <a:off x="2842990" y="5516315"/>
            <a:ext cx="719956" cy="504527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4" name="Rectangle 21"/>
          <p:cNvSpPr>
            <a:spLocks/>
          </p:cNvSpPr>
          <p:nvPr/>
        </p:nvSpPr>
        <p:spPr bwMode="auto">
          <a:xfrm>
            <a:off x="2842990" y="4867797"/>
            <a:ext cx="719956" cy="505643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5" name="Rectangle 22"/>
          <p:cNvSpPr>
            <a:spLocks/>
          </p:cNvSpPr>
          <p:nvPr/>
        </p:nvSpPr>
        <p:spPr bwMode="auto">
          <a:xfrm>
            <a:off x="2842990" y="4220394"/>
            <a:ext cx="719956" cy="504527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6" name="Rectangle 23"/>
          <p:cNvSpPr>
            <a:spLocks/>
          </p:cNvSpPr>
          <p:nvPr/>
        </p:nvSpPr>
        <p:spPr bwMode="auto">
          <a:xfrm>
            <a:off x="3203525" y="3283893"/>
            <a:ext cx="1151930" cy="504527"/>
          </a:xfrm>
          <a:prstGeom prst="rect">
            <a:avLst/>
          </a:prstGeom>
          <a:solidFill>
            <a:srgbClr val="4F81BD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7" name="Rectangle 24"/>
          <p:cNvSpPr>
            <a:spLocks/>
          </p:cNvSpPr>
          <p:nvPr/>
        </p:nvSpPr>
        <p:spPr bwMode="auto">
          <a:xfrm>
            <a:off x="1692176" y="4796359"/>
            <a:ext cx="577081" cy="431973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8" name="Rectangle 25"/>
          <p:cNvSpPr>
            <a:spLocks/>
          </p:cNvSpPr>
          <p:nvPr/>
        </p:nvSpPr>
        <p:spPr bwMode="auto">
          <a:xfrm>
            <a:off x="1547068" y="3283893"/>
            <a:ext cx="1153046" cy="504527"/>
          </a:xfrm>
          <a:prstGeom prst="rect">
            <a:avLst/>
          </a:prstGeom>
          <a:solidFill>
            <a:srgbClr val="4F81BD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19" name="Rectangle 26"/>
          <p:cNvSpPr>
            <a:spLocks/>
          </p:cNvSpPr>
          <p:nvPr/>
        </p:nvSpPr>
        <p:spPr bwMode="auto">
          <a:xfrm>
            <a:off x="250032" y="5588869"/>
            <a:ext cx="936501" cy="289098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20" name="Rectangle 27"/>
          <p:cNvSpPr>
            <a:spLocks/>
          </p:cNvSpPr>
          <p:nvPr/>
        </p:nvSpPr>
        <p:spPr bwMode="auto">
          <a:xfrm>
            <a:off x="250032" y="5228332"/>
            <a:ext cx="936501" cy="289099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21" name="Rectangle 28"/>
          <p:cNvSpPr>
            <a:spLocks/>
          </p:cNvSpPr>
          <p:nvPr/>
        </p:nvSpPr>
        <p:spPr bwMode="auto">
          <a:xfrm>
            <a:off x="250032" y="4867796"/>
            <a:ext cx="936501" cy="289098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22" name="Rectangle 29"/>
          <p:cNvSpPr>
            <a:spLocks/>
          </p:cNvSpPr>
          <p:nvPr/>
        </p:nvSpPr>
        <p:spPr bwMode="auto">
          <a:xfrm>
            <a:off x="250032" y="4508377"/>
            <a:ext cx="936501" cy="287982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23" name="Rectangle 30"/>
          <p:cNvSpPr>
            <a:spLocks/>
          </p:cNvSpPr>
          <p:nvPr/>
        </p:nvSpPr>
        <p:spPr bwMode="auto">
          <a:xfrm>
            <a:off x="250032" y="4148957"/>
            <a:ext cx="936501" cy="289098"/>
          </a:xfrm>
          <a:prstGeom prst="rect">
            <a:avLst/>
          </a:prstGeom>
          <a:solidFill>
            <a:srgbClr val="EAF5F6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sp>
        <p:nvSpPr>
          <p:cNvPr id="8224" name="Rectangle 31"/>
          <p:cNvSpPr>
            <a:spLocks/>
          </p:cNvSpPr>
          <p:nvPr/>
        </p:nvSpPr>
        <p:spPr bwMode="auto">
          <a:xfrm>
            <a:off x="250031" y="3283893"/>
            <a:ext cx="1153046" cy="504527"/>
          </a:xfrm>
          <a:prstGeom prst="rect">
            <a:avLst/>
          </a:prstGeom>
          <a:solidFill>
            <a:srgbClr val="4F81BD"/>
          </a:solidFill>
          <a:ln w="13546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nl-NL"/>
          </a:p>
        </p:txBody>
      </p:sp>
      <p:grpSp>
        <p:nvGrpSpPr>
          <p:cNvPr id="8225" name="Group 32"/>
          <p:cNvGrpSpPr>
            <a:grpSpLocks/>
          </p:cNvGrpSpPr>
          <p:nvPr/>
        </p:nvGrpSpPr>
        <p:grpSpPr bwMode="auto">
          <a:xfrm>
            <a:off x="4858867" y="1989088"/>
            <a:ext cx="3960316" cy="1583904"/>
            <a:chOff x="0" y="0"/>
            <a:chExt cx="444" cy="178"/>
          </a:xfrm>
        </p:grpSpPr>
        <p:sp>
          <p:nvSpPr>
            <p:cNvPr id="6177" name="AutoShape 33"/>
            <p:cNvSpPr>
              <a:spLocks/>
            </p:cNvSpPr>
            <p:nvPr/>
          </p:nvSpPr>
          <p:spPr bwMode="auto">
            <a:xfrm>
              <a:off x="0" y="0"/>
              <a:ext cx="444" cy="178"/>
            </a:xfrm>
            <a:custGeom>
              <a:avLst/>
              <a:gdLst>
                <a:gd name="T0" fmla="+- 0 10800 1"/>
                <a:gd name="T1" fmla="*/ T0 w 21599"/>
                <a:gd name="T2" fmla="+- 0 10800 1"/>
                <a:gd name="T3" fmla="*/ 10800 h 21599"/>
                <a:gd name="T4" fmla="+- 0 10800 1"/>
                <a:gd name="T5" fmla="*/ T4 w 21599"/>
                <a:gd name="T6" fmla="+- 0 10800 1"/>
                <a:gd name="T7" fmla="*/ 10800 h 21599"/>
                <a:gd name="T8" fmla="+- 0 10800 1"/>
                <a:gd name="T9" fmla="*/ T8 w 21599"/>
                <a:gd name="T10" fmla="+- 0 10800 1"/>
                <a:gd name="T11" fmla="*/ 10800 h 21599"/>
                <a:gd name="T12" fmla="+- 0 10800 1"/>
                <a:gd name="T13" fmla="*/ T12 w 21599"/>
                <a:gd name="T14" fmla="+- 0 10800 1"/>
                <a:gd name="T15" fmla="*/ 10800 h 2159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599" h="21599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3"/>
                    <a:pt x="409" y="12170"/>
                    <a:pt x="1074" y="12703"/>
                  </a:cubicBezTo>
                  <a:lnTo>
                    <a:pt x="1063" y="12669"/>
                  </a:lnTo>
                  <a:cubicBezTo>
                    <a:pt x="685" y="13218"/>
                    <a:pt x="475" y="13941"/>
                    <a:pt x="475" y="14691"/>
                  </a:cubicBezTo>
                  <a:cubicBezTo>
                    <a:pt x="475" y="16326"/>
                    <a:pt x="1451" y="17651"/>
                    <a:pt x="2655" y="17651"/>
                  </a:cubicBezTo>
                  <a:cubicBezTo>
                    <a:pt x="2739" y="17651"/>
                    <a:pt x="2824" y="17644"/>
                    <a:pt x="2909" y="17630"/>
                  </a:cubicBezTo>
                  <a:lnTo>
                    <a:pt x="2897" y="17650"/>
                  </a:lnTo>
                  <a:cubicBezTo>
                    <a:pt x="3585" y="19289"/>
                    <a:pt x="4863" y="20301"/>
                    <a:pt x="6247" y="20301"/>
                  </a:cubicBezTo>
                  <a:cubicBezTo>
                    <a:pt x="6947" y="20300"/>
                    <a:pt x="7635" y="20040"/>
                    <a:pt x="8235" y="19547"/>
                  </a:cubicBezTo>
                  <a:lnTo>
                    <a:pt x="8229" y="19551"/>
                  </a:lnTo>
                  <a:cubicBezTo>
                    <a:pt x="8855" y="20830"/>
                    <a:pt x="9908" y="21599"/>
                    <a:pt x="11037" y="21599"/>
                  </a:cubicBezTo>
                  <a:cubicBezTo>
                    <a:pt x="12524" y="21598"/>
                    <a:pt x="13837" y="20268"/>
                    <a:pt x="14268" y="18325"/>
                  </a:cubicBezTo>
                  <a:lnTo>
                    <a:pt x="14271" y="18351"/>
                  </a:lnTo>
                  <a:cubicBezTo>
                    <a:pt x="14731" y="18741"/>
                    <a:pt x="15261" y="18948"/>
                    <a:pt x="15803" y="18948"/>
                  </a:cubicBezTo>
                  <a:cubicBezTo>
                    <a:pt x="17391" y="18947"/>
                    <a:pt x="18683" y="17206"/>
                    <a:pt x="18695" y="15046"/>
                  </a:cubicBezTo>
                  <a:lnTo>
                    <a:pt x="18690" y="15036"/>
                  </a:lnTo>
                  <a:cubicBezTo>
                    <a:pt x="20358" y="14711"/>
                    <a:pt x="21598" y="12766"/>
                    <a:pt x="21598" y="10472"/>
                  </a:cubicBezTo>
                  <a:cubicBezTo>
                    <a:pt x="21598" y="9456"/>
                    <a:pt x="21351" y="8469"/>
                    <a:pt x="20897" y="7663"/>
                  </a:cubicBezTo>
                  <a:lnTo>
                    <a:pt x="20890" y="7661"/>
                  </a:lnTo>
                  <a:cubicBezTo>
                    <a:pt x="21032" y="7208"/>
                    <a:pt x="21106" y="6721"/>
                    <a:pt x="21106" y="6228"/>
                  </a:cubicBezTo>
                  <a:cubicBezTo>
                    <a:pt x="21106" y="4588"/>
                    <a:pt x="20300" y="3150"/>
                    <a:pt x="19140" y="2719"/>
                  </a:cubicBezTo>
                  <a:lnTo>
                    <a:pt x="19149" y="2712"/>
                  </a:lnTo>
                  <a:cubicBezTo>
                    <a:pt x="18941" y="1142"/>
                    <a:pt x="17934" y="0"/>
                    <a:pt x="16759" y="0"/>
                  </a:cubicBezTo>
                  <a:cubicBezTo>
                    <a:pt x="16045" y="-1"/>
                    <a:pt x="15368" y="426"/>
                    <a:pt x="14906" y="1165"/>
                  </a:cubicBezTo>
                  <a:lnTo>
                    <a:pt x="14910" y="1170"/>
                  </a:lnTo>
                  <a:cubicBezTo>
                    <a:pt x="14498" y="432"/>
                    <a:pt x="13856" y="0"/>
                    <a:pt x="13175" y="0"/>
                  </a:cubicBezTo>
                  <a:cubicBezTo>
                    <a:pt x="12348" y="-1"/>
                    <a:pt x="11591" y="637"/>
                    <a:pt x="11222" y="1645"/>
                  </a:cubicBezTo>
                  <a:lnTo>
                    <a:pt x="11230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3546">
              <a:solidFill>
                <a:srgbClr val="000000"/>
              </a:solidFill>
              <a:prstDash val="lgDash"/>
              <a:miter lim="0"/>
              <a:headEnd/>
              <a:tailEnd/>
            </a:ln>
            <a:effectLst>
              <a:outerShdw blurRad="12700" dist="107763" dir="2700000" algn="ctr" rotWithShape="0">
                <a:srgbClr val="808080"/>
              </a:outerShdw>
            </a:effectLst>
          </p:spPr>
          <p:txBody>
            <a:bodyPr lIns="72248" tIns="72248" rIns="72248" bIns="72248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6178" name="AutoShape 34"/>
            <p:cNvSpPr>
              <a:spLocks/>
            </p:cNvSpPr>
            <p:nvPr/>
          </p:nvSpPr>
          <p:spPr bwMode="auto">
            <a:xfrm>
              <a:off x="22" y="9"/>
              <a:ext cx="407" cy="1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3554"/>
                  </a:moveTo>
                  <a:cubicBezTo>
                    <a:pt x="362" y="13868"/>
                    <a:pt x="776" y="14033"/>
                    <a:pt x="1196" y="14033"/>
                  </a:cubicBezTo>
                  <a:cubicBezTo>
                    <a:pt x="1257" y="14032"/>
                    <a:pt x="1320" y="14030"/>
                    <a:pt x="1381" y="14023"/>
                  </a:cubicBezTo>
                  <a:moveTo>
                    <a:pt x="2000" y="19343"/>
                  </a:moveTo>
                  <a:cubicBezTo>
                    <a:pt x="2207" y="19307"/>
                    <a:pt x="2410" y="19232"/>
                    <a:pt x="2604" y="19119"/>
                  </a:cubicBezTo>
                  <a:moveTo>
                    <a:pt x="7435" y="20577"/>
                  </a:moveTo>
                  <a:cubicBezTo>
                    <a:pt x="7531" y="20936"/>
                    <a:pt x="7653" y="21279"/>
                    <a:pt x="7799" y="21600"/>
                  </a:cubicBezTo>
                  <a:moveTo>
                    <a:pt x="14381" y="20159"/>
                  </a:moveTo>
                  <a:cubicBezTo>
                    <a:pt x="14456" y="19794"/>
                    <a:pt x="14504" y="19418"/>
                    <a:pt x="14526" y="19038"/>
                  </a:cubicBezTo>
                  <a:moveTo>
                    <a:pt x="19207" y="16307"/>
                  </a:moveTo>
                  <a:cubicBezTo>
                    <a:pt x="19207" y="16294"/>
                    <a:pt x="19208" y="16282"/>
                    <a:pt x="19208" y="16269"/>
                  </a:cubicBezTo>
                  <a:cubicBezTo>
                    <a:pt x="19208" y="14501"/>
                    <a:pt x="18519" y="12889"/>
                    <a:pt x="17435" y="12115"/>
                  </a:cubicBezTo>
                  <a:moveTo>
                    <a:pt x="20810" y="9203"/>
                  </a:moveTo>
                  <a:cubicBezTo>
                    <a:pt x="21153" y="8776"/>
                    <a:pt x="21422" y="8238"/>
                    <a:pt x="21600" y="7631"/>
                  </a:cubicBezTo>
                  <a:moveTo>
                    <a:pt x="19743" y="2560"/>
                  </a:moveTo>
                  <a:cubicBezTo>
                    <a:pt x="19743" y="2541"/>
                    <a:pt x="19744" y="2523"/>
                    <a:pt x="19744" y="2504"/>
                  </a:cubicBezTo>
                  <a:cubicBezTo>
                    <a:pt x="19744" y="2274"/>
                    <a:pt x="19730" y="2044"/>
                    <a:pt x="19702" y="1817"/>
                  </a:cubicBezTo>
                  <a:moveTo>
                    <a:pt x="15076" y="0"/>
                  </a:moveTo>
                  <a:cubicBezTo>
                    <a:pt x="14912" y="285"/>
                    <a:pt x="14776" y="603"/>
                    <a:pt x="14673" y="946"/>
                  </a:cubicBezTo>
                  <a:moveTo>
                    <a:pt x="11061" y="563"/>
                  </a:moveTo>
                  <a:cubicBezTo>
                    <a:pt x="10972" y="823"/>
                    <a:pt x="10907" y="1097"/>
                    <a:pt x="10864" y="1380"/>
                  </a:cubicBezTo>
                  <a:moveTo>
                    <a:pt x="7162" y="2480"/>
                  </a:moveTo>
                  <a:cubicBezTo>
                    <a:pt x="6949" y="2174"/>
                    <a:pt x="6711" y="1909"/>
                    <a:pt x="6454" y="1688"/>
                  </a:cubicBezTo>
                  <a:moveTo>
                    <a:pt x="946" y="7073"/>
                  </a:moveTo>
                  <a:cubicBezTo>
                    <a:pt x="972" y="7355"/>
                    <a:pt x="1013" y="7634"/>
                    <a:pt x="1070" y="7906"/>
                  </a:cubicBezTo>
                </a:path>
              </a:pathLst>
            </a:custGeom>
            <a:solidFill>
              <a:srgbClr val="000000">
                <a:alpha val="0"/>
              </a:srgbClr>
            </a:solidFill>
            <a:ln w="13546">
              <a:solidFill>
                <a:srgbClr val="000000"/>
              </a:solidFill>
              <a:prstDash val="lgDash"/>
              <a:miter lim="0"/>
              <a:headEnd/>
              <a:tailEnd/>
            </a:ln>
            <a:effectLst>
              <a:outerShdw blurRad="12700" dist="107763" dir="2700000" algn="ctr" rotWithShape="0">
                <a:srgbClr val="808080"/>
              </a:outerShdw>
            </a:effectLst>
          </p:spPr>
          <p:txBody>
            <a:bodyPr lIns="0" tIns="0" rIns="0" bIns="0" anchor="ctr"/>
            <a:lstStyle/>
            <a:p>
              <a:pPr>
                <a:defRPr/>
              </a:pPr>
              <a:endParaRPr lang="nl-NL"/>
            </a:p>
          </p:txBody>
        </p:sp>
      </p:grpSp>
      <p:sp>
        <p:nvSpPr>
          <p:cNvPr id="8226" name="Rectangle 35"/>
          <p:cNvSpPr>
            <a:spLocks/>
          </p:cNvSpPr>
          <p:nvPr/>
        </p:nvSpPr>
        <p:spPr bwMode="auto">
          <a:xfrm>
            <a:off x="250032" y="3283893"/>
            <a:ext cx="1297037" cy="485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 b="1">
                <a:latin typeface="Arial" pitchFamily="34" charset="0"/>
                <a:cs typeface="Arial" pitchFamily="34" charset="0"/>
                <a:sym typeface="Arial" pitchFamily="34" charset="0"/>
              </a:rPr>
              <a:t>Safety region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Alarms</a:t>
            </a:r>
            <a:endParaRPr lang="nl-NL"/>
          </a:p>
        </p:txBody>
      </p:sp>
      <p:sp>
        <p:nvSpPr>
          <p:cNvPr id="8227" name="Rectangle 36"/>
          <p:cNvSpPr>
            <a:spLocks/>
          </p:cNvSpPr>
          <p:nvPr/>
        </p:nvSpPr>
        <p:spPr bwMode="auto">
          <a:xfrm>
            <a:off x="250031" y="4148956"/>
            <a:ext cx="1153046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PSAP</a:t>
            </a:r>
            <a:endParaRPr lang="nl-NL"/>
          </a:p>
        </p:txBody>
      </p:sp>
      <p:sp>
        <p:nvSpPr>
          <p:cNvPr id="8228" name="Rectangle 37"/>
          <p:cNvSpPr>
            <a:spLocks/>
          </p:cNvSpPr>
          <p:nvPr/>
        </p:nvSpPr>
        <p:spPr bwMode="auto">
          <a:xfrm>
            <a:off x="1692176" y="3283893"/>
            <a:ext cx="1150814" cy="485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 b="1">
                <a:latin typeface="Arial" pitchFamily="34" charset="0"/>
                <a:cs typeface="Arial" pitchFamily="34" charset="0"/>
                <a:sym typeface="Arial" pitchFamily="34" charset="0"/>
              </a:rPr>
              <a:t>Broker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Divides</a:t>
            </a:r>
            <a:endParaRPr lang="nl-NL"/>
          </a:p>
        </p:txBody>
      </p:sp>
      <p:sp>
        <p:nvSpPr>
          <p:cNvPr id="8229" name="Rectangle 38"/>
          <p:cNvSpPr>
            <a:spLocks/>
          </p:cNvSpPr>
          <p:nvPr/>
        </p:nvSpPr>
        <p:spPr bwMode="auto">
          <a:xfrm>
            <a:off x="1692176" y="4867796"/>
            <a:ext cx="791394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Centric</a:t>
            </a:r>
            <a:endParaRPr lang="nl-NL"/>
          </a:p>
        </p:txBody>
      </p:sp>
      <p:sp>
        <p:nvSpPr>
          <p:cNvPr id="8230" name="Rectangle 39"/>
          <p:cNvSpPr>
            <a:spLocks/>
          </p:cNvSpPr>
          <p:nvPr/>
        </p:nvSpPr>
        <p:spPr bwMode="auto">
          <a:xfrm>
            <a:off x="3347517" y="3283893"/>
            <a:ext cx="1007938" cy="485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 b="1">
                <a:latin typeface="Arial" pitchFamily="34" charset="0"/>
                <a:cs typeface="Arial" pitchFamily="34" charset="0"/>
                <a:sym typeface="Arial" pitchFamily="34" charset="0"/>
              </a:rPr>
              <a:t>Providers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Sends</a:t>
            </a:r>
            <a:endParaRPr lang="nl-NL"/>
          </a:p>
        </p:txBody>
      </p:sp>
      <p:sp>
        <p:nvSpPr>
          <p:cNvPr id="8231" name="Rectangle 40"/>
          <p:cNvSpPr>
            <a:spLocks/>
          </p:cNvSpPr>
          <p:nvPr/>
        </p:nvSpPr>
        <p:spPr bwMode="auto">
          <a:xfrm>
            <a:off x="2842990" y="4365501"/>
            <a:ext cx="719956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KPN</a:t>
            </a:r>
            <a:endParaRPr lang="nl-NL"/>
          </a:p>
        </p:txBody>
      </p:sp>
      <p:sp>
        <p:nvSpPr>
          <p:cNvPr id="8232" name="Rectangle 41"/>
          <p:cNvSpPr>
            <a:spLocks/>
          </p:cNvSpPr>
          <p:nvPr/>
        </p:nvSpPr>
        <p:spPr bwMode="auto">
          <a:xfrm>
            <a:off x="2842990" y="5012904"/>
            <a:ext cx="934268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T-Mobile</a:t>
            </a:r>
            <a:endParaRPr lang="nl-NL"/>
          </a:p>
        </p:txBody>
      </p:sp>
      <p:sp>
        <p:nvSpPr>
          <p:cNvPr id="8233" name="Rectangle 42"/>
          <p:cNvSpPr>
            <a:spLocks/>
          </p:cNvSpPr>
          <p:nvPr/>
        </p:nvSpPr>
        <p:spPr bwMode="auto">
          <a:xfrm>
            <a:off x="2842989" y="5660306"/>
            <a:ext cx="1151930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Vodafone</a:t>
            </a:r>
            <a:endParaRPr lang="nl-NL"/>
          </a:p>
        </p:txBody>
      </p:sp>
      <p:sp>
        <p:nvSpPr>
          <p:cNvPr id="8234" name="Rectangle 43"/>
          <p:cNvSpPr>
            <a:spLocks/>
          </p:cNvSpPr>
          <p:nvPr/>
        </p:nvSpPr>
        <p:spPr bwMode="auto">
          <a:xfrm>
            <a:off x="5147965" y="3283893"/>
            <a:ext cx="1729011" cy="726654"/>
          </a:xfrm>
          <a:prstGeom prst="rect">
            <a:avLst/>
          </a:prstGeom>
          <a:solidFill>
            <a:srgbClr val="F1DF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 b="1">
                <a:latin typeface="Arial" pitchFamily="34" charset="0"/>
                <a:cs typeface="Arial" pitchFamily="34" charset="0"/>
                <a:sym typeface="Arial" pitchFamily="34" charset="0"/>
              </a:rPr>
              <a:t>Handset vendors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. make handsets suitable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. sell handsets</a:t>
            </a:r>
            <a:endParaRPr lang="nl-NL"/>
          </a:p>
        </p:txBody>
      </p:sp>
      <p:sp>
        <p:nvSpPr>
          <p:cNvPr id="8235" name="Rectangle 44"/>
          <p:cNvSpPr>
            <a:spLocks/>
          </p:cNvSpPr>
          <p:nvPr/>
        </p:nvSpPr>
        <p:spPr bwMode="auto">
          <a:xfrm>
            <a:off x="7092404" y="3283893"/>
            <a:ext cx="1726779" cy="967755"/>
          </a:xfrm>
          <a:prstGeom prst="rect">
            <a:avLst/>
          </a:prstGeom>
          <a:solidFill>
            <a:srgbClr val="F1DF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 b="1">
                <a:latin typeface="Arial" pitchFamily="34" charset="0"/>
                <a:cs typeface="Arial" pitchFamily="34" charset="0"/>
                <a:sym typeface="Arial" pitchFamily="34" charset="0"/>
              </a:rPr>
              <a:t>Citizen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. choose and buy handsets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. receive NL-Alerts</a:t>
            </a:r>
            <a:endParaRPr lang="nl-NL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. act accordingly</a:t>
            </a:r>
            <a:endParaRPr lang="nl-NL"/>
          </a:p>
        </p:txBody>
      </p:sp>
      <p:pic>
        <p:nvPicPr>
          <p:cNvPr id="8236" name="Picture 45" descr="image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25" y="2133080"/>
            <a:ext cx="929804" cy="929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237" name="Rectangle 46"/>
          <p:cNvSpPr>
            <a:spLocks/>
          </p:cNvSpPr>
          <p:nvPr/>
        </p:nvSpPr>
        <p:spPr bwMode="auto">
          <a:xfrm>
            <a:off x="3708053" y="4220394"/>
            <a:ext cx="1007939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2G</a:t>
            </a:r>
            <a:endParaRPr lang="nl-NL"/>
          </a:p>
        </p:txBody>
      </p:sp>
      <p:sp>
        <p:nvSpPr>
          <p:cNvPr id="8238" name="Rectangle 47"/>
          <p:cNvSpPr>
            <a:spLocks/>
          </p:cNvSpPr>
          <p:nvPr/>
        </p:nvSpPr>
        <p:spPr bwMode="auto">
          <a:xfrm>
            <a:off x="3708053" y="4508376"/>
            <a:ext cx="1439912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3G</a:t>
            </a:r>
            <a:endParaRPr lang="nl-NL"/>
          </a:p>
        </p:txBody>
      </p:sp>
      <p:sp>
        <p:nvSpPr>
          <p:cNvPr id="8239" name="Rectangle 48"/>
          <p:cNvSpPr>
            <a:spLocks/>
          </p:cNvSpPr>
          <p:nvPr/>
        </p:nvSpPr>
        <p:spPr bwMode="auto">
          <a:xfrm>
            <a:off x="250031" y="4508376"/>
            <a:ext cx="1153046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PSAP</a:t>
            </a:r>
            <a:endParaRPr lang="nl-NL"/>
          </a:p>
        </p:txBody>
      </p:sp>
      <p:sp>
        <p:nvSpPr>
          <p:cNvPr id="8240" name="Rectangle 49"/>
          <p:cNvSpPr>
            <a:spLocks/>
          </p:cNvSpPr>
          <p:nvPr/>
        </p:nvSpPr>
        <p:spPr bwMode="auto">
          <a:xfrm>
            <a:off x="250031" y="4867796"/>
            <a:ext cx="1153046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PSAP</a:t>
            </a:r>
            <a:endParaRPr lang="nl-NL"/>
          </a:p>
        </p:txBody>
      </p:sp>
      <p:sp>
        <p:nvSpPr>
          <p:cNvPr id="8241" name="Rectangle 50"/>
          <p:cNvSpPr>
            <a:spLocks/>
          </p:cNvSpPr>
          <p:nvPr/>
        </p:nvSpPr>
        <p:spPr bwMode="auto">
          <a:xfrm>
            <a:off x="250031" y="5588868"/>
            <a:ext cx="1153046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PSAP</a:t>
            </a:r>
            <a:endParaRPr lang="nl-NL"/>
          </a:p>
        </p:txBody>
      </p:sp>
      <p:sp>
        <p:nvSpPr>
          <p:cNvPr id="8242" name="Rectangle 51"/>
          <p:cNvSpPr>
            <a:spLocks/>
          </p:cNvSpPr>
          <p:nvPr/>
        </p:nvSpPr>
        <p:spPr bwMode="auto">
          <a:xfrm>
            <a:off x="250031" y="5228332"/>
            <a:ext cx="1153046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PSAP</a:t>
            </a:r>
            <a:endParaRPr lang="nl-NL"/>
          </a:p>
        </p:txBody>
      </p:sp>
      <p:sp>
        <p:nvSpPr>
          <p:cNvPr id="8243" name="Rectangle 52"/>
          <p:cNvSpPr>
            <a:spLocks/>
          </p:cNvSpPr>
          <p:nvPr/>
        </p:nvSpPr>
        <p:spPr bwMode="auto">
          <a:xfrm>
            <a:off x="3708053" y="4867796"/>
            <a:ext cx="1007939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2G</a:t>
            </a:r>
            <a:endParaRPr lang="nl-NL"/>
          </a:p>
        </p:txBody>
      </p:sp>
      <p:sp>
        <p:nvSpPr>
          <p:cNvPr id="8244" name="Rectangle 53"/>
          <p:cNvSpPr>
            <a:spLocks/>
          </p:cNvSpPr>
          <p:nvPr/>
        </p:nvSpPr>
        <p:spPr bwMode="auto">
          <a:xfrm>
            <a:off x="3708053" y="5516315"/>
            <a:ext cx="1007939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2G</a:t>
            </a:r>
            <a:endParaRPr lang="nl-NL"/>
          </a:p>
        </p:txBody>
      </p:sp>
      <p:sp>
        <p:nvSpPr>
          <p:cNvPr id="8245" name="Rectangle 54"/>
          <p:cNvSpPr>
            <a:spLocks/>
          </p:cNvSpPr>
          <p:nvPr/>
        </p:nvSpPr>
        <p:spPr bwMode="auto">
          <a:xfrm>
            <a:off x="3708053" y="5156895"/>
            <a:ext cx="1439912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3G</a:t>
            </a:r>
            <a:endParaRPr lang="nl-NL"/>
          </a:p>
        </p:txBody>
      </p:sp>
      <p:sp>
        <p:nvSpPr>
          <p:cNvPr id="8246" name="Rectangle 55"/>
          <p:cNvSpPr>
            <a:spLocks/>
          </p:cNvSpPr>
          <p:nvPr/>
        </p:nvSpPr>
        <p:spPr bwMode="auto">
          <a:xfrm>
            <a:off x="3708053" y="5805413"/>
            <a:ext cx="1439912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3G</a:t>
            </a:r>
            <a:endParaRPr lang="nl-NL"/>
          </a:p>
        </p:txBody>
      </p:sp>
      <p:sp>
        <p:nvSpPr>
          <p:cNvPr id="8247" name="Rectangle 56"/>
          <p:cNvSpPr>
            <a:spLocks/>
          </p:cNvSpPr>
          <p:nvPr/>
        </p:nvSpPr>
        <p:spPr bwMode="auto">
          <a:xfrm>
            <a:off x="5147965" y="4076402"/>
            <a:ext cx="1582787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Samsung </a:t>
            </a:r>
            <a:endParaRPr lang="nl-NL"/>
          </a:p>
        </p:txBody>
      </p:sp>
      <p:sp>
        <p:nvSpPr>
          <p:cNvPr id="8248" name="Rectangle 57"/>
          <p:cNvSpPr>
            <a:spLocks/>
          </p:cNvSpPr>
          <p:nvPr/>
        </p:nvSpPr>
        <p:spPr bwMode="auto">
          <a:xfrm>
            <a:off x="5147965" y="4365501"/>
            <a:ext cx="1151930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Apple (iPhone)</a:t>
            </a:r>
            <a:endParaRPr lang="nl-NL"/>
          </a:p>
        </p:txBody>
      </p:sp>
      <p:sp>
        <p:nvSpPr>
          <p:cNvPr id="8249" name="Rectangle 58"/>
          <p:cNvSpPr>
            <a:spLocks/>
          </p:cNvSpPr>
          <p:nvPr/>
        </p:nvSpPr>
        <p:spPr bwMode="auto">
          <a:xfrm>
            <a:off x="5147965" y="4652367"/>
            <a:ext cx="1150814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Blackberry</a:t>
            </a:r>
            <a:endParaRPr lang="nl-NL"/>
          </a:p>
        </p:txBody>
      </p:sp>
      <p:sp>
        <p:nvSpPr>
          <p:cNvPr id="8250" name="Rectangle 59"/>
          <p:cNvSpPr>
            <a:spLocks/>
          </p:cNvSpPr>
          <p:nvPr/>
        </p:nvSpPr>
        <p:spPr bwMode="auto">
          <a:xfrm>
            <a:off x="5147965" y="6092279"/>
            <a:ext cx="862831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Nokia</a:t>
            </a:r>
            <a:endParaRPr lang="nl-NL"/>
          </a:p>
        </p:txBody>
      </p:sp>
      <p:sp>
        <p:nvSpPr>
          <p:cNvPr id="8251" name="Rectangle 60"/>
          <p:cNvSpPr>
            <a:spLocks/>
          </p:cNvSpPr>
          <p:nvPr/>
        </p:nvSpPr>
        <p:spPr bwMode="auto">
          <a:xfrm>
            <a:off x="5147965" y="4941466"/>
            <a:ext cx="862831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HTC</a:t>
            </a:r>
            <a:endParaRPr lang="nl-NL"/>
          </a:p>
        </p:txBody>
      </p:sp>
      <p:sp>
        <p:nvSpPr>
          <p:cNvPr id="8252" name="Rectangle 61"/>
          <p:cNvSpPr>
            <a:spLocks/>
          </p:cNvSpPr>
          <p:nvPr/>
        </p:nvSpPr>
        <p:spPr bwMode="auto">
          <a:xfrm>
            <a:off x="5147965" y="5516315"/>
            <a:ext cx="1511350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LG</a:t>
            </a:r>
            <a:endParaRPr lang="nl-NL"/>
          </a:p>
        </p:txBody>
      </p:sp>
      <p:sp>
        <p:nvSpPr>
          <p:cNvPr id="8253" name="Rectangle 62"/>
          <p:cNvSpPr>
            <a:spLocks/>
          </p:cNvSpPr>
          <p:nvPr/>
        </p:nvSpPr>
        <p:spPr bwMode="auto">
          <a:xfrm>
            <a:off x="5147965" y="5228332"/>
            <a:ext cx="1729011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Microsoft (Windowsphone)</a:t>
            </a:r>
            <a:endParaRPr lang="nl-NL"/>
          </a:p>
        </p:txBody>
      </p:sp>
      <p:sp>
        <p:nvSpPr>
          <p:cNvPr id="8254" name="Rectangle 63"/>
          <p:cNvSpPr>
            <a:spLocks/>
          </p:cNvSpPr>
          <p:nvPr/>
        </p:nvSpPr>
        <p:spPr bwMode="auto">
          <a:xfrm>
            <a:off x="5147965" y="5805413"/>
            <a:ext cx="1223367" cy="24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>
                <a:latin typeface="Arial" pitchFamily="34" charset="0"/>
                <a:cs typeface="Arial" pitchFamily="34" charset="0"/>
                <a:sym typeface="Arial" pitchFamily="34" charset="0"/>
              </a:rPr>
              <a:t>Sony</a:t>
            </a:r>
            <a:endParaRPr lang="nl-NL"/>
          </a:p>
        </p:txBody>
      </p:sp>
      <p:pic>
        <p:nvPicPr>
          <p:cNvPr id="8255" name="Picture 64" descr="image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78" y="2204517"/>
            <a:ext cx="668610" cy="93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56" name="Picture 65" descr="image9">
            <a:hlinkClick r:id="rId6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376" y="2275954"/>
            <a:ext cx="571500" cy="762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57" name="Picture 66" descr="image10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93" y="2348508"/>
            <a:ext cx="705445" cy="753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258" name="Line 67"/>
          <p:cNvSpPr>
            <a:spLocks noChangeShapeType="1"/>
          </p:cNvSpPr>
          <p:nvPr/>
        </p:nvSpPr>
        <p:spPr bwMode="auto">
          <a:xfrm flipV="1">
            <a:off x="250031" y="6020842"/>
            <a:ext cx="0" cy="71438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59" name="Line 68"/>
          <p:cNvSpPr>
            <a:spLocks noChangeShapeType="1"/>
          </p:cNvSpPr>
          <p:nvPr/>
        </p:nvSpPr>
        <p:spPr bwMode="auto">
          <a:xfrm>
            <a:off x="250032" y="6020842"/>
            <a:ext cx="936501" cy="0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0" name="Line 69"/>
          <p:cNvSpPr>
            <a:spLocks noChangeShapeType="1"/>
          </p:cNvSpPr>
          <p:nvPr/>
        </p:nvSpPr>
        <p:spPr bwMode="auto">
          <a:xfrm>
            <a:off x="1186533" y="6020842"/>
            <a:ext cx="0" cy="71438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1" name="Line 70"/>
          <p:cNvSpPr>
            <a:spLocks noChangeShapeType="1"/>
          </p:cNvSpPr>
          <p:nvPr/>
        </p:nvSpPr>
        <p:spPr bwMode="auto">
          <a:xfrm>
            <a:off x="250031" y="6092279"/>
            <a:ext cx="0" cy="143992"/>
          </a:xfrm>
          <a:prstGeom prst="line">
            <a:avLst/>
          </a:prstGeom>
          <a:noFill/>
          <a:ln w="13546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2" name="Line 71"/>
          <p:cNvSpPr>
            <a:spLocks noChangeShapeType="1"/>
          </p:cNvSpPr>
          <p:nvPr/>
        </p:nvSpPr>
        <p:spPr bwMode="auto">
          <a:xfrm>
            <a:off x="1186533" y="6092279"/>
            <a:ext cx="0" cy="143992"/>
          </a:xfrm>
          <a:prstGeom prst="line">
            <a:avLst/>
          </a:prstGeom>
          <a:noFill/>
          <a:ln w="13546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3" name="Line 72"/>
          <p:cNvSpPr>
            <a:spLocks noChangeShapeType="1"/>
          </p:cNvSpPr>
          <p:nvPr/>
        </p:nvSpPr>
        <p:spPr bwMode="auto">
          <a:xfrm>
            <a:off x="1186533" y="4291832"/>
            <a:ext cx="505643" cy="721072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4" name="Line 73"/>
          <p:cNvSpPr>
            <a:spLocks noChangeShapeType="1"/>
          </p:cNvSpPr>
          <p:nvPr/>
        </p:nvSpPr>
        <p:spPr bwMode="auto">
          <a:xfrm>
            <a:off x="1186533" y="4652368"/>
            <a:ext cx="505643" cy="360536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5" name="Line 74"/>
          <p:cNvSpPr>
            <a:spLocks noChangeShapeType="1"/>
          </p:cNvSpPr>
          <p:nvPr/>
        </p:nvSpPr>
        <p:spPr bwMode="auto">
          <a:xfrm>
            <a:off x="1186533" y="5012904"/>
            <a:ext cx="505643" cy="0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6" name="Line 75"/>
          <p:cNvSpPr>
            <a:spLocks noChangeShapeType="1"/>
          </p:cNvSpPr>
          <p:nvPr/>
        </p:nvSpPr>
        <p:spPr bwMode="auto">
          <a:xfrm flipV="1">
            <a:off x="1186533" y="5012904"/>
            <a:ext cx="505643" cy="360536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7" name="Line 76"/>
          <p:cNvSpPr>
            <a:spLocks noChangeShapeType="1"/>
          </p:cNvSpPr>
          <p:nvPr/>
        </p:nvSpPr>
        <p:spPr bwMode="auto">
          <a:xfrm flipV="1">
            <a:off x="1186533" y="5012904"/>
            <a:ext cx="505643" cy="721072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8" name="Line 77"/>
          <p:cNvSpPr>
            <a:spLocks noChangeShapeType="1"/>
          </p:cNvSpPr>
          <p:nvPr/>
        </p:nvSpPr>
        <p:spPr bwMode="auto">
          <a:xfrm flipH="1">
            <a:off x="1331640" y="5012904"/>
            <a:ext cx="360536" cy="863947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69" name="Line 78"/>
          <p:cNvSpPr>
            <a:spLocks noChangeShapeType="1"/>
          </p:cNvSpPr>
          <p:nvPr/>
        </p:nvSpPr>
        <p:spPr bwMode="auto">
          <a:xfrm flipH="1">
            <a:off x="1186533" y="5876851"/>
            <a:ext cx="145107" cy="359420"/>
          </a:xfrm>
          <a:prstGeom prst="line">
            <a:avLst/>
          </a:prstGeom>
          <a:noFill/>
          <a:ln w="13546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0" name="Line 79"/>
          <p:cNvSpPr>
            <a:spLocks noChangeShapeType="1"/>
          </p:cNvSpPr>
          <p:nvPr/>
        </p:nvSpPr>
        <p:spPr bwMode="auto">
          <a:xfrm flipV="1">
            <a:off x="2268141" y="4508377"/>
            <a:ext cx="574849" cy="504527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1" name="Line 80"/>
          <p:cNvSpPr>
            <a:spLocks noChangeShapeType="1"/>
          </p:cNvSpPr>
          <p:nvPr/>
        </p:nvSpPr>
        <p:spPr bwMode="auto">
          <a:xfrm>
            <a:off x="2268141" y="5012904"/>
            <a:ext cx="574849" cy="143991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2" name="Line 81"/>
          <p:cNvSpPr>
            <a:spLocks noChangeShapeType="1"/>
          </p:cNvSpPr>
          <p:nvPr/>
        </p:nvSpPr>
        <p:spPr bwMode="auto">
          <a:xfrm>
            <a:off x="2268141" y="5012904"/>
            <a:ext cx="574849" cy="792510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3" name="Line 82"/>
          <p:cNvSpPr>
            <a:spLocks noChangeShapeType="1"/>
          </p:cNvSpPr>
          <p:nvPr/>
        </p:nvSpPr>
        <p:spPr bwMode="auto">
          <a:xfrm flipV="1">
            <a:off x="3562946" y="4291832"/>
            <a:ext cx="145107" cy="216545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4" name="Line 83"/>
          <p:cNvSpPr>
            <a:spLocks noChangeShapeType="1"/>
          </p:cNvSpPr>
          <p:nvPr/>
        </p:nvSpPr>
        <p:spPr bwMode="auto">
          <a:xfrm>
            <a:off x="3562946" y="4508377"/>
            <a:ext cx="145107" cy="143991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5" name="Line 84"/>
          <p:cNvSpPr>
            <a:spLocks noChangeShapeType="1"/>
          </p:cNvSpPr>
          <p:nvPr/>
        </p:nvSpPr>
        <p:spPr bwMode="auto">
          <a:xfrm flipV="1">
            <a:off x="3562946" y="4941466"/>
            <a:ext cx="145107" cy="142875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6" name="Line 85"/>
          <p:cNvSpPr>
            <a:spLocks noChangeShapeType="1"/>
          </p:cNvSpPr>
          <p:nvPr/>
        </p:nvSpPr>
        <p:spPr bwMode="auto">
          <a:xfrm>
            <a:off x="3562946" y="5084342"/>
            <a:ext cx="145107" cy="215428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7" name="Line 86"/>
          <p:cNvSpPr>
            <a:spLocks noChangeShapeType="1"/>
          </p:cNvSpPr>
          <p:nvPr/>
        </p:nvSpPr>
        <p:spPr bwMode="auto">
          <a:xfrm flipV="1">
            <a:off x="3562946" y="5588869"/>
            <a:ext cx="145107" cy="145107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8" name="Line 87"/>
          <p:cNvSpPr>
            <a:spLocks noChangeShapeType="1"/>
          </p:cNvSpPr>
          <p:nvPr/>
        </p:nvSpPr>
        <p:spPr bwMode="auto">
          <a:xfrm>
            <a:off x="3562946" y="5733976"/>
            <a:ext cx="145107" cy="215428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79" name="Line 88"/>
          <p:cNvSpPr>
            <a:spLocks noChangeShapeType="1"/>
          </p:cNvSpPr>
          <p:nvPr/>
        </p:nvSpPr>
        <p:spPr bwMode="auto">
          <a:xfrm>
            <a:off x="1115095" y="2565053"/>
            <a:ext cx="431973" cy="0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80" name="Line 89"/>
          <p:cNvSpPr>
            <a:spLocks noChangeShapeType="1"/>
          </p:cNvSpPr>
          <p:nvPr/>
        </p:nvSpPr>
        <p:spPr bwMode="auto">
          <a:xfrm>
            <a:off x="2626445" y="2565053"/>
            <a:ext cx="431973" cy="0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grpSp>
        <p:nvGrpSpPr>
          <p:cNvPr id="8281" name="Group 90"/>
          <p:cNvGrpSpPr>
            <a:grpSpLocks/>
          </p:cNvGrpSpPr>
          <p:nvPr/>
        </p:nvGrpSpPr>
        <p:grpSpPr bwMode="auto">
          <a:xfrm>
            <a:off x="1763614" y="2277070"/>
            <a:ext cx="649635" cy="647402"/>
            <a:chOff x="0" y="0"/>
            <a:chExt cx="73" cy="73"/>
          </a:xfrm>
        </p:grpSpPr>
        <p:sp>
          <p:nvSpPr>
            <p:cNvPr id="8291" name="AutoShape 91"/>
            <p:cNvSpPr>
              <a:spLocks/>
            </p:cNvSpPr>
            <p:nvPr/>
          </p:nvSpPr>
          <p:spPr bwMode="auto">
            <a:xfrm>
              <a:off x="40" y="0"/>
              <a:ext cx="33" cy="3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9673" y="1641"/>
                  </a:moveTo>
                  <a:lnTo>
                    <a:pt x="10287" y="0"/>
                  </a:lnTo>
                  <a:lnTo>
                    <a:pt x="11618" y="0"/>
                  </a:lnTo>
                  <a:lnTo>
                    <a:pt x="12283" y="1693"/>
                  </a:lnTo>
                  <a:lnTo>
                    <a:pt x="13051" y="1847"/>
                  </a:lnTo>
                  <a:lnTo>
                    <a:pt x="14280" y="513"/>
                  </a:lnTo>
                  <a:lnTo>
                    <a:pt x="15508" y="1025"/>
                  </a:lnTo>
                  <a:lnTo>
                    <a:pt x="15559" y="2822"/>
                  </a:lnTo>
                  <a:lnTo>
                    <a:pt x="16379" y="3437"/>
                  </a:lnTo>
                  <a:lnTo>
                    <a:pt x="17862" y="2668"/>
                  </a:lnTo>
                  <a:lnTo>
                    <a:pt x="18887" y="3591"/>
                  </a:lnTo>
                  <a:lnTo>
                    <a:pt x="18170" y="5233"/>
                  </a:lnTo>
                  <a:lnTo>
                    <a:pt x="18733" y="6002"/>
                  </a:lnTo>
                  <a:lnTo>
                    <a:pt x="20370" y="5951"/>
                  </a:lnTo>
                  <a:lnTo>
                    <a:pt x="20832" y="7131"/>
                  </a:lnTo>
                  <a:lnTo>
                    <a:pt x="19705" y="8106"/>
                  </a:lnTo>
                  <a:lnTo>
                    <a:pt x="20064" y="9645"/>
                  </a:lnTo>
                  <a:lnTo>
                    <a:pt x="21600" y="10210"/>
                  </a:lnTo>
                  <a:lnTo>
                    <a:pt x="21548" y="11544"/>
                  </a:lnTo>
                  <a:lnTo>
                    <a:pt x="20115" y="12108"/>
                  </a:lnTo>
                  <a:lnTo>
                    <a:pt x="19910" y="13083"/>
                  </a:lnTo>
                  <a:lnTo>
                    <a:pt x="21036" y="14160"/>
                  </a:lnTo>
                  <a:lnTo>
                    <a:pt x="20575" y="15289"/>
                  </a:lnTo>
                  <a:lnTo>
                    <a:pt x="18989" y="15392"/>
                  </a:lnTo>
                  <a:lnTo>
                    <a:pt x="18375" y="16366"/>
                  </a:lnTo>
                  <a:lnTo>
                    <a:pt x="19091" y="17854"/>
                  </a:lnTo>
                  <a:lnTo>
                    <a:pt x="18067" y="18726"/>
                  </a:lnTo>
                  <a:lnTo>
                    <a:pt x="16736" y="18213"/>
                  </a:lnTo>
                  <a:lnTo>
                    <a:pt x="15406" y="18931"/>
                  </a:lnTo>
                  <a:lnTo>
                    <a:pt x="15252" y="20779"/>
                  </a:lnTo>
                  <a:lnTo>
                    <a:pt x="14126" y="21086"/>
                  </a:lnTo>
                  <a:lnTo>
                    <a:pt x="13000" y="19855"/>
                  </a:lnTo>
                  <a:lnTo>
                    <a:pt x="12232" y="20111"/>
                  </a:lnTo>
                  <a:lnTo>
                    <a:pt x="11720" y="21600"/>
                  </a:lnTo>
                  <a:lnTo>
                    <a:pt x="10184" y="21600"/>
                  </a:lnTo>
                  <a:lnTo>
                    <a:pt x="9724" y="20060"/>
                  </a:lnTo>
                  <a:lnTo>
                    <a:pt x="8240" y="19701"/>
                  </a:lnTo>
                  <a:lnTo>
                    <a:pt x="7113" y="20932"/>
                  </a:lnTo>
                  <a:lnTo>
                    <a:pt x="5885" y="20420"/>
                  </a:lnTo>
                  <a:lnTo>
                    <a:pt x="5936" y="18521"/>
                  </a:lnTo>
                  <a:lnTo>
                    <a:pt x="5168" y="18060"/>
                  </a:lnTo>
                  <a:lnTo>
                    <a:pt x="3377" y="18777"/>
                  </a:lnTo>
                  <a:lnTo>
                    <a:pt x="2609" y="17803"/>
                  </a:lnTo>
                  <a:lnTo>
                    <a:pt x="3377" y="16109"/>
                  </a:lnTo>
                  <a:lnTo>
                    <a:pt x="2917" y="15392"/>
                  </a:lnTo>
                  <a:lnTo>
                    <a:pt x="920" y="15443"/>
                  </a:lnTo>
                  <a:lnTo>
                    <a:pt x="511" y="14160"/>
                  </a:lnTo>
                  <a:lnTo>
                    <a:pt x="1944" y="12826"/>
                  </a:lnTo>
                  <a:lnTo>
                    <a:pt x="1893" y="12108"/>
                  </a:lnTo>
                  <a:lnTo>
                    <a:pt x="0" y="11338"/>
                  </a:lnTo>
                  <a:lnTo>
                    <a:pt x="50" y="9953"/>
                  </a:lnTo>
                  <a:lnTo>
                    <a:pt x="1944" y="9235"/>
                  </a:lnTo>
                  <a:lnTo>
                    <a:pt x="2097" y="8516"/>
                  </a:lnTo>
                  <a:lnTo>
                    <a:pt x="614" y="7080"/>
                  </a:lnTo>
                  <a:lnTo>
                    <a:pt x="1125" y="5797"/>
                  </a:lnTo>
                  <a:lnTo>
                    <a:pt x="3173" y="5900"/>
                  </a:lnTo>
                  <a:lnTo>
                    <a:pt x="3582" y="5336"/>
                  </a:lnTo>
                  <a:lnTo>
                    <a:pt x="2814" y="3437"/>
                  </a:lnTo>
                  <a:lnTo>
                    <a:pt x="3736" y="2513"/>
                  </a:lnTo>
                  <a:lnTo>
                    <a:pt x="5527" y="3334"/>
                  </a:lnTo>
                  <a:lnTo>
                    <a:pt x="6039" y="2975"/>
                  </a:lnTo>
                  <a:lnTo>
                    <a:pt x="6090" y="1179"/>
                  </a:lnTo>
                  <a:lnTo>
                    <a:pt x="7216" y="615"/>
                  </a:lnTo>
                  <a:lnTo>
                    <a:pt x="8496" y="1949"/>
                  </a:lnTo>
                  <a:lnTo>
                    <a:pt x="9673" y="1641"/>
                  </a:lnTo>
                  <a:close/>
                  <a:moveTo>
                    <a:pt x="10800" y="14348"/>
                  </a:moveTo>
                  <a:lnTo>
                    <a:pt x="11157" y="14314"/>
                  </a:lnTo>
                  <a:lnTo>
                    <a:pt x="11515" y="14280"/>
                  </a:lnTo>
                  <a:lnTo>
                    <a:pt x="11874" y="14194"/>
                  </a:lnTo>
                  <a:lnTo>
                    <a:pt x="12198" y="14092"/>
                  </a:lnTo>
                  <a:lnTo>
                    <a:pt x="12488" y="13920"/>
                  </a:lnTo>
                  <a:lnTo>
                    <a:pt x="12795" y="13732"/>
                  </a:lnTo>
                  <a:lnTo>
                    <a:pt x="13085" y="13527"/>
                  </a:lnTo>
                  <a:lnTo>
                    <a:pt x="13308" y="13305"/>
                  </a:lnTo>
                  <a:lnTo>
                    <a:pt x="13546" y="13031"/>
                  </a:lnTo>
                  <a:lnTo>
                    <a:pt x="13768" y="12775"/>
                  </a:lnTo>
                  <a:lnTo>
                    <a:pt x="13939" y="12484"/>
                  </a:lnTo>
                  <a:lnTo>
                    <a:pt x="14092" y="12193"/>
                  </a:lnTo>
                  <a:lnTo>
                    <a:pt x="14194" y="11851"/>
                  </a:lnTo>
                  <a:lnTo>
                    <a:pt x="14297" y="11492"/>
                  </a:lnTo>
                  <a:lnTo>
                    <a:pt x="14365" y="11133"/>
                  </a:lnTo>
                  <a:lnTo>
                    <a:pt x="14365" y="10774"/>
                  </a:lnTo>
                  <a:lnTo>
                    <a:pt x="14365" y="10415"/>
                  </a:lnTo>
                  <a:lnTo>
                    <a:pt x="14297" y="10055"/>
                  </a:lnTo>
                  <a:lnTo>
                    <a:pt x="14194" y="9730"/>
                  </a:lnTo>
                  <a:lnTo>
                    <a:pt x="14092" y="9389"/>
                  </a:lnTo>
                  <a:lnTo>
                    <a:pt x="13939" y="9064"/>
                  </a:lnTo>
                  <a:lnTo>
                    <a:pt x="13768" y="8772"/>
                  </a:lnTo>
                  <a:lnTo>
                    <a:pt x="13546" y="8516"/>
                  </a:lnTo>
                  <a:lnTo>
                    <a:pt x="13308" y="8243"/>
                  </a:lnTo>
                  <a:lnTo>
                    <a:pt x="13085" y="8021"/>
                  </a:lnTo>
                  <a:lnTo>
                    <a:pt x="12795" y="7815"/>
                  </a:lnTo>
                  <a:lnTo>
                    <a:pt x="12488" y="7662"/>
                  </a:lnTo>
                  <a:lnTo>
                    <a:pt x="12198" y="7490"/>
                  </a:lnTo>
                  <a:lnTo>
                    <a:pt x="11874" y="7353"/>
                  </a:lnTo>
                  <a:lnTo>
                    <a:pt x="11515" y="7302"/>
                  </a:lnTo>
                  <a:lnTo>
                    <a:pt x="11157" y="7233"/>
                  </a:lnTo>
                  <a:lnTo>
                    <a:pt x="10800" y="7233"/>
                  </a:lnTo>
                  <a:lnTo>
                    <a:pt x="10424" y="7233"/>
                  </a:lnTo>
                  <a:lnTo>
                    <a:pt x="10066" y="7302"/>
                  </a:lnTo>
                  <a:lnTo>
                    <a:pt x="9741" y="7353"/>
                  </a:lnTo>
                  <a:lnTo>
                    <a:pt x="9417" y="7490"/>
                  </a:lnTo>
                  <a:lnTo>
                    <a:pt x="9127" y="7662"/>
                  </a:lnTo>
                  <a:lnTo>
                    <a:pt x="8820" y="7815"/>
                  </a:lnTo>
                  <a:lnTo>
                    <a:pt x="8530" y="8021"/>
                  </a:lnTo>
                  <a:lnTo>
                    <a:pt x="8273" y="8243"/>
                  </a:lnTo>
                  <a:lnTo>
                    <a:pt x="8035" y="8516"/>
                  </a:lnTo>
                  <a:lnTo>
                    <a:pt x="7847" y="8772"/>
                  </a:lnTo>
                  <a:lnTo>
                    <a:pt x="7676" y="9064"/>
                  </a:lnTo>
                  <a:lnTo>
                    <a:pt x="7524" y="9389"/>
                  </a:lnTo>
                  <a:lnTo>
                    <a:pt x="7387" y="9730"/>
                  </a:lnTo>
                  <a:lnTo>
                    <a:pt x="7319" y="10055"/>
                  </a:lnTo>
                  <a:lnTo>
                    <a:pt x="7250" y="10415"/>
                  </a:lnTo>
                  <a:lnTo>
                    <a:pt x="7250" y="10774"/>
                  </a:lnTo>
                  <a:lnTo>
                    <a:pt x="7250" y="11133"/>
                  </a:lnTo>
                  <a:lnTo>
                    <a:pt x="7319" y="11492"/>
                  </a:lnTo>
                  <a:lnTo>
                    <a:pt x="7387" y="11851"/>
                  </a:lnTo>
                  <a:lnTo>
                    <a:pt x="7524" y="12193"/>
                  </a:lnTo>
                  <a:lnTo>
                    <a:pt x="7676" y="12484"/>
                  </a:lnTo>
                  <a:lnTo>
                    <a:pt x="7847" y="12775"/>
                  </a:lnTo>
                  <a:lnTo>
                    <a:pt x="8035" y="13031"/>
                  </a:lnTo>
                  <a:lnTo>
                    <a:pt x="8273" y="13305"/>
                  </a:lnTo>
                  <a:lnTo>
                    <a:pt x="8530" y="13527"/>
                  </a:lnTo>
                  <a:lnTo>
                    <a:pt x="8820" y="13732"/>
                  </a:lnTo>
                  <a:lnTo>
                    <a:pt x="9127" y="13920"/>
                  </a:lnTo>
                  <a:lnTo>
                    <a:pt x="9417" y="14092"/>
                  </a:lnTo>
                  <a:lnTo>
                    <a:pt x="9741" y="14194"/>
                  </a:lnTo>
                  <a:lnTo>
                    <a:pt x="10066" y="14280"/>
                  </a:lnTo>
                  <a:lnTo>
                    <a:pt x="10424" y="14314"/>
                  </a:lnTo>
                  <a:lnTo>
                    <a:pt x="10800" y="1434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2248" tIns="72248" rIns="72248" bIns="72248" anchor="ctr"/>
            <a:lstStyle/>
            <a:p>
              <a:endParaRPr lang="nl-NL"/>
            </a:p>
          </p:txBody>
        </p:sp>
        <p:sp>
          <p:nvSpPr>
            <p:cNvPr id="8292" name="AutoShape 92"/>
            <p:cNvSpPr>
              <a:spLocks/>
            </p:cNvSpPr>
            <p:nvPr/>
          </p:nvSpPr>
          <p:spPr bwMode="auto">
            <a:xfrm>
              <a:off x="0" y="13"/>
              <a:ext cx="39" cy="4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9673" y="1641"/>
                  </a:moveTo>
                  <a:lnTo>
                    <a:pt x="10287" y="0"/>
                  </a:lnTo>
                  <a:lnTo>
                    <a:pt x="11618" y="0"/>
                  </a:lnTo>
                  <a:lnTo>
                    <a:pt x="12283" y="1693"/>
                  </a:lnTo>
                  <a:lnTo>
                    <a:pt x="13051" y="1847"/>
                  </a:lnTo>
                  <a:lnTo>
                    <a:pt x="14280" y="513"/>
                  </a:lnTo>
                  <a:lnTo>
                    <a:pt x="15508" y="1025"/>
                  </a:lnTo>
                  <a:lnTo>
                    <a:pt x="15559" y="2822"/>
                  </a:lnTo>
                  <a:lnTo>
                    <a:pt x="16379" y="3437"/>
                  </a:lnTo>
                  <a:lnTo>
                    <a:pt x="17862" y="2668"/>
                  </a:lnTo>
                  <a:lnTo>
                    <a:pt x="18887" y="3591"/>
                  </a:lnTo>
                  <a:lnTo>
                    <a:pt x="18170" y="5233"/>
                  </a:lnTo>
                  <a:lnTo>
                    <a:pt x="18733" y="6002"/>
                  </a:lnTo>
                  <a:lnTo>
                    <a:pt x="20370" y="5951"/>
                  </a:lnTo>
                  <a:lnTo>
                    <a:pt x="20832" y="7131"/>
                  </a:lnTo>
                  <a:lnTo>
                    <a:pt x="19705" y="8106"/>
                  </a:lnTo>
                  <a:lnTo>
                    <a:pt x="20064" y="9645"/>
                  </a:lnTo>
                  <a:lnTo>
                    <a:pt x="21600" y="10210"/>
                  </a:lnTo>
                  <a:lnTo>
                    <a:pt x="21548" y="11544"/>
                  </a:lnTo>
                  <a:lnTo>
                    <a:pt x="20115" y="12108"/>
                  </a:lnTo>
                  <a:lnTo>
                    <a:pt x="19910" y="13083"/>
                  </a:lnTo>
                  <a:lnTo>
                    <a:pt x="21036" y="14160"/>
                  </a:lnTo>
                  <a:lnTo>
                    <a:pt x="20575" y="15289"/>
                  </a:lnTo>
                  <a:lnTo>
                    <a:pt x="18989" y="15392"/>
                  </a:lnTo>
                  <a:lnTo>
                    <a:pt x="18375" y="16366"/>
                  </a:lnTo>
                  <a:lnTo>
                    <a:pt x="19091" y="17854"/>
                  </a:lnTo>
                  <a:lnTo>
                    <a:pt x="18067" y="18726"/>
                  </a:lnTo>
                  <a:lnTo>
                    <a:pt x="16736" y="18213"/>
                  </a:lnTo>
                  <a:lnTo>
                    <a:pt x="15406" y="18931"/>
                  </a:lnTo>
                  <a:lnTo>
                    <a:pt x="15252" y="20779"/>
                  </a:lnTo>
                  <a:lnTo>
                    <a:pt x="14126" y="21086"/>
                  </a:lnTo>
                  <a:lnTo>
                    <a:pt x="13000" y="19855"/>
                  </a:lnTo>
                  <a:lnTo>
                    <a:pt x="12232" y="20111"/>
                  </a:lnTo>
                  <a:lnTo>
                    <a:pt x="11720" y="21600"/>
                  </a:lnTo>
                  <a:lnTo>
                    <a:pt x="10184" y="21600"/>
                  </a:lnTo>
                  <a:lnTo>
                    <a:pt x="9724" y="20060"/>
                  </a:lnTo>
                  <a:lnTo>
                    <a:pt x="8240" y="19701"/>
                  </a:lnTo>
                  <a:lnTo>
                    <a:pt x="7113" y="20932"/>
                  </a:lnTo>
                  <a:lnTo>
                    <a:pt x="5885" y="20420"/>
                  </a:lnTo>
                  <a:lnTo>
                    <a:pt x="5936" y="18521"/>
                  </a:lnTo>
                  <a:lnTo>
                    <a:pt x="5168" y="18060"/>
                  </a:lnTo>
                  <a:lnTo>
                    <a:pt x="3377" y="18777"/>
                  </a:lnTo>
                  <a:lnTo>
                    <a:pt x="2609" y="17803"/>
                  </a:lnTo>
                  <a:lnTo>
                    <a:pt x="3377" y="16109"/>
                  </a:lnTo>
                  <a:lnTo>
                    <a:pt x="2917" y="15392"/>
                  </a:lnTo>
                  <a:lnTo>
                    <a:pt x="920" y="15443"/>
                  </a:lnTo>
                  <a:lnTo>
                    <a:pt x="511" y="14160"/>
                  </a:lnTo>
                  <a:lnTo>
                    <a:pt x="1944" y="12826"/>
                  </a:lnTo>
                  <a:lnTo>
                    <a:pt x="1893" y="12108"/>
                  </a:lnTo>
                  <a:lnTo>
                    <a:pt x="0" y="11338"/>
                  </a:lnTo>
                  <a:lnTo>
                    <a:pt x="50" y="9953"/>
                  </a:lnTo>
                  <a:lnTo>
                    <a:pt x="1944" y="9235"/>
                  </a:lnTo>
                  <a:lnTo>
                    <a:pt x="2097" y="8516"/>
                  </a:lnTo>
                  <a:lnTo>
                    <a:pt x="614" y="7080"/>
                  </a:lnTo>
                  <a:lnTo>
                    <a:pt x="1125" y="5797"/>
                  </a:lnTo>
                  <a:lnTo>
                    <a:pt x="3173" y="5900"/>
                  </a:lnTo>
                  <a:lnTo>
                    <a:pt x="3582" y="5336"/>
                  </a:lnTo>
                  <a:lnTo>
                    <a:pt x="2814" y="3437"/>
                  </a:lnTo>
                  <a:lnTo>
                    <a:pt x="3736" y="2513"/>
                  </a:lnTo>
                  <a:lnTo>
                    <a:pt x="5527" y="3334"/>
                  </a:lnTo>
                  <a:lnTo>
                    <a:pt x="6039" y="2975"/>
                  </a:lnTo>
                  <a:lnTo>
                    <a:pt x="6090" y="1179"/>
                  </a:lnTo>
                  <a:lnTo>
                    <a:pt x="7216" y="615"/>
                  </a:lnTo>
                  <a:lnTo>
                    <a:pt x="8496" y="1949"/>
                  </a:lnTo>
                  <a:lnTo>
                    <a:pt x="9673" y="1641"/>
                  </a:lnTo>
                  <a:close/>
                  <a:moveTo>
                    <a:pt x="10800" y="14348"/>
                  </a:moveTo>
                  <a:lnTo>
                    <a:pt x="11157" y="14314"/>
                  </a:lnTo>
                  <a:lnTo>
                    <a:pt x="11515" y="14280"/>
                  </a:lnTo>
                  <a:lnTo>
                    <a:pt x="11874" y="14194"/>
                  </a:lnTo>
                  <a:lnTo>
                    <a:pt x="12198" y="14092"/>
                  </a:lnTo>
                  <a:lnTo>
                    <a:pt x="12488" y="13920"/>
                  </a:lnTo>
                  <a:lnTo>
                    <a:pt x="12795" y="13732"/>
                  </a:lnTo>
                  <a:lnTo>
                    <a:pt x="13085" y="13527"/>
                  </a:lnTo>
                  <a:lnTo>
                    <a:pt x="13308" y="13305"/>
                  </a:lnTo>
                  <a:lnTo>
                    <a:pt x="13546" y="13031"/>
                  </a:lnTo>
                  <a:lnTo>
                    <a:pt x="13768" y="12775"/>
                  </a:lnTo>
                  <a:lnTo>
                    <a:pt x="13939" y="12484"/>
                  </a:lnTo>
                  <a:lnTo>
                    <a:pt x="14092" y="12193"/>
                  </a:lnTo>
                  <a:lnTo>
                    <a:pt x="14194" y="11851"/>
                  </a:lnTo>
                  <a:lnTo>
                    <a:pt x="14297" y="11492"/>
                  </a:lnTo>
                  <a:lnTo>
                    <a:pt x="14365" y="11133"/>
                  </a:lnTo>
                  <a:lnTo>
                    <a:pt x="14365" y="10774"/>
                  </a:lnTo>
                  <a:lnTo>
                    <a:pt x="14365" y="10415"/>
                  </a:lnTo>
                  <a:lnTo>
                    <a:pt x="14297" y="10055"/>
                  </a:lnTo>
                  <a:lnTo>
                    <a:pt x="14194" y="9730"/>
                  </a:lnTo>
                  <a:lnTo>
                    <a:pt x="14092" y="9389"/>
                  </a:lnTo>
                  <a:lnTo>
                    <a:pt x="13939" y="9064"/>
                  </a:lnTo>
                  <a:lnTo>
                    <a:pt x="13768" y="8772"/>
                  </a:lnTo>
                  <a:lnTo>
                    <a:pt x="13546" y="8516"/>
                  </a:lnTo>
                  <a:lnTo>
                    <a:pt x="13308" y="8243"/>
                  </a:lnTo>
                  <a:lnTo>
                    <a:pt x="13085" y="8021"/>
                  </a:lnTo>
                  <a:lnTo>
                    <a:pt x="12795" y="7815"/>
                  </a:lnTo>
                  <a:lnTo>
                    <a:pt x="12488" y="7662"/>
                  </a:lnTo>
                  <a:lnTo>
                    <a:pt x="12198" y="7490"/>
                  </a:lnTo>
                  <a:lnTo>
                    <a:pt x="11874" y="7353"/>
                  </a:lnTo>
                  <a:lnTo>
                    <a:pt x="11515" y="7302"/>
                  </a:lnTo>
                  <a:lnTo>
                    <a:pt x="11157" y="7233"/>
                  </a:lnTo>
                  <a:lnTo>
                    <a:pt x="10800" y="7233"/>
                  </a:lnTo>
                  <a:lnTo>
                    <a:pt x="10424" y="7233"/>
                  </a:lnTo>
                  <a:lnTo>
                    <a:pt x="10066" y="7302"/>
                  </a:lnTo>
                  <a:lnTo>
                    <a:pt x="9741" y="7353"/>
                  </a:lnTo>
                  <a:lnTo>
                    <a:pt x="9417" y="7490"/>
                  </a:lnTo>
                  <a:lnTo>
                    <a:pt x="9127" y="7662"/>
                  </a:lnTo>
                  <a:lnTo>
                    <a:pt x="8820" y="7815"/>
                  </a:lnTo>
                  <a:lnTo>
                    <a:pt x="8530" y="8021"/>
                  </a:lnTo>
                  <a:lnTo>
                    <a:pt x="8273" y="8243"/>
                  </a:lnTo>
                  <a:lnTo>
                    <a:pt x="8035" y="8516"/>
                  </a:lnTo>
                  <a:lnTo>
                    <a:pt x="7847" y="8772"/>
                  </a:lnTo>
                  <a:lnTo>
                    <a:pt x="7676" y="9064"/>
                  </a:lnTo>
                  <a:lnTo>
                    <a:pt x="7524" y="9389"/>
                  </a:lnTo>
                  <a:lnTo>
                    <a:pt x="7387" y="9730"/>
                  </a:lnTo>
                  <a:lnTo>
                    <a:pt x="7319" y="10055"/>
                  </a:lnTo>
                  <a:lnTo>
                    <a:pt x="7250" y="10415"/>
                  </a:lnTo>
                  <a:lnTo>
                    <a:pt x="7250" y="10774"/>
                  </a:lnTo>
                  <a:lnTo>
                    <a:pt x="7250" y="11133"/>
                  </a:lnTo>
                  <a:lnTo>
                    <a:pt x="7319" y="11492"/>
                  </a:lnTo>
                  <a:lnTo>
                    <a:pt x="7387" y="11851"/>
                  </a:lnTo>
                  <a:lnTo>
                    <a:pt x="7524" y="12193"/>
                  </a:lnTo>
                  <a:lnTo>
                    <a:pt x="7676" y="12484"/>
                  </a:lnTo>
                  <a:lnTo>
                    <a:pt x="7847" y="12775"/>
                  </a:lnTo>
                  <a:lnTo>
                    <a:pt x="8035" y="13031"/>
                  </a:lnTo>
                  <a:lnTo>
                    <a:pt x="8273" y="13305"/>
                  </a:lnTo>
                  <a:lnTo>
                    <a:pt x="8530" y="13527"/>
                  </a:lnTo>
                  <a:lnTo>
                    <a:pt x="8820" y="13732"/>
                  </a:lnTo>
                  <a:lnTo>
                    <a:pt x="9127" y="13920"/>
                  </a:lnTo>
                  <a:lnTo>
                    <a:pt x="9417" y="14092"/>
                  </a:lnTo>
                  <a:lnTo>
                    <a:pt x="9741" y="14194"/>
                  </a:lnTo>
                  <a:lnTo>
                    <a:pt x="10066" y="14280"/>
                  </a:lnTo>
                  <a:lnTo>
                    <a:pt x="10424" y="14314"/>
                  </a:lnTo>
                  <a:lnTo>
                    <a:pt x="10800" y="1434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2248" tIns="72248" rIns="72248" bIns="72248" anchor="ctr"/>
            <a:lstStyle/>
            <a:p>
              <a:endParaRPr lang="nl-NL"/>
            </a:p>
          </p:txBody>
        </p:sp>
        <p:sp>
          <p:nvSpPr>
            <p:cNvPr id="8293" name="AutoShape 93"/>
            <p:cNvSpPr>
              <a:spLocks/>
            </p:cNvSpPr>
            <p:nvPr/>
          </p:nvSpPr>
          <p:spPr bwMode="auto">
            <a:xfrm>
              <a:off x="25" y="28"/>
              <a:ext cx="44" cy="4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9673" y="1641"/>
                  </a:moveTo>
                  <a:lnTo>
                    <a:pt x="10287" y="0"/>
                  </a:lnTo>
                  <a:lnTo>
                    <a:pt x="11618" y="0"/>
                  </a:lnTo>
                  <a:lnTo>
                    <a:pt x="12283" y="1693"/>
                  </a:lnTo>
                  <a:lnTo>
                    <a:pt x="13051" y="1847"/>
                  </a:lnTo>
                  <a:lnTo>
                    <a:pt x="14280" y="513"/>
                  </a:lnTo>
                  <a:lnTo>
                    <a:pt x="15508" y="1025"/>
                  </a:lnTo>
                  <a:lnTo>
                    <a:pt x="15559" y="2822"/>
                  </a:lnTo>
                  <a:lnTo>
                    <a:pt x="16379" y="3437"/>
                  </a:lnTo>
                  <a:lnTo>
                    <a:pt x="17862" y="2668"/>
                  </a:lnTo>
                  <a:lnTo>
                    <a:pt x="18887" y="3591"/>
                  </a:lnTo>
                  <a:lnTo>
                    <a:pt x="18170" y="5233"/>
                  </a:lnTo>
                  <a:lnTo>
                    <a:pt x="18733" y="6002"/>
                  </a:lnTo>
                  <a:lnTo>
                    <a:pt x="20370" y="5951"/>
                  </a:lnTo>
                  <a:lnTo>
                    <a:pt x="20832" y="7131"/>
                  </a:lnTo>
                  <a:lnTo>
                    <a:pt x="19705" y="8106"/>
                  </a:lnTo>
                  <a:lnTo>
                    <a:pt x="20064" y="9645"/>
                  </a:lnTo>
                  <a:lnTo>
                    <a:pt x="21600" y="10210"/>
                  </a:lnTo>
                  <a:lnTo>
                    <a:pt x="21548" y="11544"/>
                  </a:lnTo>
                  <a:lnTo>
                    <a:pt x="20115" y="12108"/>
                  </a:lnTo>
                  <a:lnTo>
                    <a:pt x="19910" y="13083"/>
                  </a:lnTo>
                  <a:lnTo>
                    <a:pt x="21036" y="14160"/>
                  </a:lnTo>
                  <a:lnTo>
                    <a:pt x="20575" y="15289"/>
                  </a:lnTo>
                  <a:lnTo>
                    <a:pt x="18989" y="15392"/>
                  </a:lnTo>
                  <a:lnTo>
                    <a:pt x="18375" y="16366"/>
                  </a:lnTo>
                  <a:lnTo>
                    <a:pt x="19091" y="17854"/>
                  </a:lnTo>
                  <a:lnTo>
                    <a:pt x="18067" y="18726"/>
                  </a:lnTo>
                  <a:lnTo>
                    <a:pt x="16736" y="18213"/>
                  </a:lnTo>
                  <a:lnTo>
                    <a:pt x="15406" y="18931"/>
                  </a:lnTo>
                  <a:lnTo>
                    <a:pt x="15252" y="20779"/>
                  </a:lnTo>
                  <a:lnTo>
                    <a:pt x="14126" y="21086"/>
                  </a:lnTo>
                  <a:lnTo>
                    <a:pt x="13000" y="19855"/>
                  </a:lnTo>
                  <a:lnTo>
                    <a:pt x="12232" y="20111"/>
                  </a:lnTo>
                  <a:lnTo>
                    <a:pt x="11720" y="21600"/>
                  </a:lnTo>
                  <a:lnTo>
                    <a:pt x="10184" y="21600"/>
                  </a:lnTo>
                  <a:lnTo>
                    <a:pt x="9724" y="20060"/>
                  </a:lnTo>
                  <a:lnTo>
                    <a:pt x="8240" y="19701"/>
                  </a:lnTo>
                  <a:lnTo>
                    <a:pt x="7113" y="20932"/>
                  </a:lnTo>
                  <a:lnTo>
                    <a:pt x="5885" y="20420"/>
                  </a:lnTo>
                  <a:lnTo>
                    <a:pt x="5936" y="18521"/>
                  </a:lnTo>
                  <a:lnTo>
                    <a:pt x="5168" y="18060"/>
                  </a:lnTo>
                  <a:lnTo>
                    <a:pt x="3377" y="18777"/>
                  </a:lnTo>
                  <a:lnTo>
                    <a:pt x="2609" y="17803"/>
                  </a:lnTo>
                  <a:lnTo>
                    <a:pt x="3377" y="16109"/>
                  </a:lnTo>
                  <a:lnTo>
                    <a:pt x="2917" y="15392"/>
                  </a:lnTo>
                  <a:lnTo>
                    <a:pt x="920" y="15443"/>
                  </a:lnTo>
                  <a:lnTo>
                    <a:pt x="511" y="14160"/>
                  </a:lnTo>
                  <a:lnTo>
                    <a:pt x="1944" y="12826"/>
                  </a:lnTo>
                  <a:lnTo>
                    <a:pt x="1893" y="12108"/>
                  </a:lnTo>
                  <a:lnTo>
                    <a:pt x="0" y="11338"/>
                  </a:lnTo>
                  <a:lnTo>
                    <a:pt x="50" y="9953"/>
                  </a:lnTo>
                  <a:lnTo>
                    <a:pt x="1944" y="9235"/>
                  </a:lnTo>
                  <a:lnTo>
                    <a:pt x="2097" y="8516"/>
                  </a:lnTo>
                  <a:lnTo>
                    <a:pt x="614" y="7080"/>
                  </a:lnTo>
                  <a:lnTo>
                    <a:pt x="1125" y="5797"/>
                  </a:lnTo>
                  <a:lnTo>
                    <a:pt x="3173" y="5900"/>
                  </a:lnTo>
                  <a:lnTo>
                    <a:pt x="3582" y="5336"/>
                  </a:lnTo>
                  <a:lnTo>
                    <a:pt x="2814" y="3437"/>
                  </a:lnTo>
                  <a:lnTo>
                    <a:pt x="3736" y="2513"/>
                  </a:lnTo>
                  <a:lnTo>
                    <a:pt x="5527" y="3334"/>
                  </a:lnTo>
                  <a:lnTo>
                    <a:pt x="6039" y="2975"/>
                  </a:lnTo>
                  <a:lnTo>
                    <a:pt x="6090" y="1179"/>
                  </a:lnTo>
                  <a:lnTo>
                    <a:pt x="7216" y="615"/>
                  </a:lnTo>
                  <a:lnTo>
                    <a:pt x="8496" y="1949"/>
                  </a:lnTo>
                  <a:lnTo>
                    <a:pt x="9673" y="1641"/>
                  </a:lnTo>
                  <a:close/>
                  <a:moveTo>
                    <a:pt x="10800" y="14348"/>
                  </a:moveTo>
                  <a:lnTo>
                    <a:pt x="11157" y="14314"/>
                  </a:lnTo>
                  <a:lnTo>
                    <a:pt x="11515" y="14280"/>
                  </a:lnTo>
                  <a:lnTo>
                    <a:pt x="11874" y="14194"/>
                  </a:lnTo>
                  <a:lnTo>
                    <a:pt x="12198" y="14092"/>
                  </a:lnTo>
                  <a:lnTo>
                    <a:pt x="12488" y="13920"/>
                  </a:lnTo>
                  <a:lnTo>
                    <a:pt x="12795" y="13732"/>
                  </a:lnTo>
                  <a:lnTo>
                    <a:pt x="13085" y="13527"/>
                  </a:lnTo>
                  <a:lnTo>
                    <a:pt x="13308" y="13305"/>
                  </a:lnTo>
                  <a:lnTo>
                    <a:pt x="13546" y="13031"/>
                  </a:lnTo>
                  <a:lnTo>
                    <a:pt x="13768" y="12775"/>
                  </a:lnTo>
                  <a:lnTo>
                    <a:pt x="13939" y="12484"/>
                  </a:lnTo>
                  <a:lnTo>
                    <a:pt x="14092" y="12193"/>
                  </a:lnTo>
                  <a:lnTo>
                    <a:pt x="14194" y="11851"/>
                  </a:lnTo>
                  <a:lnTo>
                    <a:pt x="14297" y="11492"/>
                  </a:lnTo>
                  <a:lnTo>
                    <a:pt x="14365" y="11133"/>
                  </a:lnTo>
                  <a:lnTo>
                    <a:pt x="14365" y="10774"/>
                  </a:lnTo>
                  <a:lnTo>
                    <a:pt x="14365" y="10415"/>
                  </a:lnTo>
                  <a:lnTo>
                    <a:pt x="14297" y="10055"/>
                  </a:lnTo>
                  <a:lnTo>
                    <a:pt x="14194" y="9730"/>
                  </a:lnTo>
                  <a:lnTo>
                    <a:pt x="14092" y="9389"/>
                  </a:lnTo>
                  <a:lnTo>
                    <a:pt x="13939" y="9064"/>
                  </a:lnTo>
                  <a:lnTo>
                    <a:pt x="13768" y="8772"/>
                  </a:lnTo>
                  <a:lnTo>
                    <a:pt x="13546" y="8516"/>
                  </a:lnTo>
                  <a:lnTo>
                    <a:pt x="13308" y="8243"/>
                  </a:lnTo>
                  <a:lnTo>
                    <a:pt x="13085" y="8021"/>
                  </a:lnTo>
                  <a:lnTo>
                    <a:pt x="12795" y="7815"/>
                  </a:lnTo>
                  <a:lnTo>
                    <a:pt x="12488" y="7662"/>
                  </a:lnTo>
                  <a:lnTo>
                    <a:pt x="12198" y="7490"/>
                  </a:lnTo>
                  <a:lnTo>
                    <a:pt x="11874" y="7353"/>
                  </a:lnTo>
                  <a:lnTo>
                    <a:pt x="11515" y="7302"/>
                  </a:lnTo>
                  <a:lnTo>
                    <a:pt x="11157" y="7233"/>
                  </a:lnTo>
                  <a:lnTo>
                    <a:pt x="10800" y="7233"/>
                  </a:lnTo>
                  <a:lnTo>
                    <a:pt x="10424" y="7233"/>
                  </a:lnTo>
                  <a:lnTo>
                    <a:pt x="10066" y="7302"/>
                  </a:lnTo>
                  <a:lnTo>
                    <a:pt x="9741" y="7353"/>
                  </a:lnTo>
                  <a:lnTo>
                    <a:pt x="9417" y="7490"/>
                  </a:lnTo>
                  <a:lnTo>
                    <a:pt x="9127" y="7662"/>
                  </a:lnTo>
                  <a:lnTo>
                    <a:pt x="8820" y="7815"/>
                  </a:lnTo>
                  <a:lnTo>
                    <a:pt x="8530" y="8021"/>
                  </a:lnTo>
                  <a:lnTo>
                    <a:pt x="8273" y="8243"/>
                  </a:lnTo>
                  <a:lnTo>
                    <a:pt x="8035" y="8516"/>
                  </a:lnTo>
                  <a:lnTo>
                    <a:pt x="7847" y="8772"/>
                  </a:lnTo>
                  <a:lnTo>
                    <a:pt x="7676" y="9064"/>
                  </a:lnTo>
                  <a:lnTo>
                    <a:pt x="7524" y="9389"/>
                  </a:lnTo>
                  <a:lnTo>
                    <a:pt x="7387" y="9730"/>
                  </a:lnTo>
                  <a:lnTo>
                    <a:pt x="7319" y="10055"/>
                  </a:lnTo>
                  <a:lnTo>
                    <a:pt x="7250" y="10415"/>
                  </a:lnTo>
                  <a:lnTo>
                    <a:pt x="7250" y="10774"/>
                  </a:lnTo>
                  <a:lnTo>
                    <a:pt x="7250" y="11133"/>
                  </a:lnTo>
                  <a:lnTo>
                    <a:pt x="7319" y="11492"/>
                  </a:lnTo>
                  <a:lnTo>
                    <a:pt x="7387" y="11851"/>
                  </a:lnTo>
                  <a:lnTo>
                    <a:pt x="7524" y="12193"/>
                  </a:lnTo>
                  <a:lnTo>
                    <a:pt x="7676" y="12484"/>
                  </a:lnTo>
                  <a:lnTo>
                    <a:pt x="7847" y="12775"/>
                  </a:lnTo>
                  <a:lnTo>
                    <a:pt x="8035" y="13031"/>
                  </a:lnTo>
                  <a:lnTo>
                    <a:pt x="8273" y="13305"/>
                  </a:lnTo>
                  <a:lnTo>
                    <a:pt x="8530" y="13527"/>
                  </a:lnTo>
                  <a:lnTo>
                    <a:pt x="8820" y="13732"/>
                  </a:lnTo>
                  <a:lnTo>
                    <a:pt x="9127" y="13920"/>
                  </a:lnTo>
                  <a:lnTo>
                    <a:pt x="9417" y="14092"/>
                  </a:lnTo>
                  <a:lnTo>
                    <a:pt x="9741" y="14194"/>
                  </a:lnTo>
                  <a:lnTo>
                    <a:pt x="10066" y="14280"/>
                  </a:lnTo>
                  <a:lnTo>
                    <a:pt x="10424" y="14314"/>
                  </a:lnTo>
                  <a:lnTo>
                    <a:pt x="10800" y="1434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72248" tIns="72248" rIns="72248" bIns="72248" anchor="ctr"/>
            <a:lstStyle/>
            <a:p>
              <a:endParaRPr lang="nl-NL"/>
            </a:p>
          </p:txBody>
        </p:sp>
      </p:grpSp>
      <p:sp>
        <p:nvSpPr>
          <p:cNvPr id="8282" name="Rectangle 94"/>
          <p:cNvSpPr>
            <a:spLocks/>
          </p:cNvSpPr>
          <p:nvPr/>
        </p:nvSpPr>
        <p:spPr bwMode="auto">
          <a:xfrm>
            <a:off x="1150814" y="1884164"/>
            <a:ext cx="3376538" cy="24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96" tIns="50798" rIns="88896" bIns="50798"/>
          <a:lstStyle/>
          <a:p>
            <a:pPr defTabSz="456514">
              <a:spcBef>
                <a:spcPts val="703"/>
              </a:spcBef>
            </a:pPr>
            <a:r>
              <a:rPr lang="nl-NL" sz="1000" b="1">
                <a:latin typeface="Arial" pitchFamily="34" charset="0"/>
                <a:cs typeface="Arial" pitchFamily="34" charset="0"/>
                <a:sym typeface="Arial" pitchFamily="34" charset="0"/>
              </a:rPr>
              <a:t>Direct influence of Ministry of Security and Justice</a:t>
            </a:r>
            <a:endParaRPr lang="nl-NL"/>
          </a:p>
        </p:txBody>
      </p:sp>
      <p:sp>
        <p:nvSpPr>
          <p:cNvPr id="8283" name="Line 95"/>
          <p:cNvSpPr>
            <a:spLocks noChangeShapeType="1"/>
          </p:cNvSpPr>
          <p:nvPr/>
        </p:nvSpPr>
        <p:spPr bwMode="auto">
          <a:xfrm>
            <a:off x="539131" y="2133079"/>
            <a:ext cx="4104307" cy="0"/>
          </a:xfrm>
          <a:prstGeom prst="line">
            <a:avLst/>
          </a:prstGeom>
          <a:noFill/>
          <a:ln w="406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84" name="Line 96"/>
          <p:cNvSpPr>
            <a:spLocks noChangeShapeType="1"/>
          </p:cNvSpPr>
          <p:nvPr/>
        </p:nvSpPr>
        <p:spPr bwMode="auto">
          <a:xfrm flipH="1">
            <a:off x="395138" y="2133079"/>
            <a:ext cx="143992" cy="71438"/>
          </a:xfrm>
          <a:prstGeom prst="line">
            <a:avLst/>
          </a:prstGeom>
          <a:noFill/>
          <a:ln w="406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85" name="Line 97"/>
          <p:cNvSpPr>
            <a:spLocks noChangeShapeType="1"/>
          </p:cNvSpPr>
          <p:nvPr/>
        </p:nvSpPr>
        <p:spPr bwMode="auto">
          <a:xfrm>
            <a:off x="4643437" y="2133079"/>
            <a:ext cx="143992" cy="71438"/>
          </a:xfrm>
          <a:prstGeom prst="line">
            <a:avLst/>
          </a:prstGeom>
          <a:noFill/>
          <a:ln w="406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86" name="Line 98"/>
          <p:cNvSpPr>
            <a:spLocks noChangeShapeType="1"/>
          </p:cNvSpPr>
          <p:nvPr/>
        </p:nvSpPr>
        <p:spPr bwMode="auto">
          <a:xfrm>
            <a:off x="5147965" y="3283893"/>
            <a:ext cx="0" cy="721072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87" name="Line 99"/>
          <p:cNvSpPr>
            <a:spLocks noChangeShapeType="1"/>
          </p:cNvSpPr>
          <p:nvPr/>
        </p:nvSpPr>
        <p:spPr bwMode="auto">
          <a:xfrm>
            <a:off x="7092404" y="3283893"/>
            <a:ext cx="0" cy="936501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88" name="Line 100"/>
          <p:cNvSpPr>
            <a:spLocks noChangeShapeType="1"/>
          </p:cNvSpPr>
          <p:nvPr/>
        </p:nvSpPr>
        <p:spPr bwMode="auto">
          <a:xfrm>
            <a:off x="8819183" y="3283893"/>
            <a:ext cx="0" cy="936501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89" name="Line 101"/>
          <p:cNvSpPr>
            <a:spLocks noChangeShapeType="1"/>
          </p:cNvSpPr>
          <p:nvPr/>
        </p:nvSpPr>
        <p:spPr bwMode="auto">
          <a:xfrm>
            <a:off x="7092404" y="3283893"/>
            <a:ext cx="1726779" cy="0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  <p:sp>
        <p:nvSpPr>
          <p:cNvPr id="8290" name="Line 102"/>
          <p:cNvSpPr>
            <a:spLocks noChangeShapeType="1"/>
          </p:cNvSpPr>
          <p:nvPr/>
        </p:nvSpPr>
        <p:spPr bwMode="auto">
          <a:xfrm>
            <a:off x="7092404" y="4220394"/>
            <a:ext cx="1726779" cy="0"/>
          </a:xfrm>
          <a:prstGeom prst="line">
            <a:avLst/>
          </a:prstGeom>
          <a:noFill/>
          <a:ln w="13546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05045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08720"/>
            <a:ext cx="8229600" cy="1008062"/>
          </a:xfrm>
        </p:spPr>
        <p:txBody>
          <a:bodyPr/>
          <a:lstStyle/>
          <a:p>
            <a:pPr eaLnBrk="1" hangingPunct="1"/>
            <a:r>
              <a:rPr lang="nl-NL" dirty="0" err="1" smtClean="0"/>
              <a:t>NL-Alert</a:t>
            </a:r>
            <a:r>
              <a:rPr lang="nl-NL" dirty="0" smtClean="0"/>
              <a:t>: </a:t>
            </a:r>
            <a:r>
              <a:rPr lang="nl-NL" dirty="0" err="1" smtClean="0"/>
              <a:t>where</a:t>
            </a:r>
            <a:r>
              <a:rPr lang="nl-NL" dirty="0" smtClean="0"/>
              <a:t> we </a:t>
            </a:r>
            <a:r>
              <a:rPr lang="nl-NL" smtClean="0"/>
              <a:t>stand </a:t>
            </a:r>
            <a:endParaRPr lang="nl-NL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844824"/>
            <a:ext cx="8229600" cy="4608512"/>
          </a:xfrm>
        </p:spPr>
        <p:txBody>
          <a:bodyPr/>
          <a:lstStyle/>
          <a:p>
            <a:pPr eaLnBrk="1" hangingPunct="1"/>
            <a:r>
              <a:rPr lang="nl-NL" dirty="0" smtClean="0">
                <a:latin typeface="Verdana" pitchFamily="34" charset="0"/>
                <a:sym typeface="Verdana" pitchFamily="34" charset="0"/>
              </a:rPr>
              <a:t>Relevant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statistics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: 16.9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million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citizens</a:t>
            </a:r>
            <a:r>
              <a:rPr lang="nl-NL" smtClean="0">
                <a:latin typeface="Verdana" pitchFamily="34" charset="0"/>
                <a:sym typeface="Verdana" pitchFamily="34" charset="0"/>
              </a:rPr>
              <a:t>, 15.5 million citizens with at least 1 mobile phone, 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22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million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sim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cards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br>
              <a:rPr lang="nl-NL" dirty="0" smtClean="0">
                <a:latin typeface="Verdana" pitchFamily="34" charset="0"/>
                <a:sym typeface="Verdana" pitchFamily="34" charset="0"/>
              </a:rPr>
            </a:br>
            <a:endParaRPr lang="nl-NL" dirty="0" smtClean="0">
              <a:latin typeface="Verdana" pitchFamily="34" charset="0"/>
              <a:sym typeface="Verdana" pitchFamily="34" charset="0"/>
            </a:endParaRPr>
          </a:p>
          <a:p>
            <a:pPr eaLnBrk="1" hangingPunct="1"/>
            <a:r>
              <a:rPr lang="nl-NL" dirty="0" err="1" smtClean="0">
                <a:latin typeface="Verdana" pitchFamily="34" charset="0"/>
                <a:sym typeface="Wingdings" pitchFamily="2" charset="2"/>
              </a:rPr>
              <a:t>NL-Alert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available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in all 25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Safety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Regions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/>
            </a:r>
            <a:br>
              <a:rPr lang="nl-NL" dirty="0" smtClean="0">
                <a:latin typeface="Verdana" pitchFamily="34" charset="0"/>
                <a:sym typeface="Verdana" pitchFamily="34" charset="0"/>
              </a:rPr>
            </a:br>
            <a:endParaRPr lang="nl-NL" dirty="0" smtClean="0">
              <a:latin typeface="Verdana" pitchFamily="34" charset="0"/>
              <a:sym typeface="Verdana" pitchFamily="34" charset="0"/>
            </a:endParaRPr>
          </a:p>
          <a:p>
            <a:pPr eaLnBrk="1" hangingPunct="1"/>
            <a:r>
              <a:rPr lang="nl-NL" err="1" smtClean="0">
                <a:latin typeface="Verdana" pitchFamily="34" charset="0"/>
                <a:sym typeface="Wingdings" pitchFamily="2" charset="2"/>
              </a:rPr>
              <a:t>Actual</a:t>
            </a:r>
            <a:r>
              <a:rPr lang="nl-NL" smtClean="0">
                <a:latin typeface="Verdana" pitchFamily="34" charset="0"/>
                <a:sym typeface="Wingdings" pitchFamily="2" charset="2"/>
              </a:rPr>
              <a:t> usage since November 2012: 30 </a:t>
            </a:r>
            <a:r>
              <a:rPr lang="nl-NL" err="1" smtClean="0">
                <a:latin typeface="Verdana" pitchFamily="34" charset="0"/>
                <a:sym typeface="Wingdings" pitchFamily="2" charset="2"/>
              </a:rPr>
              <a:t>times</a:t>
            </a:r>
            <a:r>
              <a:rPr lang="nl-NL" smtClean="0">
                <a:latin typeface="Verdana" pitchFamily="34" charset="0"/>
                <a:sym typeface="Wingdings" pitchFamily="2" charset="2"/>
              </a:rPr>
              <a:t> (mostly large fires, but also in case of a small twister and a bomb detonation)</a:t>
            </a:r>
            <a:br>
              <a:rPr lang="nl-NL" smtClean="0">
                <a:latin typeface="Verdana" pitchFamily="34" charset="0"/>
                <a:sym typeface="Wingdings" pitchFamily="2" charset="2"/>
              </a:rPr>
            </a:br>
            <a:endParaRPr lang="nl-NL" smtClean="0">
              <a:latin typeface="Verdana" pitchFamily="34" charset="0"/>
              <a:sym typeface="Wingdings" pitchFamily="2" charset="2"/>
            </a:endParaRPr>
          </a:p>
          <a:p>
            <a:pPr eaLnBrk="1" hangingPunct="1"/>
            <a:r>
              <a:rPr lang="nl-NL" smtClean="0">
                <a:latin typeface="Verdana" pitchFamily="34" charset="0"/>
                <a:sym typeface="Wingdings" pitchFamily="2" charset="2"/>
              </a:rPr>
              <a:t>Actual usage of sirenes: 1 or 2 times per year</a:t>
            </a:r>
            <a:br>
              <a:rPr lang="nl-NL" smtClean="0">
                <a:latin typeface="Verdana" pitchFamily="34" charset="0"/>
                <a:sym typeface="Wingdings" pitchFamily="2" charset="2"/>
              </a:rPr>
            </a:br>
            <a:endParaRPr lang="nl-NL" smtClean="0">
              <a:latin typeface="Verdana" pitchFamily="34" charset="0"/>
              <a:sym typeface="Wingdings" pitchFamily="2" charset="2"/>
            </a:endParaRPr>
          </a:p>
          <a:p>
            <a:pPr eaLnBrk="1" hangingPunct="1"/>
            <a:r>
              <a:rPr lang="nl-NL" smtClean="0">
                <a:latin typeface="Verdana" pitchFamily="34" charset="0"/>
                <a:sym typeface="Wingdings" pitchFamily="2" charset="2"/>
              </a:rPr>
              <a:t>Two nationwide </a:t>
            </a: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verification messages in 2013 </a:t>
            </a:r>
            <a:r>
              <a:rPr lang="nl-NL" smtClean="0">
                <a:latin typeface="Verdana" pitchFamily="34" charset="0"/>
                <a:sym typeface="Wingdings" pitchFamily="2" charset="2"/>
              </a:rPr>
              <a:t/>
            </a:r>
            <a:br>
              <a:rPr lang="nl-NL" smtClean="0">
                <a:latin typeface="Verdana" pitchFamily="34" charset="0"/>
                <a:sym typeface="Wingdings" pitchFamily="2" charset="2"/>
              </a:rPr>
            </a:br>
            <a:endParaRPr lang="nl-NL" dirty="0" smtClean="0">
              <a:latin typeface="Verdan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008062"/>
          </a:xfrm>
        </p:spPr>
        <p:txBody>
          <a:bodyPr/>
          <a:lstStyle/>
          <a:p>
            <a:pPr eaLnBrk="1" hangingPunct="1"/>
            <a:r>
              <a:rPr lang="nl-NL" dirty="0" err="1" smtClean="0"/>
              <a:t>NL-Alert</a:t>
            </a:r>
            <a:r>
              <a:rPr lang="nl-NL" smtClean="0"/>
              <a:t>: Nationwide verification messages</a:t>
            </a:r>
            <a:endParaRPr lang="nl-NL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00808"/>
            <a:ext cx="8229600" cy="4608512"/>
          </a:xfrm>
        </p:spPr>
        <p:txBody>
          <a:bodyPr/>
          <a:lstStyle/>
          <a:p>
            <a:pPr eaLnBrk="1" hangingPunct="1"/>
            <a:r>
              <a:rPr lang="nl-NL" smtClean="0">
                <a:latin typeface="Verdana" pitchFamily="34" charset="0"/>
                <a:sym typeface="Wingdings" pitchFamily="2" charset="2"/>
              </a:rPr>
              <a:t>Main </a:t>
            </a:r>
            <a:r>
              <a:rPr lang="nl-NL">
                <a:latin typeface="Verdana" pitchFamily="34" charset="0"/>
                <a:sym typeface="Wingdings" pitchFamily="2" charset="2"/>
              </a:rPr>
              <a:t>goal of verification message: awareness of NL-Alert in general and awareness of mobile phone settings </a:t>
            </a:r>
            <a:br>
              <a:rPr lang="nl-NL">
                <a:latin typeface="Verdana" pitchFamily="34" charset="0"/>
                <a:sym typeface="Wingdings" pitchFamily="2" charset="2"/>
              </a:rPr>
            </a:br>
            <a:endParaRPr lang="nl-NL">
              <a:latin typeface="Verdana" pitchFamily="34" charset="0"/>
              <a:sym typeface="Wingdings" pitchFamily="2" charset="2"/>
            </a:endParaRPr>
          </a:p>
          <a:p>
            <a:pPr eaLnBrk="1" hangingPunct="1"/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Results </a:t>
            </a: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in </a:t>
            </a:r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February 2013: 1.4 million reached </a:t>
            </a: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citizens (9%)</a:t>
            </a:r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/>
            </a:r>
            <a:b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endParaRPr lang="en-US">
              <a:solidFill>
                <a:prstClr val="black"/>
              </a:solidFill>
              <a:latin typeface="Verdana" pitchFamily="34" charset="0"/>
              <a:sym typeface="Wingdings" pitchFamily="2" charset="2"/>
            </a:endParaRPr>
          </a:p>
          <a:p>
            <a:pPr eaLnBrk="1" hangingPunct="1"/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Results </a:t>
            </a: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in </a:t>
            </a:r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November 2013: </a:t>
            </a: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/>
            </a:r>
            <a:b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- 3.9 </a:t>
            </a:r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million reached </a:t>
            </a: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citizens (25%)</a:t>
            </a:r>
            <a:b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- 86% says that they will circulate the NL-Alert message</a:t>
            </a:r>
            <a:b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- 84% thinks it is a good idea to alert people via mobile phones in case of an emergency situation</a:t>
            </a:r>
            <a:br>
              <a:rPr lang="en-US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endParaRPr lang="en-US" smtClean="0">
              <a:solidFill>
                <a:prstClr val="black"/>
              </a:solidFill>
              <a:latin typeface="Verdana" pitchFamily="34" charset="0"/>
              <a:sym typeface="Wingdings" pitchFamily="2" charset="2"/>
            </a:endParaRPr>
          </a:p>
          <a:p>
            <a:pPr eaLnBrk="1" hangingPunct="1"/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NL-Alert is a growth model: </a:t>
            </a:r>
            <a:r>
              <a:rPr lang="en-US" b="1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network </a:t>
            </a:r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+ </a:t>
            </a:r>
            <a:r>
              <a:rPr lang="en-US" b="1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>device</a:t>
            </a:r>
            <a: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/>
            </a:r>
            <a:br>
              <a:rPr lang="en-US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endParaRPr lang="en-US">
              <a:solidFill>
                <a:prstClr val="black"/>
              </a:solidFill>
              <a:latin typeface="Verdana" pitchFamily="34" charset="0"/>
              <a:sym typeface="Wingdings" pitchFamily="2" charset="2"/>
            </a:endParaRPr>
          </a:p>
          <a:p>
            <a:pPr eaLnBrk="1" hangingPunct="1">
              <a:buNone/>
            </a:pPr>
            <a: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Verdana" pitchFamily="34" charset="0"/>
                <a:sym typeface="Wingdings" pitchFamily="2" charset="2"/>
              </a:rPr>
            </a:br>
            <a:endParaRPr lang="nl-NL" dirty="0" smtClean="0"/>
          </a:p>
          <a:p>
            <a:pPr eaLnBrk="1" hangingPunct="1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15154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80728"/>
            <a:ext cx="8229600" cy="1008062"/>
          </a:xfrm>
        </p:spPr>
        <p:txBody>
          <a:bodyPr/>
          <a:lstStyle/>
          <a:p>
            <a:pPr eaLnBrk="1" hangingPunct="1"/>
            <a:r>
              <a:rPr lang="nl-NL" dirty="0" smtClean="0"/>
              <a:t>Nationwide public </a:t>
            </a:r>
            <a:r>
              <a:rPr lang="nl-NL" dirty="0" err="1" smtClean="0"/>
              <a:t>awareness</a:t>
            </a:r>
            <a:r>
              <a:rPr lang="nl-NL" dirty="0" smtClean="0"/>
              <a:t> </a:t>
            </a:r>
            <a:r>
              <a:rPr lang="nl-NL" dirty="0" err="1" smtClean="0"/>
              <a:t>campaign</a:t>
            </a:r>
            <a:r>
              <a:rPr lang="nl-NL" dirty="0" smtClean="0"/>
              <a:t> </a:t>
            </a:r>
            <a:r>
              <a:rPr lang="nl-NL" dirty="0" err="1" smtClean="0"/>
              <a:t>NL-Alert</a:t>
            </a:r>
            <a:r>
              <a:rPr lang="nl-NL" dirty="0" smtClean="0"/>
              <a:t> </a:t>
            </a:r>
            <a:r>
              <a:rPr lang="nl-NL" dirty="0" err="1" smtClean="0"/>
              <a:t>around</a:t>
            </a:r>
            <a:r>
              <a:rPr lang="nl-NL" dirty="0" smtClean="0"/>
              <a:t> </a:t>
            </a:r>
            <a:r>
              <a:rPr lang="nl-NL" dirty="0" err="1" smtClean="0"/>
              <a:t>February</a:t>
            </a:r>
            <a:r>
              <a:rPr lang="nl-NL" dirty="0" smtClean="0"/>
              <a:t> 4 and November 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988840"/>
            <a:ext cx="8229600" cy="4065588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nl-NL" dirty="0" err="1" smtClean="0">
                <a:latin typeface="Verdana" pitchFamily="34" charset="0"/>
                <a:sym typeface="Verdana" pitchFamily="34" charset="0"/>
              </a:rPr>
              <a:t>Advertising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spots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on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national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and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regional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television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and radio,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banners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on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websites,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social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media </a:t>
            </a:r>
            <a:br>
              <a:rPr lang="nl-NL" dirty="0" smtClean="0">
                <a:latin typeface="Verdana" pitchFamily="34" charset="0"/>
                <a:sym typeface="Verdana" pitchFamily="34" charset="0"/>
              </a:rPr>
            </a:br>
            <a:endParaRPr lang="nl-NL" dirty="0" smtClean="0">
              <a:latin typeface="Verdana" pitchFamily="34" charset="0"/>
              <a:sym typeface="Verdana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nl-NL" dirty="0" err="1" smtClean="0">
                <a:latin typeface="Verdana" pitchFamily="34" charset="0"/>
                <a:sym typeface="Wingdings" pitchFamily="2" charset="2"/>
              </a:rPr>
              <a:t>Main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goal: provide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general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information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about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NL-Alert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and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expand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number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of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programmed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r>
              <a:rPr lang="nl-NL" dirty="0" err="1" smtClean="0">
                <a:latin typeface="Verdana" pitchFamily="34" charset="0"/>
                <a:sym typeface="Wingdings" pitchFamily="2" charset="2"/>
              </a:rPr>
              <a:t>phones</a:t>
            </a:r>
            <a:r>
              <a:rPr lang="nl-NL" dirty="0" smtClean="0">
                <a:latin typeface="Verdana" pitchFamily="34" charset="0"/>
                <a:sym typeface="Wingdings" pitchFamily="2" charset="2"/>
              </a:rPr>
              <a:t> </a:t>
            </a:r>
            <a:endParaRPr lang="nl-NL" dirty="0" smtClean="0"/>
          </a:p>
          <a:p>
            <a:pPr eaLnBrk="1" hangingPunct="1">
              <a:buNone/>
              <a:defRPr/>
            </a:pPr>
            <a:endParaRPr lang="nl-NL" dirty="0" smtClean="0"/>
          </a:p>
        </p:txBody>
      </p:sp>
      <p:pic>
        <p:nvPicPr>
          <p:cNvPr id="12292" name="Picture 2" descr="NL-Alert instelhulp">
            <a:hlinkClick r:id="rId2" tooltip="NL-Alert instelhul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3789040"/>
            <a:ext cx="2857500" cy="248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764704"/>
            <a:ext cx="8229600" cy="1008062"/>
          </a:xfrm>
        </p:spPr>
        <p:txBody>
          <a:bodyPr/>
          <a:lstStyle/>
          <a:p>
            <a:pPr eaLnBrk="1" hangingPunct="1"/>
            <a:r>
              <a:rPr lang="en-US" dirty="0" smtClean="0"/>
              <a:t>Lessons </a:t>
            </a:r>
            <a:r>
              <a:rPr lang="en-US" smtClean="0"/>
              <a:t>learned </a:t>
            </a:r>
            <a:endParaRPr lang="nl-NL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229600" cy="4869160"/>
          </a:xfrm>
        </p:spPr>
        <p:txBody>
          <a:bodyPr/>
          <a:lstStyle/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dirty="0" err="1" smtClean="0">
                <a:latin typeface="Verdana" pitchFamily="34" charset="0"/>
                <a:sym typeface="Verdana" pitchFamily="34" charset="0"/>
              </a:rPr>
              <a:t>Actual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usage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is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going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through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a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learning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curve (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regarding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area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selection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,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but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also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clear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content of </a:t>
            </a:r>
            <a:r>
              <a:rPr lang="nl-NL" err="1" smtClean="0">
                <a:latin typeface="Verdana" pitchFamily="34" charset="0"/>
                <a:sym typeface="Verdana" pitchFamily="34" charset="0"/>
              </a:rPr>
              <a:t>messages</a:t>
            </a:r>
            <a:r>
              <a:rPr lang="nl-NL" smtClean="0">
                <a:latin typeface="Verdana" pitchFamily="34" charset="0"/>
                <a:sym typeface="Verdana" pitchFamily="34" charset="0"/>
              </a:rPr>
              <a:t>)</a:t>
            </a:r>
            <a:br>
              <a:rPr lang="nl-NL" smtClean="0">
                <a:latin typeface="Verdana" pitchFamily="34" charset="0"/>
                <a:sym typeface="Verdana" pitchFamily="34" charset="0"/>
              </a:rPr>
            </a:br>
            <a:endParaRPr lang="nl-NL" smtClean="0">
              <a:latin typeface="Verdana" pitchFamily="34" charset="0"/>
              <a:sym typeface="Verdana" pitchFamily="34" charset="0"/>
            </a:endParaRP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smtClean="0">
                <a:latin typeface="Verdana" pitchFamily="34" charset="0"/>
                <a:sym typeface="Verdana" pitchFamily="34" charset="0"/>
              </a:rPr>
              <a:t>Paradox: at the starting point of a learning curve a low media profile is desirable; to expand the number of programmed phones and create awareness a high media profile is necessary 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/>
            </a:r>
            <a:br>
              <a:rPr lang="nl-NL" dirty="0" smtClean="0">
                <a:latin typeface="Verdana" pitchFamily="34" charset="0"/>
                <a:sym typeface="Verdana" pitchFamily="34" charset="0"/>
              </a:rPr>
            </a:br>
            <a:endParaRPr lang="nl-NL" dirty="0" smtClean="0">
              <a:latin typeface="Verdana" pitchFamily="34" charset="0"/>
              <a:sym typeface="Verdana" pitchFamily="34" charset="0"/>
            </a:endParaRP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dirty="0" err="1" smtClean="0">
                <a:latin typeface="Verdana" pitchFamily="34" charset="0"/>
                <a:sym typeface="Verdana" pitchFamily="34" charset="0"/>
              </a:rPr>
              <a:t>Needs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of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actual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users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are part of the </a:t>
            </a:r>
            <a:r>
              <a:rPr lang="nl-NL" err="1" smtClean="0">
                <a:latin typeface="Verdana" pitchFamily="34" charset="0"/>
                <a:sym typeface="Verdana" pitchFamily="34" charset="0"/>
              </a:rPr>
              <a:t>learning</a:t>
            </a:r>
            <a:r>
              <a:rPr lang="nl-NL" smtClean="0">
                <a:latin typeface="Verdana" pitchFamily="34" charset="0"/>
                <a:sym typeface="Verdana" pitchFamily="34" charset="0"/>
              </a:rPr>
              <a:t> curve </a:t>
            </a:r>
            <a:endParaRPr lang="nl-NL" dirty="0" smtClean="0">
              <a:latin typeface="Verdana" pitchFamily="34" charset="0"/>
              <a:sym typeface="Verdana" pitchFamily="34" charset="0"/>
            </a:endParaRP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endParaRPr lang="nl-NL" dirty="0" smtClean="0">
              <a:latin typeface="Verdana" pitchFamily="34" charset="0"/>
              <a:sym typeface="Verdana" pitchFamily="34" charset="0"/>
            </a:endParaRP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dirty="0" err="1" smtClean="0">
                <a:latin typeface="Verdana" pitchFamily="34" charset="0"/>
                <a:sym typeface="Verdana" pitchFamily="34" charset="0"/>
              </a:rPr>
              <a:t>Communication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is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very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important, beware of portrail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on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different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levels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(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government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and ICT in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general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,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but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also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biased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influencers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of the public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debate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) </a:t>
            </a:r>
            <a:r>
              <a:rPr lang="nl-NL" dirty="0" smtClean="0">
                <a:latin typeface="Verdana" pitchFamily="34" charset="0"/>
              </a:rPr>
              <a:t/>
            </a:r>
            <a:br>
              <a:rPr lang="nl-NL" dirty="0" smtClean="0">
                <a:latin typeface="Verdana" pitchFamily="34" charset="0"/>
              </a:rPr>
            </a:br>
            <a:endParaRPr lang="nl-NL" dirty="0" smtClean="0">
              <a:latin typeface="Verdana" pitchFamily="34" charset="0"/>
              <a:sym typeface="Verdana" pitchFamily="34" charset="0"/>
            </a:endParaRPr>
          </a:p>
          <a:p>
            <a:pPr defTabSz="1300163">
              <a:spcBef>
                <a:spcPts val="400"/>
              </a:spcBef>
              <a:buClr>
                <a:srgbClr val="000000"/>
              </a:buClr>
              <a:buSzPct val="90000"/>
              <a:buFont typeface="Verdana" pitchFamily="34" charset="0"/>
              <a:buChar char="•"/>
            </a:pPr>
            <a:r>
              <a:rPr lang="nl-NL" dirty="0" err="1" smtClean="0">
                <a:latin typeface="Verdana" pitchFamily="34" charset="0"/>
                <a:sym typeface="Verdana" pitchFamily="34" charset="0"/>
              </a:rPr>
              <a:t>Supporting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laws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or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regulations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are </a:t>
            </a:r>
            <a:r>
              <a:rPr lang="nl-NL" dirty="0" err="1" smtClean="0">
                <a:latin typeface="Verdana" pitchFamily="34" charset="0"/>
                <a:sym typeface="Verdana" pitchFamily="34" charset="0"/>
              </a:rPr>
              <a:t>eligible</a:t>
            </a:r>
            <a:r>
              <a:rPr lang="nl-NL" dirty="0" smtClean="0">
                <a:latin typeface="Verdana" pitchFamily="34" charset="0"/>
                <a:sym typeface="Verdana" pitchFamily="34" charset="0"/>
              </a:rPr>
              <a:t>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TV NL sjabloon2">
  <a:themeElements>
    <a:clrScheme name="NCTV NL sjabloon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CTV NL sjabloon2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CTV NL sjabloon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V NL sjabloon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V NL sjabloon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V NL sjabloon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V NL sjabloon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V NL sjabloon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V NL sjabloon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V NL sjabloon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V NL sjabloon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V NL sjabloon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V NL sjabloon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V NL sjabloon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dex">
  <a:themeElements>
    <a:clrScheme name="Index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d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ex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ex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ex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ex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ex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ex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ex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ex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ex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ex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ex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ex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NCTV NL sjabloon2</Template>
  <TotalTime>0</TotalTime>
  <Words>271</Words>
  <Application>Microsoft Office PowerPoint</Application>
  <PresentationFormat>Diavoorstelling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11</vt:i4>
      </vt:variant>
    </vt:vector>
  </HeadingPairs>
  <TitlesOfParts>
    <vt:vector size="13" baseType="lpstr">
      <vt:lpstr>NCTV NL sjabloon2</vt:lpstr>
      <vt:lpstr>Index</vt:lpstr>
      <vt:lpstr>NL-Alert May 2014  </vt:lpstr>
      <vt:lpstr>Index</vt:lpstr>
      <vt:lpstr>What is NL-Alert?</vt:lpstr>
      <vt:lpstr>NL-Alert</vt:lpstr>
      <vt:lpstr>PowerPoint-presentatie</vt:lpstr>
      <vt:lpstr>NL-Alert: where we stand </vt:lpstr>
      <vt:lpstr>NL-Alert: Nationwide verification messages</vt:lpstr>
      <vt:lpstr>Nationwide public awareness campaign NL-Alert around February 4 and November 4</vt:lpstr>
      <vt:lpstr>Lessons learned </vt:lpstr>
      <vt:lpstr>Work in progress</vt:lpstr>
      <vt:lpstr>Inhoud presentatie</vt:lpstr>
    </vt:vector>
  </TitlesOfParts>
  <Company>Ministerie van Justitie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ybruin</dc:creator>
  <cp:lastModifiedBy>Kubben MSc P.H.J. - BD/DW/AV</cp:lastModifiedBy>
  <cp:revision>81</cp:revision>
  <dcterms:created xsi:type="dcterms:W3CDTF">2011-07-29T09:21:52Z</dcterms:created>
  <dcterms:modified xsi:type="dcterms:W3CDTF">2014-05-08T12:46:35Z</dcterms:modified>
</cp:coreProperties>
</file>