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emf" ContentType="image/x-emf"/>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4"/>
  </p:notesMasterIdLst>
  <p:handoutMasterIdLst>
    <p:handoutMasterId r:id="rId15"/>
  </p:handoutMasterIdLst>
  <p:sldIdLst>
    <p:sldId id="291" r:id="rId2"/>
    <p:sldId id="296" r:id="rId3"/>
    <p:sldId id="297" r:id="rId4"/>
    <p:sldId id="303" r:id="rId5"/>
    <p:sldId id="294" r:id="rId6"/>
    <p:sldId id="299" r:id="rId7"/>
    <p:sldId id="305" r:id="rId8"/>
    <p:sldId id="298" r:id="rId9"/>
    <p:sldId id="300" r:id="rId10"/>
    <p:sldId id="301" r:id="rId11"/>
    <p:sldId id="302" r:id="rId12"/>
    <p:sldId id="306" r:id="rId13"/>
  </p:sldIdLst>
  <p:sldSz cx="9144000" cy="6858000" type="screen4x3"/>
  <p:notesSz cx="6797675" cy="9926638"/>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62" autoAdjust="0"/>
    <p:restoredTop sz="93384" autoAdjust="0"/>
  </p:normalViewPr>
  <p:slideViewPr>
    <p:cSldViewPr>
      <p:cViewPr>
        <p:scale>
          <a:sx n="70" d="100"/>
          <a:sy n="70" d="100"/>
        </p:scale>
        <p:origin x="-1164" y="-420"/>
      </p:cViewPr>
      <p:guideLst>
        <p:guide orient="horz" pos="2160"/>
        <p:guide pos="2880"/>
      </p:guideLst>
    </p:cSldViewPr>
  </p:slideViewPr>
  <p:outlineViewPr>
    <p:cViewPr>
      <p:scale>
        <a:sx n="33" d="100"/>
        <a:sy n="33" d="100"/>
      </p:scale>
      <p:origin x="0" y="4146"/>
    </p:cViewPr>
  </p:outlineViewPr>
  <p:notesTextViewPr>
    <p:cViewPr>
      <p:scale>
        <a:sx n="1" d="1"/>
        <a:sy n="1" d="1"/>
      </p:scale>
      <p:origin x="0" y="0"/>
    </p:cViewPr>
  </p:notesTextViewPr>
  <p:sorterViewPr>
    <p:cViewPr>
      <p:scale>
        <a:sx n="100" d="100"/>
        <a:sy n="100" d="100"/>
      </p:scale>
      <p:origin x="0" y="582"/>
    </p:cViewPr>
  </p:sorterViewPr>
  <p:notesViewPr>
    <p:cSldViewPr>
      <p:cViewPr>
        <p:scale>
          <a:sx n="120" d="100"/>
          <a:sy n="120" d="100"/>
        </p:scale>
        <p:origin x="-1224" y="936"/>
      </p:cViewPr>
      <p:guideLst>
        <p:guide orient="horz" pos="3127"/>
        <p:guide pos="2141"/>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6400" cy="496888"/>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en-GB"/>
          </a:p>
        </p:txBody>
      </p:sp>
      <p:sp>
        <p:nvSpPr>
          <p:cNvPr id="3" name="Date Placeholder 2"/>
          <p:cNvSpPr>
            <a:spLocks noGrp="1"/>
          </p:cNvSpPr>
          <p:nvPr>
            <p:ph type="dt" sz="quarter" idx="1"/>
          </p:nvPr>
        </p:nvSpPr>
        <p:spPr>
          <a:xfrm>
            <a:off x="3849688" y="0"/>
            <a:ext cx="2946400" cy="496888"/>
          </a:xfrm>
          <a:prstGeom prst="rect">
            <a:avLst/>
          </a:prstGeom>
        </p:spPr>
        <p:txBody>
          <a:bodyPr vert="horz" lIns="91440" tIns="45720" rIns="91440" bIns="45720" rtlCol="0"/>
          <a:lstStyle>
            <a:lvl1pPr algn="r" fontAlgn="auto">
              <a:spcBef>
                <a:spcPts val="0"/>
              </a:spcBef>
              <a:spcAft>
                <a:spcPts val="0"/>
              </a:spcAft>
              <a:defRPr sz="1200">
                <a:latin typeface="+mn-lt"/>
              </a:defRPr>
            </a:lvl1pPr>
          </a:lstStyle>
          <a:p>
            <a:pPr>
              <a:defRPr/>
            </a:pPr>
            <a:fld id="{CD836951-232A-49CE-A18C-933BE9E29F8D}" type="datetimeFigureOut">
              <a:rPr lang="en-GB"/>
              <a:pPr>
                <a:defRPr/>
              </a:pPr>
              <a:t>10/09/2014</a:t>
            </a:fld>
            <a:endParaRPr lang="en-GB"/>
          </a:p>
        </p:txBody>
      </p:sp>
      <p:sp>
        <p:nvSpPr>
          <p:cNvPr id="4" name="Footer Placeholder 3"/>
          <p:cNvSpPr>
            <a:spLocks noGrp="1"/>
          </p:cNvSpPr>
          <p:nvPr>
            <p:ph type="ftr" sz="quarter" idx="2"/>
          </p:nvPr>
        </p:nvSpPr>
        <p:spPr>
          <a:xfrm>
            <a:off x="0" y="9428163"/>
            <a:ext cx="2946400" cy="496887"/>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en-GB"/>
          </a:p>
        </p:txBody>
      </p:sp>
      <p:sp>
        <p:nvSpPr>
          <p:cNvPr id="5" name="Slide Number Placeholder 4"/>
          <p:cNvSpPr>
            <a:spLocks noGrp="1"/>
          </p:cNvSpPr>
          <p:nvPr>
            <p:ph type="sldNum" sz="quarter" idx="3"/>
          </p:nvPr>
        </p:nvSpPr>
        <p:spPr>
          <a:xfrm>
            <a:off x="3849688" y="9428163"/>
            <a:ext cx="2946400" cy="496887"/>
          </a:xfrm>
          <a:prstGeom prst="rect">
            <a:avLst/>
          </a:prstGeom>
        </p:spPr>
        <p:txBody>
          <a:bodyPr vert="horz" lIns="91440" tIns="45720" rIns="91440" bIns="45720" rtlCol="0" anchor="b"/>
          <a:lstStyle>
            <a:lvl1pPr algn="r" fontAlgn="auto">
              <a:spcBef>
                <a:spcPts val="0"/>
              </a:spcBef>
              <a:spcAft>
                <a:spcPts val="0"/>
              </a:spcAft>
              <a:defRPr sz="1200">
                <a:latin typeface="+mn-lt"/>
              </a:defRPr>
            </a:lvl1pPr>
          </a:lstStyle>
          <a:p>
            <a:pPr>
              <a:defRPr/>
            </a:pPr>
            <a:fld id="{E6C81FF8-FB20-4174-A3E0-EA47ED0F4C3D}" type="slidenum">
              <a:rPr lang="en-GB"/>
              <a:pPr>
                <a:defRPr/>
              </a:pPr>
              <a:t>‹#›</a:t>
            </a:fld>
            <a:endParaRPr lang="en-GB"/>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Date Placeholder 2"/>
          <p:cNvSpPr>
            <a:spLocks noGrp="1"/>
          </p:cNvSpPr>
          <p:nvPr>
            <p:ph type="dt" idx="1"/>
          </p:nvPr>
        </p:nvSpPr>
        <p:spPr>
          <a:xfrm>
            <a:off x="3849688" y="0"/>
            <a:ext cx="2946400" cy="496888"/>
          </a:xfrm>
          <a:prstGeom prst="rect">
            <a:avLst/>
          </a:prstGeom>
        </p:spPr>
        <p:txBody>
          <a:bodyPr vert="horz" lIns="91440" tIns="45720" rIns="91440" bIns="45720" rtlCol="0"/>
          <a:lstStyle>
            <a:lvl1pPr algn="r" fontAlgn="auto">
              <a:spcBef>
                <a:spcPts val="0"/>
              </a:spcBef>
              <a:spcAft>
                <a:spcPts val="0"/>
              </a:spcAft>
              <a:defRPr sz="1200">
                <a:latin typeface="+mn-lt"/>
              </a:defRPr>
            </a:lvl1pPr>
          </a:lstStyle>
          <a:p>
            <a:pPr>
              <a:defRPr/>
            </a:pPr>
            <a:fld id="{0C256DE3-0720-47CC-9FAB-81DEECBF625A}" type="datetimeFigureOut">
              <a:rPr lang="en-GB"/>
              <a:pPr>
                <a:defRPr/>
              </a:pPr>
              <a:t>10/09/2014</a:t>
            </a:fld>
            <a:endParaRPr lang="en-GB"/>
          </a:p>
        </p:txBody>
      </p:sp>
      <p:sp>
        <p:nvSpPr>
          <p:cNvPr id="4" name="Slide Image Placeholder 3"/>
          <p:cNvSpPr>
            <a:spLocks noGrp="1" noRot="1" noChangeAspect="1"/>
          </p:cNvSpPr>
          <p:nvPr>
            <p:ph type="sldImg" idx="2"/>
          </p:nvPr>
        </p:nvSpPr>
        <p:spPr>
          <a:xfrm>
            <a:off x="917575" y="744538"/>
            <a:ext cx="4962525" cy="3722687"/>
          </a:xfrm>
          <a:prstGeom prst="rect">
            <a:avLst/>
          </a:prstGeom>
          <a:noFill/>
          <a:ln w="12700">
            <a:solidFill>
              <a:prstClr val="black"/>
            </a:solidFill>
          </a:ln>
        </p:spPr>
        <p:txBody>
          <a:bodyPr vert="horz" lIns="91440" tIns="45720" rIns="91440" bIns="45720" rtlCol="0" anchor="ctr"/>
          <a:lstStyle/>
          <a:p>
            <a:pPr lvl="0"/>
            <a:endParaRPr lang="en-GB" noProof="0"/>
          </a:p>
        </p:txBody>
      </p:sp>
      <p:sp>
        <p:nvSpPr>
          <p:cNvPr id="5" name="Notes Placeholder 4"/>
          <p:cNvSpPr>
            <a:spLocks noGrp="1"/>
          </p:cNvSpPr>
          <p:nvPr>
            <p:ph type="body" sz="quarter" idx="3"/>
          </p:nvPr>
        </p:nvSpPr>
        <p:spPr>
          <a:xfrm>
            <a:off x="679450" y="4714875"/>
            <a:ext cx="5438775" cy="4467225"/>
          </a:xfrm>
          <a:prstGeom prst="rect">
            <a:avLst/>
          </a:prstGeom>
        </p:spPr>
        <p:txBody>
          <a:bodyPr vert="horz" lIns="91440" tIns="45720" rIns="91440" bIns="45720" rtlCol="0"/>
          <a:lstStyle/>
          <a:p>
            <a:pPr lvl="0"/>
            <a:r>
              <a:rPr lang="en-US" noProof="0" dirty="0" smtClean="0"/>
              <a:t>Ladies </a:t>
            </a:r>
            <a:r>
              <a:rPr lang="en-US" noProof="0" dirty="0" err="1" smtClean="0"/>
              <a:t>anf</a:t>
            </a:r>
            <a:r>
              <a:rPr lang="en-US" noProof="0" dirty="0" smtClean="0"/>
              <a:t> oik;,lmu26n ;</a:t>
            </a:r>
            <a:r>
              <a:rPr lang="en-US" noProof="0" dirty="0" err="1" smtClean="0"/>
              <a:t>o’k</a:t>
            </a:r>
            <a:endParaRPr lang="en-US" noProof="0" dirty="0" smtClean="0"/>
          </a:p>
          <a:p>
            <a:pPr lvl="0"/>
            <a:endParaRPr lang="en-US" noProof="0" dirty="0" smtClean="0"/>
          </a:p>
          <a:p>
            <a:pPr lvl="0"/>
            <a:r>
              <a:rPr lang="en-US" noProof="0" dirty="0" err="1" smtClean="0"/>
              <a:t>Iop</a:t>
            </a:r>
            <a:r>
              <a:rPr lang="en-US" noProof="0" dirty="0" smtClean="0"/>
              <a:t>[</a:t>
            </a:r>
            <a:r>
              <a:rPr lang="en-US" noProof="0" dirty="0" err="1" smtClean="0"/>
              <a:t>lmClick</a:t>
            </a:r>
            <a:r>
              <a:rPr lang="en-US" noProof="0" dirty="0" smtClean="0"/>
              <a:t> to edit Master text styles</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endParaRPr lang="en-GB" noProof="0" dirty="0"/>
          </a:p>
        </p:txBody>
      </p:sp>
      <p:sp>
        <p:nvSpPr>
          <p:cNvPr id="6" name="Footer Placeholder 5"/>
          <p:cNvSpPr>
            <a:spLocks noGrp="1"/>
          </p:cNvSpPr>
          <p:nvPr>
            <p:ph type="ftr" sz="quarter" idx="4"/>
          </p:nvPr>
        </p:nvSpPr>
        <p:spPr>
          <a:xfrm>
            <a:off x="0" y="9428163"/>
            <a:ext cx="2946400" cy="496887"/>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en-GB"/>
          </a:p>
        </p:txBody>
      </p:sp>
      <p:sp>
        <p:nvSpPr>
          <p:cNvPr id="7" name="Slide Number Placeholder 6"/>
          <p:cNvSpPr>
            <a:spLocks noGrp="1"/>
          </p:cNvSpPr>
          <p:nvPr>
            <p:ph type="sldNum" sz="quarter" idx="5"/>
          </p:nvPr>
        </p:nvSpPr>
        <p:spPr>
          <a:xfrm>
            <a:off x="3849688" y="9428163"/>
            <a:ext cx="2946400" cy="496887"/>
          </a:xfrm>
          <a:prstGeom prst="rect">
            <a:avLst/>
          </a:prstGeom>
        </p:spPr>
        <p:txBody>
          <a:bodyPr vert="horz" lIns="91440" tIns="45720" rIns="91440" bIns="45720" rtlCol="0" anchor="b"/>
          <a:lstStyle>
            <a:lvl1pPr algn="r" fontAlgn="auto">
              <a:spcBef>
                <a:spcPts val="0"/>
              </a:spcBef>
              <a:spcAft>
                <a:spcPts val="0"/>
              </a:spcAft>
              <a:defRPr sz="1200">
                <a:latin typeface="+mn-lt"/>
              </a:defRPr>
            </a:lvl1pPr>
          </a:lstStyle>
          <a:p>
            <a:pPr>
              <a:defRPr/>
            </a:pPr>
            <a:fld id="{76C55753-80C2-42F8-A6D7-12600AD14352}" type="slidenum">
              <a:rPr lang="en-GB"/>
              <a:pPr>
                <a:defRPr/>
              </a:pPr>
              <a:t>‹#›</a:t>
            </a:fld>
            <a:endParaRPr lang="en-GB"/>
          </a:p>
        </p:txBody>
      </p:sp>
      <p:sp>
        <p:nvSpPr>
          <p:cNvPr id="8" name="Header Placeholder 7"/>
          <p:cNvSpPr>
            <a:spLocks noGrp="1"/>
          </p:cNvSpPr>
          <p:nvPr>
            <p:ph type="hdr" sz="quarter"/>
          </p:nvPr>
        </p:nvSpPr>
        <p:spPr>
          <a:xfrm>
            <a:off x="0" y="0"/>
            <a:ext cx="2946400" cy="496888"/>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en-GB"/>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Slide Image Placeholder 1"/>
          <p:cNvSpPr>
            <a:spLocks noGrp="1" noRot="1" noChangeAspect="1"/>
          </p:cNvSpPr>
          <p:nvPr>
            <p:ph type="sldImg"/>
          </p:nvPr>
        </p:nvSpPr>
        <p:spPr bwMode="auto">
          <a:noFill/>
          <a:ln>
            <a:solidFill>
              <a:srgbClr val="000000"/>
            </a:solidFill>
            <a:miter lim="800000"/>
            <a:headEnd/>
            <a:tailEnd/>
          </a:ln>
        </p:spPr>
      </p:sp>
      <p:sp>
        <p:nvSpPr>
          <p:cNvPr id="16386"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GB" smtClean="0"/>
          </a:p>
        </p:txBody>
      </p:sp>
      <p:sp>
        <p:nvSpPr>
          <p:cNvPr id="16387"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C437D114-746C-4061-A844-F22590ED6168}" type="slidenum">
              <a:rPr lang="en-GB"/>
              <a:pPr fontAlgn="base">
                <a:spcBef>
                  <a:spcPct val="0"/>
                </a:spcBef>
                <a:spcAft>
                  <a:spcPct val="0"/>
                </a:spcAft>
                <a:defRPr/>
              </a:pPr>
              <a:t>1</a:t>
            </a:fld>
            <a:endParaRPr lang="en-GB"/>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Slide Image Placeholder 1"/>
          <p:cNvSpPr>
            <a:spLocks noGrp="1" noRot="1" noChangeAspect="1"/>
          </p:cNvSpPr>
          <p:nvPr>
            <p:ph type="sldImg"/>
          </p:nvPr>
        </p:nvSpPr>
        <p:spPr bwMode="auto">
          <a:noFill/>
          <a:ln>
            <a:solidFill>
              <a:srgbClr val="000000"/>
            </a:solidFill>
            <a:miter lim="800000"/>
            <a:headEnd/>
            <a:tailEnd/>
          </a:ln>
        </p:spPr>
      </p:sp>
      <p:sp>
        <p:nvSpPr>
          <p:cNvPr id="3" name="Notes Placeholder 2"/>
          <p:cNvSpPr>
            <a:spLocks noGrp="1"/>
          </p:cNvSpPr>
          <p:nvPr>
            <p:ph type="body" idx="1"/>
          </p:nvPr>
        </p:nvSpPr>
        <p:spPr/>
        <p:txBody>
          <a:bodyPr/>
          <a:lstStyle/>
          <a:p>
            <a:pPr marL="342900" indent="-342900" algn="just" eaLnBrk="1" fontAlgn="auto" hangingPunct="1">
              <a:spcBef>
                <a:spcPts val="0"/>
              </a:spcBef>
              <a:spcAft>
                <a:spcPts val="0"/>
              </a:spcAft>
              <a:buFontTx/>
              <a:buChar char="-"/>
              <a:defRPr/>
            </a:pPr>
            <a:r>
              <a:rPr lang="en-GB" dirty="0"/>
              <a:t>(Laws on Market Surveillance, General Products Safety, Accreditation of Conformity Assessment Bodies, Producers Liability for Defective Products, S</a:t>
            </a:r>
            <a:r>
              <a:rPr lang="en-GB" dirty="0">
                <a:solidFill>
                  <a:schemeClr val="accent5">
                    <a:lumMod val="75000"/>
                  </a:schemeClr>
                </a:solidFill>
              </a:rPr>
              <a:t>tandardisation and Metrology),  </a:t>
            </a:r>
          </a:p>
          <a:p>
            <a:pPr marL="342900" indent="-342900" algn="just" eaLnBrk="1" fontAlgn="auto" hangingPunct="1">
              <a:spcBef>
                <a:spcPts val="0"/>
              </a:spcBef>
              <a:spcAft>
                <a:spcPts val="0"/>
              </a:spcAft>
              <a:buFontTx/>
              <a:buChar char="-"/>
              <a:defRPr/>
            </a:pPr>
            <a:r>
              <a:rPr lang="en-GB" dirty="0"/>
              <a:t>Other important horizontal legislation is adopted, such as the abolition of the obligation of registration of the declaration of conformity</a:t>
            </a:r>
          </a:p>
          <a:p>
            <a:pPr eaLnBrk="1" fontAlgn="auto" hangingPunct="1">
              <a:spcBef>
                <a:spcPts val="0"/>
              </a:spcBef>
              <a:spcAft>
                <a:spcPts val="0"/>
              </a:spcAft>
              <a:defRPr/>
            </a:pPr>
            <a:endParaRPr lang="en-GB" dirty="0"/>
          </a:p>
        </p:txBody>
      </p:sp>
      <p:sp>
        <p:nvSpPr>
          <p:cNvPr id="34819"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ED3F937B-4900-41DB-A6E6-4C14452D6CCE}" type="slidenum">
              <a:rPr lang="en-GB"/>
              <a:pPr fontAlgn="base">
                <a:spcBef>
                  <a:spcPct val="0"/>
                </a:spcBef>
                <a:spcAft>
                  <a:spcPct val="0"/>
                </a:spcAft>
                <a:defRPr/>
              </a:pPr>
              <a:t>10</a:t>
            </a:fld>
            <a:endParaRPr lang="en-GB"/>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Slide Image Placeholder 1"/>
          <p:cNvSpPr>
            <a:spLocks noGrp="1" noRot="1" noChangeAspect="1"/>
          </p:cNvSpPr>
          <p:nvPr>
            <p:ph type="sldImg"/>
          </p:nvPr>
        </p:nvSpPr>
        <p:spPr bwMode="auto">
          <a:noFill/>
          <a:ln>
            <a:solidFill>
              <a:srgbClr val="000000"/>
            </a:solidFill>
            <a:miter lim="800000"/>
            <a:headEnd/>
            <a:tailEnd/>
          </a:ln>
        </p:spPr>
      </p:sp>
      <p:sp>
        <p:nvSpPr>
          <p:cNvPr id="3" name="Notes Placeholder 2"/>
          <p:cNvSpPr>
            <a:spLocks noGrp="1"/>
          </p:cNvSpPr>
          <p:nvPr>
            <p:ph type="body" idx="1"/>
          </p:nvPr>
        </p:nvSpPr>
        <p:spPr/>
        <p:txBody>
          <a:bodyPr/>
          <a:lstStyle/>
          <a:p>
            <a:pPr marL="342900" indent="-342900" algn="just" eaLnBrk="1" fontAlgn="auto" hangingPunct="1">
              <a:spcBef>
                <a:spcPts val="0"/>
              </a:spcBef>
              <a:spcAft>
                <a:spcPts val="0"/>
              </a:spcAft>
              <a:buFontTx/>
              <a:buChar char="-"/>
              <a:defRPr/>
            </a:pPr>
            <a:r>
              <a:rPr lang="en-GB" dirty="0"/>
              <a:t>(Laws on Market Surveillance, General Products Safety, Accreditation of Conformity Assessment Bodies, Producers Liability for Defective Products, S</a:t>
            </a:r>
            <a:r>
              <a:rPr lang="en-GB" dirty="0">
                <a:solidFill>
                  <a:schemeClr val="accent5">
                    <a:lumMod val="75000"/>
                  </a:schemeClr>
                </a:solidFill>
              </a:rPr>
              <a:t>tandardisation and Metrology),  </a:t>
            </a:r>
          </a:p>
          <a:p>
            <a:pPr marL="342900" indent="-342900" algn="just" eaLnBrk="1" fontAlgn="auto" hangingPunct="1">
              <a:spcBef>
                <a:spcPts val="0"/>
              </a:spcBef>
              <a:spcAft>
                <a:spcPts val="0"/>
              </a:spcAft>
              <a:buFontTx/>
              <a:buChar char="-"/>
              <a:defRPr/>
            </a:pPr>
            <a:r>
              <a:rPr lang="en-GB" dirty="0"/>
              <a:t>Other important horizontal legislation is adopted, such as the abolition of the obligation of registration of the declaration of conformity</a:t>
            </a:r>
          </a:p>
          <a:p>
            <a:pPr eaLnBrk="1" fontAlgn="auto" hangingPunct="1">
              <a:spcBef>
                <a:spcPts val="0"/>
              </a:spcBef>
              <a:spcAft>
                <a:spcPts val="0"/>
              </a:spcAft>
              <a:defRPr/>
            </a:pPr>
            <a:endParaRPr lang="en-GB" dirty="0"/>
          </a:p>
        </p:txBody>
      </p:sp>
      <p:sp>
        <p:nvSpPr>
          <p:cNvPr id="36867"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1DC20D62-F867-4770-A89A-8425443F4C25}" type="slidenum">
              <a:rPr lang="en-GB"/>
              <a:pPr fontAlgn="base">
                <a:spcBef>
                  <a:spcPct val="0"/>
                </a:spcBef>
                <a:spcAft>
                  <a:spcPct val="0"/>
                </a:spcAft>
                <a:defRPr/>
              </a:pPr>
              <a:t>11</a:t>
            </a:fld>
            <a:endParaRPr lang="en-GB"/>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Slide Image Placeholder 1"/>
          <p:cNvSpPr>
            <a:spLocks noGrp="1" noRot="1" noChangeAspect="1"/>
          </p:cNvSpPr>
          <p:nvPr>
            <p:ph type="sldImg"/>
          </p:nvPr>
        </p:nvSpPr>
        <p:spPr bwMode="auto">
          <a:noFill/>
          <a:ln>
            <a:solidFill>
              <a:srgbClr val="000000"/>
            </a:solidFill>
            <a:miter lim="800000"/>
            <a:headEnd/>
            <a:tailEnd/>
          </a:ln>
        </p:spPr>
      </p:sp>
      <p:sp>
        <p:nvSpPr>
          <p:cNvPr id="40962"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GB" smtClean="0"/>
          </a:p>
        </p:txBody>
      </p:sp>
      <p:sp>
        <p:nvSpPr>
          <p:cNvPr id="38915"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4E7C4C14-E0DE-4F8E-A9F1-39FFCD0922D7}" type="slidenum">
              <a:rPr lang="en-GB"/>
              <a:pPr fontAlgn="base">
                <a:spcBef>
                  <a:spcPct val="0"/>
                </a:spcBef>
                <a:spcAft>
                  <a:spcPct val="0"/>
                </a:spcAft>
                <a:defRPr/>
              </a:pPr>
              <a:t>12</a:t>
            </a:fld>
            <a:endParaRPr lang="en-GB"/>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noFill/>
          <a:ln>
            <a:solidFill>
              <a:srgbClr val="000000"/>
            </a:solidFill>
            <a:miter lim="800000"/>
            <a:headEnd/>
            <a:tailEnd/>
          </a:ln>
        </p:spPr>
      </p:sp>
      <p:sp>
        <p:nvSpPr>
          <p:cNvPr id="3" name="Notes Placeholder 2"/>
          <p:cNvSpPr>
            <a:spLocks noGrp="1"/>
          </p:cNvSpPr>
          <p:nvPr>
            <p:ph type="body" idx="1"/>
          </p:nvPr>
        </p:nvSpPr>
        <p:spPr>
          <a:xfrm>
            <a:off x="679450" y="4714875"/>
            <a:ext cx="5438775" cy="4703763"/>
          </a:xfrm>
        </p:spPr>
        <p:txBody>
          <a:bodyPr/>
          <a:lstStyle/>
          <a:p>
            <a:pPr algn="just" eaLnBrk="1" fontAlgn="auto" hangingPunct="1">
              <a:spcBef>
                <a:spcPts val="0"/>
              </a:spcBef>
              <a:spcAft>
                <a:spcPts val="0"/>
              </a:spcAft>
              <a:defRPr/>
            </a:pPr>
            <a:endParaRPr lang="en-GB" sz="1050" dirty="0" smtClean="0"/>
          </a:p>
          <a:p>
            <a:pPr algn="just" eaLnBrk="1" fontAlgn="auto" hangingPunct="1">
              <a:spcBef>
                <a:spcPts val="0"/>
              </a:spcBef>
              <a:spcAft>
                <a:spcPts val="0"/>
              </a:spcAft>
              <a:defRPr/>
            </a:pPr>
            <a:r>
              <a:rPr lang="en-GB" sz="1050" dirty="0" smtClean="0"/>
              <a:t>The reform of the TR system in Ukraine started in 2001, with the aim to establish progressively a system apt to a market economy. That was not an easy endeavour and the effort continues today.  </a:t>
            </a:r>
            <a:endParaRPr lang="en-GB" sz="1050" dirty="0" smtClean="0">
              <a:solidFill>
                <a:srgbClr val="FF0000"/>
              </a:solidFill>
            </a:endParaRPr>
          </a:p>
          <a:p>
            <a:pPr algn="just" eaLnBrk="1" fontAlgn="auto" hangingPunct="1">
              <a:spcBef>
                <a:spcPts val="0"/>
              </a:spcBef>
              <a:spcAft>
                <a:spcPts val="0"/>
              </a:spcAft>
              <a:defRPr/>
            </a:pPr>
            <a:r>
              <a:rPr lang="en-GB" sz="1050" dirty="0" smtClean="0"/>
              <a:t> </a:t>
            </a:r>
          </a:p>
          <a:p>
            <a:pPr algn="just" eaLnBrk="1" fontAlgn="auto" hangingPunct="1">
              <a:spcBef>
                <a:spcPts val="0"/>
              </a:spcBef>
              <a:spcAft>
                <a:spcPts val="0"/>
              </a:spcAft>
              <a:defRPr/>
            </a:pPr>
            <a:r>
              <a:rPr lang="en-GB" sz="1050" dirty="0" smtClean="0"/>
              <a:t>It is quite important to stress that in the last 10 years</a:t>
            </a:r>
            <a:r>
              <a:rPr lang="en-GB" sz="1050" dirty="0"/>
              <a:t>, there has been a continuous cooperation, </a:t>
            </a:r>
            <a:r>
              <a:rPr lang="en-GB" sz="1050" dirty="0" smtClean="0"/>
              <a:t>between </a:t>
            </a:r>
            <a:r>
              <a:rPr lang="en-GB" sz="1050" dirty="0"/>
              <a:t>the EU and </a:t>
            </a:r>
            <a:r>
              <a:rPr lang="en-GB" sz="1050" dirty="0" smtClean="0"/>
              <a:t>Ukraine.  This </a:t>
            </a:r>
            <a:r>
              <a:rPr lang="en-GB" sz="1050" dirty="0"/>
              <a:t>cooperation was manifested through a variety of instruments, mostly in the form of technical assistance Projects, or through Twinning Projects</a:t>
            </a:r>
            <a:r>
              <a:rPr lang="en-GB" sz="1050" dirty="0" smtClean="0"/>
              <a:t>.</a:t>
            </a:r>
          </a:p>
          <a:p>
            <a:pPr marL="914400" lvl="1" indent="-457200" algn="just" eaLnBrk="1" fontAlgn="auto" hangingPunct="1">
              <a:spcBef>
                <a:spcPts val="0"/>
              </a:spcBef>
              <a:spcAft>
                <a:spcPts val="0"/>
              </a:spcAft>
              <a:buFont typeface="Wingdings" pitchFamily="2" charset="2"/>
              <a:buChar char="Ø"/>
              <a:defRPr/>
            </a:pPr>
            <a:r>
              <a:rPr lang="en-GB" sz="1000" dirty="0"/>
              <a:t>Three Technical Assistance Projects </a:t>
            </a:r>
          </a:p>
          <a:p>
            <a:pPr marL="914400" lvl="1" indent="-457200" algn="just" eaLnBrk="1" fontAlgn="auto" hangingPunct="1">
              <a:spcBef>
                <a:spcPts val="0"/>
              </a:spcBef>
              <a:spcAft>
                <a:spcPts val="0"/>
              </a:spcAft>
              <a:buFont typeface="Wingdings" pitchFamily="2" charset="2"/>
              <a:buChar char="Ø"/>
              <a:defRPr/>
            </a:pPr>
            <a:r>
              <a:rPr lang="en-GB" sz="1000" dirty="0"/>
              <a:t>Three twinning Projects </a:t>
            </a:r>
            <a:endParaRPr lang="en-GB" sz="1000" dirty="0" smtClean="0"/>
          </a:p>
          <a:p>
            <a:pPr marL="914400" lvl="1" indent="-457200" algn="just" eaLnBrk="1" fontAlgn="auto" hangingPunct="1">
              <a:spcBef>
                <a:spcPts val="0"/>
              </a:spcBef>
              <a:spcAft>
                <a:spcPts val="0"/>
              </a:spcAft>
              <a:buFont typeface="Wingdings" pitchFamily="2" charset="2"/>
              <a:buChar char="Ø"/>
              <a:defRPr/>
            </a:pPr>
            <a:r>
              <a:rPr lang="en-GB" sz="1000" dirty="0" smtClean="0"/>
              <a:t>A supply contract for equipment </a:t>
            </a:r>
            <a:endParaRPr lang="en-GB" sz="1050" dirty="0"/>
          </a:p>
          <a:p>
            <a:pPr eaLnBrk="1" fontAlgn="auto" hangingPunct="1">
              <a:spcBef>
                <a:spcPts val="0"/>
              </a:spcBef>
              <a:spcAft>
                <a:spcPts val="0"/>
              </a:spcAft>
              <a:defRPr/>
            </a:pPr>
            <a:r>
              <a:rPr lang="en-GB" sz="1050" dirty="0" smtClean="0"/>
              <a:t>The cooperation between the two entities intensified after the accession of Ukraine to the WTO, and very recently took a new dimension and specific orientation, which is the removal of TBTs in the perspective of the Deep and Comprehensive Free Trade Area, and the conclusion of an Agreement on Conformity Assessment and Acceptance of Industrial Products. </a:t>
            </a:r>
            <a:endParaRPr lang="en-GB" sz="1050" dirty="0"/>
          </a:p>
        </p:txBody>
      </p:sp>
      <p:sp>
        <p:nvSpPr>
          <p:cNvPr id="18435"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F476F1BA-13C2-47EB-91D4-06435C07056C}" type="slidenum">
              <a:rPr lang="en-GB"/>
              <a:pPr fontAlgn="base">
                <a:spcBef>
                  <a:spcPct val="0"/>
                </a:spcBef>
                <a:spcAft>
                  <a:spcPct val="0"/>
                </a:spcAft>
                <a:defRPr/>
              </a:pPr>
              <a:t>2</a:t>
            </a:fld>
            <a:endParaRPr lang="en-GB"/>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noFill/>
          <a:ln>
            <a:solidFill>
              <a:srgbClr val="000000"/>
            </a:solidFill>
            <a:miter lim="800000"/>
            <a:headEnd/>
            <a:tailEnd/>
          </a:ln>
        </p:spPr>
      </p:sp>
      <p:sp>
        <p:nvSpPr>
          <p:cNvPr id="3" name="Notes Placeholder 2"/>
          <p:cNvSpPr>
            <a:spLocks noGrp="1"/>
          </p:cNvSpPr>
          <p:nvPr>
            <p:ph type="body" idx="1"/>
          </p:nvPr>
        </p:nvSpPr>
        <p:spPr>
          <a:xfrm>
            <a:off x="679450" y="4714875"/>
            <a:ext cx="5438775" cy="4703763"/>
          </a:xfrm>
        </p:spPr>
        <p:txBody>
          <a:bodyPr/>
          <a:lstStyle/>
          <a:p>
            <a:pPr algn="just" eaLnBrk="1" fontAlgn="auto" hangingPunct="1">
              <a:spcBef>
                <a:spcPts val="0"/>
              </a:spcBef>
              <a:spcAft>
                <a:spcPts val="0"/>
              </a:spcAft>
              <a:defRPr/>
            </a:pPr>
            <a:r>
              <a:rPr lang="en-GB" sz="1050" dirty="0" smtClean="0"/>
              <a:t>This new dimension of cooperation is reflected in the Sector Policy Support Programme that was launched in 2009, and has the objective to assist the Ukrainian Authorities to adopt policy measures aiming to eliminate </a:t>
            </a:r>
            <a:r>
              <a:rPr lang="en-GB" sz="1050" dirty="0"/>
              <a:t>Technical Barriers to Trade with the EU, along the requirements of the DCFTA</a:t>
            </a:r>
          </a:p>
          <a:p>
            <a:pPr algn="just" eaLnBrk="1" fontAlgn="auto" hangingPunct="1">
              <a:spcBef>
                <a:spcPts val="0"/>
              </a:spcBef>
              <a:spcAft>
                <a:spcPts val="0"/>
              </a:spcAft>
              <a:defRPr/>
            </a:pPr>
            <a:endParaRPr lang="en-GB" sz="1050" dirty="0" smtClean="0"/>
          </a:p>
          <a:p>
            <a:pPr algn="just" eaLnBrk="1" fontAlgn="auto" hangingPunct="1">
              <a:spcBef>
                <a:spcPts val="0"/>
              </a:spcBef>
              <a:spcAft>
                <a:spcPts val="0"/>
              </a:spcAft>
              <a:defRPr/>
            </a:pPr>
            <a:endParaRPr lang="en-GB" sz="1050" dirty="0" smtClean="0"/>
          </a:p>
          <a:p>
            <a:pPr eaLnBrk="1" fontAlgn="auto" hangingPunct="1">
              <a:spcBef>
                <a:spcPts val="0"/>
              </a:spcBef>
              <a:spcAft>
                <a:spcPts val="0"/>
              </a:spcAft>
              <a:defRPr/>
            </a:pPr>
            <a:endParaRPr lang="en-GB" sz="1050" dirty="0"/>
          </a:p>
        </p:txBody>
      </p:sp>
      <p:sp>
        <p:nvSpPr>
          <p:cNvPr id="20483"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A28C93CD-FDF1-427C-A7B2-5D182C6D289A}" type="slidenum">
              <a:rPr lang="en-GB"/>
              <a:pPr fontAlgn="base">
                <a:spcBef>
                  <a:spcPct val="0"/>
                </a:spcBef>
                <a:spcAft>
                  <a:spcPct val="0"/>
                </a:spcAft>
                <a:defRPr/>
              </a:pPr>
              <a:t>3</a:t>
            </a:fld>
            <a:endParaRPr lang="en-GB"/>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p:cNvSpPr>
          <p:nvPr>
            <p:ph type="sldImg"/>
          </p:nvPr>
        </p:nvSpPr>
        <p:spPr bwMode="auto">
          <a:noFill/>
          <a:ln>
            <a:solidFill>
              <a:srgbClr val="000000"/>
            </a:solidFill>
            <a:miter lim="800000"/>
            <a:headEnd/>
            <a:tailEnd/>
          </a:ln>
        </p:spPr>
      </p:sp>
      <p:sp>
        <p:nvSpPr>
          <p:cNvPr id="3" name="Notes Placeholder 2"/>
          <p:cNvSpPr>
            <a:spLocks noGrp="1"/>
          </p:cNvSpPr>
          <p:nvPr>
            <p:ph type="body" idx="1"/>
          </p:nvPr>
        </p:nvSpPr>
        <p:spPr/>
        <p:txBody>
          <a:bodyPr/>
          <a:lstStyle/>
          <a:p>
            <a:pPr eaLnBrk="1" fontAlgn="auto" hangingPunct="1">
              <a:spcBef>
                <a:spcPts val="0"/>
              </a:spcBef>
              <a:spcAft>
                <a:spcPts val="0"/>
              </a:spcAft>
              <a:defRPr/>
            </a:pPr>
            <a:r>
              <a:rPr lang="en-GB" sz="900" dirty="0" smtClean="0"/>
              <a:t>The main reference frame for the elimination of technical barriers to trade is the EU system of technical regulation, known as New Approach. </a:t>
            </a:r>
          </a:p>
          <a:p>
            <a:pPr eaLnBrk="1" fontAlgn="auto" hangingPunct="1">
              <a:spcBef>
                <a:spcPts val="0"/>
              </a:spcBef>
              <a:spcAft>
                <a:spcPts val="0"/>
              </a:spcAft>
              <a:defRPr/>
            </a:pPr>
            <a:endParaRPr lang="en-GB" sz="900" dirty="0"/>
          </a:p>
          <a:p>
            <a:pPr eaLnBrk="1" fontAlgn="auto" hangingPunct="1">
              <a:spcBef>
                <a:spcPts val="0"/>
              </a:spcBef>
              <a:spcAft>
                <a:spcPts val="0"/>
              </a:spcAft>
              <a:defRPr/>
            </a:pPr>
            <a:r>
              <a:rPr lang="en-GB" sz="900" dirty="0" smtClean="0"/>
              <a:t>Against this reference of the New Approach, the areas of interventions of the Sector Policy Support Programme, cover 4 main directions:</a:t>
            </a:r>
          </a:p>
          <a:p>
            <a:pPr marL="228600" indent="-228600" algn="just" eaLnBrk="1" fontAlgn="auto" hangingPunct="1">
              <a:spcBef>
                <a:spcPts val="0"/>
              </a:spcBef>
              <a:spcAft>
                <a:spcPts val="0"/>
              </a:spcAft>
              <a:buFont typeface="+mj-lt"/>
              <a:buAutoNum type="arabicPeriod"/>
              <a:defRPr/>
            </a:pPr>
            <a:r>
              <a:rPr lang="en-GB" sz="900" b="1" dirty="0" smtClean="0"/>
              <a:t>REGULATORY APPROXIMATION, </a:t>
            </a:r>
            <a:r>
              <a:rPr lang="en-GB" sz="900" dirty="0" smtClean="0"/>
              <a:t>with the EU regulations, and this concerns, both horizontal legislation, and sectoral legislation covering specific products </a:t>
            </a:r>
            <a:endParaRPr lang="en-GB" sz="900" dirty="0"/>
          </a:p>
          <a:p>
            <a:pPr marL="228600" indent="-228600" algn="just" eaLnBrk="1" fontAlgn="auto" hangingPunct="1">
              <a:spcBef>
                <a:spcPts val="0"/>
              </a:spcBef>
              <a:spcAft>
                <a:spcPts val="0"/>
              </a:spcAft>
              <a:buFont typeface="+mj-lt"/>
              <a:buAutoNum type="arabicPeriod"/>
              <a:defRPr/>
            </a:pPr>
            <a:r>
              <a:rPr lang="en-GB" sz="900" b="1" dirty="0" smtClean="0"/>
              <a:t>ADOPTION </a:t>
            </a:r>
            <a:r>
              <a:rPr lang="en-GB" sz="900" b="1" dirty="0"/>
              <a:t>OF EU AND INTERNATIONAL </a:t>
            </a:r>
            <a:r>
              <a:rPr lang="en-GB" sz="900" b="1" dirty="0" smtClean="0"/>
              <a:t>STANDARDS</a:t>
            </a:r>
          </a:p>
          <a:p>
            <a:pPr marL="228600" indent="-228600" algn="just" eaLnBrk="1" fontAlgn="auto" hangingPunct="1">
              <a:spcBef>
                <a:spcPts val="0"/>
              </a:spcBef>
              <a:spcAft>
                <a:spcPts val="0"/>
              </a:spcAft>
              <a:buFont typeface="+mj-lt"/>
              <a:buAutoNum type="arabicPeriod"/>
              <a:defRPr/>
            </a:pPr>
            <a:r>
              <a:rPr lang="en-GB" sz="900" b="1" dirty="0" smtClean="0"/>
              <a:t>DEVELOPMENT </a:t>
            </a:r>
            <a:r>
              <a:rPr lang="en-GB" sz="900" b="1" dirty="0"/>
              <a:t>OF </a:t>
            </a:r>
            <a:r>
              <a:rPr lang="en-GB" sz="900" b="1" dirty="0" smtClean="0"/>
              <a:t>INFRASTRUCTURE,</a:t>
            </a:r>
            <a:r>
              <a:rPr lang="en-GB" sz="900" dirty="0" smtClean="0"/>
              <a:t> and this concerns upgrading of equipment for laboratories, Market Surveillance </a:t>
            </a:r>
            <a:r>
              <a:rPr lang="en-GB" sz="900" dirty="0"/>
              <a:t>Information </a:t>
            </a:r>
            <a:r>
              <a:rPr lang="en-GB" sz="900" dirty="0" smtClean="0"/>
              <a:t>Systems and a </a:t>
            </a:r>
            <a:r>
              <a:rPr lang="en-GB" sz="900" b="1" dirty="0" smtClean="0"/>
              <a:t> </a:t>
            </a:r>
            <a:r>
              <a:rPr lang="en-GB" sz="900" b="1" dirty="0"/>
              <a:t>Management Information System</a:t>
            </a:r>
            <a:r>
              <a:rPr lang="en-GB" sz="900" b="1" dirty="0" smtClean="0"/>
              <a:t>  for Standards</a:t>
            </a:r>
            <a:endParaRPr lang="en-GB" sz="900" b="1" dirty="0"/>
          </a:p>
          <a:p>
            <a:pPr marL="228600" indent="-228600" algn="just" eaLnBrk="1" fontAlgn="t" hangingPunct="1">
              <a:spcBef>
                <a:spcPts val="0"/>
              </a:spcBef>
              <a:spcAft>
                <a:spcPts val="0"/>
              </a:spcAft>
              <a:buFont typeface="+mj-lt"/>
              <a:buAutoNum type="arabicPeriod"/>
              <a:defRPr/>
            </a:pPr>
            <a:r>
              <a:rPr lang="en-US" sz="1000" b="1" dirty="0" smtClean="0"/>
              <a:t>4</a:t>
            </a:r>
            <a:r>
              <a:rPr lang="en-US" sz="900" b="1" dirty="0"/>
              <a:t>.  </a:t>
            </a:r>
            <a:r>
              <a:rPr lang="en-US" sz="900" b="1" dirty="0" smtClean="0"/>
              <a:t> STRENGTHENING  </a:t>
            </a:r>
            <a:r>
              <a:rPr lang="en-US" sz="900" b="1" dirty="0"/>
              <a:t>INSTITUTIONAL </a:t>
            </a:r>
            <a:r>
              <a:rPr lang="en-US" sz="900" b="1" dirty="0" smtClean="0"/>
              <a:t>STRUCTURES,</a:t>
            </a:r>
            <a:r>
              <a:rPr lang="en-US" sz="900" dirty="0" smtClean="0"/>
              <a:t> that support the Technical Regulation System, such as  </a:t>
            </a:r>
            <a:r>
              <a:rPr lang="en-US" sz="1000" b="1" dirty="0" smtClean="0"/>
              <a:t>    </a:t>
            </a:r>
            <a:r>
              <a:rPr lang="en-US" sz="900" dirty="0"/>
              <a:t>the National Standards Body, National Accreditation Agency of </a:t>
            </a:r>
            <a:r>
              <a:rPr lang="en-US" sz="900" dirty="0" smtClean="0"/>
              <a:t>Ukraine, Conformity </a:t>
            </a:r>
            <a:r>
              <a:rPr lang="en-US" sz="900" dirty="0"/>
              <a:t>Assessment Bodies, </a:t>
            </a:r>
            <a:r>
              <a:rPr lang="en-US" sz="900" dirty="0" smtClean="0"/>
              <a:t>and the Market </a:t>
            </a:r>
            <a:r>
              <a:rPr lang="en-US" sz="900" dirty="0"/>
              <a:t>Surveillance </a:t>
            </a:r>
            <a:r>
              <a:rPr lang="en-US" sz="900" dirty="0" smtClean="0"/>
              <a:t>Authorities, so as to obtain the operational capacities required by the European Union syste</a:t>
            </a:r>
            <a:r>
              <a:rPr lang="en-US" sz="900" dirty="0"/>
              <a:t>m</a:t>
            </a:r>
            <a:r>
              <a:rPr lang="en-US" sz="900" dirty="0" smtClean="0"/>
              <a:t>, </a:t>
            </a:r>
            <a:endParaRPr lang="en-US" sz="900" dirty="0"/>
          </a:p>
          <a:p>
            <a:pPr eaLnBrk="1" fontAlgn="auto" hangingPunct="1">
              <a:spcBef>
                <a:spcPts val="0"/>
              </a:spcBef>
              <a:spcAft>
                <a:spcPts val="0"/>
              </a:spcAft>
              <a:defRPr/>
            </a:pPr>
            <a:endParaRPr lang="en-GB" sz="900" dirty="0"/>
          </a:p>
          <a:p>
            <a:pPr eaLnBrk="1" fontAlgn="auto" hangingPunct="1">
              <a:spcBef>
                <a:spcPts val="0"/>
              </a:spcBef>
              <a:spcAft>
                <a:spcPts val="0"/>
              </a:spcAft>
              <a:defRPr/>
            </a:pPr>
            <a:endParaRPr lang="en-GB" sz="900" dirty="0"/>
          </a:p>
          <a:p>
            <a:pPr eaLnBrk="1" fontAlgn="auto" hangingPunct="1">
              <a:spcBef>
                <a:spcPts val="0"/>
              </a:spcBef>
              <a:spcAft>
                <a:spcPts val="0"/>
              </a:spcAft>
              <a:defRPr/>
            </a:pPr>
            <a:endParaRPr lang="en-GB" sz="900" dirty="0"/>
          </a:p>
        </p:txBody>
      </p:sp>
      <p:sp>
        <p:nvSpPr>
          <p:cNvPr id="22531"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168A137-0629-4202-A1FF-84614961DAB4}" type="slidenum">
              <a:rPr lang="en-GB"/>
              <a:pPr fontAlgn="base">
                <a:spcBef>
                  <a:spcPct val="0"/>
                </a:spcBef>
                <a:spcAft>
                  <a:spcPct val="0"/>
                </a:spcAft>
                <a:defRPr/>
              </a:pPr>
              <a:t>4</a:t>
            </a:fld>
            <a:endParaRPr lang="en-GB"/>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Slide Image Placeholder 1"/>
          <p:cNvSpPr>
            <a:spLocks noGrp="1" noRot="1" noChangeAspect="1"/>
          </p:cNvSpPr>
          <p:nvPr>
            <p:ph type="sldImg"/>
          </p:nvPr>
        </p:nvSpPr>
        <p:spPr bwMode="auto">
          <a:noFill/>
          <a:ln>
            <a:solidFill>
              <a:srgbClr val="000000"/>
            </a:solidFill>
            <a:miter lim="800000"/>
            <a:headEnd/>
            <a:tailEnd/>
          </a:ln>
        </p:spPr>
      </p:sp>
      <p:sp>
        <p:nvSpPr>
          <p:cNvPr id="3" name="Notes Placeholder 2"/>
          <p:cNvSpPr>
            <a:spLocks noGrp="1"/>
          </p:cNvSpPr>
          <p:nvPr>
            <p:ph type="body" idx="1"/>
          </p:nvPr>
        </p:nvSpPr>
        <p:spPr/>
        <p:txBody>
          <a:bodyPr/>
          <a:lstStyle/>
          <a:p>
            <a:pPr eaLnBrk="1" fontAlgn="auto" hangingPunct="1">
              <a:spcBef>
                <a:spcPts val="0"/>
              </a:spcBef>
              <a:spcAft>
                <a:spcPts val="0"/>
              </a:spcAft>
              <a:defRPr/>
            </a:pPr>
            <a:endParaRPr lang="en-GB" dirty="0" smtClean="0"/>
          </a:p>
          <a:p>
            <a:pPr eaLnBrk="1" fontAlgn="auto" hangingPunct="1">
              <a:spcBef>
                <a:spcPts val="0"/>
              </a:spcBef>
              <a:spcAft>
                <a:spcPts val="0"/>
              </a:spcAft>
              <a:defRPr/>
            </a:pPr>
            <a:r>
              <a:rPr lang="en-GB" dirty="0" smtClean="0"/>
              <a:t>The general overview of the Programme is as follows:</a:t>
            </a:r>
          </a:p>
          <a:p>
            <a:pPr eaLnBrk="1" fontAlgn="auto" hangingPunct="1">
              <a:spcBef>
                <a:spcPts val="0"/>
              </a:spcBef>
              <a:spcAft>
                <a:spcPts val="0"/>
              </a:spcAft>
              <a:defRPr/>
            </a:pPr>
            <a:r>
              <a:rPr lang="en-GB" dirty="0" smtClean="0"/>
              <a:t>In </a:t>
            </a:r>
            <a:r>
              <a:rPr lang="en-GB" dirty="0"/>
              <a:t>December 2009 a Financing Agreement was signed between the EU and </a:t>
            </a:r>
            <a:r>
              <a:rPr lang="en-GB" dirty="0" smtClean="0"/>
              <a:t>Ukraine</a:t>
            </a:r>
            <a:endParaRPr lang="en-GB" dirty="0"/>
          </a:p>
          <a:p>
            <a:pPr eaLnBrk="1" fontAlgn="auto" hangingPunct="1">
              <a:spcBef>
                <a:spcPts val="0"/>
              </a:spcBef>
              <a:spcAft>
                <a:spcPts val="0"/>
              </a:spcAft>
              <a:defRPr/>
            </a:pPr>
            <a:endParaRPr lang="en-GB" dirty="0" smtClean="0"/>
          </a:p>
          <a:p>
            <a:pPr eaLnBrk="1" fontAlgn="auto" hangingPunct="1">
              <a:spcBef>
                <a:spcPts val="0"/>
              </a:spcBef>
              <a:spcAft>
                <a:spcPts val="0"/>
              </a:spcAft>
              <a:defRPr/>
            </a:pPr>
            <a:r>
              <a:rPr lang="en-GB" dirty="0" smtClean="0"/>
              <a:t>The obligations of the two contracting parties are as follows:</a:t>
            </a:r>
          </a:p>
          <a:p>
            <a:pPr eaLnBrk="1" fontAlgn="auto" hangingPunct="1">
              <a:spcBef>
                <a:spcPts val="0"/>
              </a:spcBef>
              <a:spcAft>
                <a:spcPts val="0"/>
              </a:spcAft>
              <a:defRPr/>
            </a:pPr>
            <a:r>
              <a:rPr lang="en-GB" dirty="0" smtClean="0"/>
              <a:t>-Ukraine undertakes to implement policies to eliminate Technical Barriers to Trade between </a:t>
            </a:r>
            <a:r>
              <a:rPr lang="en-GB" dirty="0"/>
              <a:t>the EU and </a:t>
            </a:r>
            <a:r>
              <a:rPr lang="en-GB" dirty="0" smtClean="0"/>
              <a:t>Ukraine, </a:t>
            </a:r>
            <a:r>
              <a:rPr lang="en-GB" b="1" dirty="0" smtClean="0"/>
              <a:t>for </a:t>
            </a:r>
            <a:r>
              <a:rPr lang="en-GB" b="1" dirty="0"/>
              <a:t>non-foodstuff</a:t>
            </a:r>
            <a:r>
              <a:rPr lang="en-GB" dirty="0"/>
              <a:t> </a:t>
            </a:r>
            <a:r>
              <a:rPr lang="en-GB" dirty="0" smtClean="0"/>
              <a:t>products, along </a:t>
            </a:r>
            <a:r>
              <a:rPr lang="en-GB" dirty="0"/>
              <a:t>the requirements of the Deep and Comprehensive Free Trade Area. </a:t>
            </a:r>
            <a:endParaRPr lang="en-GB" dirty="0" smtClean="0"/>
          </a:p>
          <a:p>
            <a:pPr eaLnBrk="1" fontAlgn="auto" hangingPunct="1">
              <a:spcBef>
                <a:spcPts val="0"/>
              </a:spcBef>
              <a:spcAft>
                <a:spcPts val="0"/>
              </a:spcAft>
              <a:defRPr/>
            </a:pPr>
            <a:endParaRPr lang="en-GB" dirty="0"/>
          </a:p>
          <a:p>
            <a:pPr algn="just" eaLnBrk="1" fontAlgn="auto" hangingPunct="1">
              <a:spcBef>
                <a:spcPts val="0"/>
              </a:spcBef>
              <a:spcAft>
                <a:spcPts val="0"/>
              </a:spcAft>
              <a:defRPr/>
            </a:pPr>
            <a:r>
              <a:rPr lang="en-GB" dirty="0"/>
              <a:t>On the other hand, the  </a:t>
            </a:r>
            <a:r>
              <a:rPr lang="en-GB" u="sng" dirty="0"/>
              <a:t>EUROPEAN UNION</a:t>
            </a:r>
            <a:r>
              <a:rPr lang="en-GB" dirty="0"/>
              <a:t> will provide assistance along two lines:</a:t>
            </a:r>
          </a:p>
          <a:p>
            <a:pPr marL="171450" indent="-171450" algn="just" eaLnBrk="1" fontAlgn="auto" hangingPunct="1">
              <a:spcBef>
                <a:spcPts val="0"/>
              </a:spcBef>
              <a:spcAft>
                <a:spcPts val="0"/>
              </a:spcAft>
              <a:buFontTx/>
              <a:buChar char="-"/>
              <a:defRPr/>
            </a:pPr>
            <a:r>
              <a:rPr lang="en-GB" dirty="0"/>
              <a:t>Financial support of € 39 million, through transfer into the Ukrainian budget. This is the </a:t>
            </a:r>
            <a:r>
              <a:rPr lang="en-GB" b="1" dirty="0"/>
              <a:t>“Budget Support Programme” </a:t>
            </a:r>
          </a:p>
          <a:p>
            <a:pPr marL="171450" indent="-171450" algn="just" eaLnBrk="1" fontAlgn="auto" hangingPunct="1">
              <a:spcBef>
                <a:spcPts val="0"/>
              </a:spcBef>
              <a:spcAft>
                <a:spcPts val="0"/>
              </a:spcAft>
              <a:buFontTx/>
              <a:buChar char="-"/>
              <a:defRPr/>
            </a:pPr>
            <a:r>
              <a:rPr lang="en-GB" dirty="0"/>
              <a:t>Technical Assistance to the Ukrainian Authorities, through the current Technical Assistance Project. </a:t>
            </a:r>
          </a:p>
          <a:p>
            <a:pPr eaLnBrk="1" fontAlgn="auto" hangingPunct="1">
              <a:spcBef>
                <a:spcPts val="0"/>
              </a:spcBef>
              <a:spcAft>
                <a:spcPts val="0"/>
              </a:spcAft>
              <a:defRPr/>
            </a:pPr>
            <a:endParaRPr lang="en-GB" dirty="0" smtClean="0"/>
          </a:p>
          <a:p>
            <a:pPr eaLnBrk="1" fontAlgn="auto" hangingPunct="1">
              <a:spcBef>
                <a:spcPts val="0"/>
              </a:spcBef>
              <a:spcAft>
                <a:spcPts val="0"/>
              </a:spcAft>
              <a:defRPr/>
            </a:pPr>
            <a:r>
              <a:rPr lang="en-GB" dirty="0" smtClean="0"/>
              <a:t>The initial duration was from 2010 up to 2013. However, because of some delays in the progress of implementation, the validity of the FA was extended by mutual consent for one year, and there are consultations under way for an extension up to 2015, in order to increase the absorption of the funds of the Budget support. </a:t>
            </a:r>
            <a:endParaRPr lang="en-GB" dirty="0"/>
          </a:p>
        </p:txBody>
      </p:sp>
      <p:sp>
        <p:nvSpPr>
          <p:cNvPr id="24579"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AE1466A0-F0B5-423D-A07E-357E3E801F81}" type="slidenum">
              <a:rPr lang="en-GB"/>
              <a:pPr fontAlgn="base">
                <a:spcBef>
                  <a:spcPct val="0"/>
                </a:spcBef>
                <a:spcAft>
                  <a:spcPct val="0"/>
                </a:spcAft>
                <a:defRPr/>
              </a:pPr>
              <a:t>5</a:t>
            </a:fld>
            <a:endParaRPr lang="en-GB"/>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Slide Image Placeholder 1"/>
          <p:cNvSpPr>
            <a:spLocks noGrp="1" noRot="1" noChangeAspect="1"/>
          </p:cNvSpPr>
          <p:nvPr>
            <p:ph type="sldImg"/>
          </p:nvPr>
        </p:nvSpPr>
        <p:spPr bwMode="auto">
          <a:noFill/>
          <a:ln>
            <a:solidFill>
              <a:srgbClr val="000000"/>
            </a:solidFill>
            <a:miter lim="800000"/>
            <a:headEnd/>
            <a:tailEnd/>
          </a:ln>
        </p:spPr>
      </p:sp>
      <p:sp>
        <p:nvSpPr>
          <p:cNvPr id="26626"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GB" smtClean="0"/>
          </a:p>
          <a:p>
            <a:pPr eaLnBrk="1" hangingPunct="1">
              <a:spcBef>
                <a:spcPct val="0"/>
              </a:spcBef>
            </a:pPr>
            <a:r>
              <a:rPr lang="en-GB" smtClean="0"/>
              <a:t>Focusing on the Budget Support Component we discuss its main features: </a:t>
            </a:r>
          </a:p>
          <a:p>
            <a:pPr eaLnBrk="1" hangingPunct="1">
              <a:spcBef>
                <a:spcPct val="0"/>
              </a:spcBef>
            </a:pPr>
            <a:endParaRPr lang="en-GB" smtClean="0"/>
          </a:p>
          <a:p>
            <a:pPr eaLnBrk="1" hangingPunct="1">
              <a:spcBef>
                <a:spcPct val="0"/>
              </a:spcBef>
            </a:pPr>
            <a:r>
              <a:rPr lang="en-GB" smtClean="0"/>
              <a:t>First of all, the chief manager of the Budget Support is the MEDT, which means that MEDT have the responsibility for implementation of the interventions. </a:t>
            </a:r>
          </a:p>
          <a:p>
            <a:pPr eaLnBrk="1" hangingPunct="1">
              <a:spcBef>
                <a:spcPct val="0"/>
              </a:spcBef>
            </a:pPr>
            <a:r>
              <a:rPr lang="en-GB" smtClean="0"/>
              <a:t>On the other hand overall monitoring of the progress is assured by a Joint Monitoring Group, the members of which are high officials from Ukraine </a:t>
            </a:r>
          </a:p>
          <a:p>
            <a:pPr eaLnBrk="1" hangingPunct="1">
              <a:spcBef>
                <a:spcPct val="0"/>
              </a:spcBef>
            </a:pPr>
            <a:endParaRPr lang="en-GB" smtClean="0"/>
          </a:p>
          <a:p>
            <a:pPr eaLnBrk="1" hangingPunct="1">
              <a:spcBef>
                <a:spcPct val="0"/>
              </a:spcBef>
            </a:pPr>
            <a:r>
              <a:rPr lang="en-GB" smtClean="0"/>
              <a:t>The financing mechanism is quite important. The funds are disbursed in tranches, with an advance instalment already paid in December 2010, while the amount of the next three tranches, depends on the progress realised the previous year.  </a:t>
            </a:r>
          </a:p>
          <a:p>
            <a:pPr eaLnBrk="1" hangingPunct="1">
              <a:spcBef>
                <a:spcPct val="0"/>
              </a:spcBef>
            </a:pPr>
            <a:r>
              <a:rPr lang="en-GB" smtClean="0"/>
              <a:t>This progress is measurable through a system of indicators, which are linked to the intervention areas of the Policy Support Programme.  </a:t>
            </a:r>
          </a:p>
          <a:p>
            <a:pPr eaLnBrk="1" hangingPunct="1">
              <a:spcBef>
                <a:spcPct val="0"/>
              </a:spcBef>
            </a:pPr>
            <a:endParaRPr lang="en-GB" smtClean="0"/>
          </a:p>
          <a:p>
            <a:pPr eaLnBrk="1" hangingPunct="1">
              <a:spcBef>
                <a:spcPct val="0"/>
              </a:spcBef>
            </a:pPr>
            <a:endParaRPr lang="en-GB" smtClean="0"/>
          </a:p>
        </p:txBody>
      </p:sp>
      <p:sp>
        <p:nvSpPr>
          <p:cNvPr id="26627"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20C8CC9A-5BA8-4CFD-8910-A72C9381CC7F}" type="slidenum">
              <a:rPr lang="en-GB"/>
              <a:pPr fontAlgn="base">
                <a:spcBef>
                  <a:spcPct val="0"/>
                </a:spcBef>
                <a:spcAft>
                  <a:spcPct val="0"/>
                </a:spcAft>
                <a:defRPr/>
              </a:pPr>
              <a:t>6</a:t>
            </a:fld>
            <a:endParaRPr lang="en-GB"/>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Slide Image Placeholder 1"/>
          <p:cNvSpPr>
            <a:spLocks noGrp="1" noRot="1" noChangeAspect="1"/>
          </p:cNvSpPr>
          <p:nvPr>
            <p:ph type="sldImg"/>
          </p:nvPr>
        </p:nvSpPr>
        <p:spPr bwMode="auto">
          <a:noFill/>
          <a:ln>
            <a:solidFill>
              <a:srgbClr val="000000"/>
            </a:solidFill>
            <a:miter lim="800000"/>
            <a:headEnd/>
            <a:tailEnd/>
          </a:ln>
        </p:spPr>
      </p:sp>
      <p:sp>
        <p:nvSpPr>
          <p:cNvPr id="3" name="Notes Placeholder 2"/>
          <p:cNvSpPr>
            <a:spLocks noGrp="1"/>
          </p:cNvSpPr>
          <p:nvPr>
            <p:ph type="body" idx="1"/>
          </p:nvPr>
        </p:nvSpPr>
        <p:spPr/>
        <p:txBody>
          <a:bodyPr/>
          <a:lstStyle/>
          <a:p>
            <a:pPr eaLnBrk="1" fontAlgn="auto" hangingPunct="1">
              <a:spcBef>
                <a:spcPts val="0"/>
              </a:spcBef>
              <a:spcAft>
                <a:spcPts val="0"/>
              </a:spcAft>
              <a:defRPr/>
            </a:pPr>
            <a:r>
              <a:rPr lang="en-GB" sz="1000" dirty="0" smtClean="0"/>
              <a:t>Let us move to the other component, which is the  current technical assistance Project. </a:t>
            </a:r>
          </a:p>
          <a:p>
            <a:pPr eaLnBrk="1" fontAlgn="auto" hangingPunct="1">
              <a:spcBef>
                <a:spcPts val="0"/>
              </a:spcBef>
              <a:spcAft>
                <a:spcPts val="0"/>
              </a:spcAft>
              <a:defRPr/>
            </a:pPr>
            <a:endParaRPr lang="en-GB" sz="1000" dirty="0"/>
          </a:p>
          <a:p>
            <a:pPr eaLnBrk="1" fontAlgn="auto" hangingPunct="1">
              <a:spcBef>
                <a:spcPts val="0"/>
              </a:spcBef>
              <a:spcAft>
                <a:spcPts val="0"/>
              </a:spcAft>
              <a:defRPr/>
            </a:pPr>
            <a:r>
              <a:rPr lang="en-GB" sz="1000" dirty="0" smtClean="0"/>
              <a:t>The aim of the Project is to assist the chief manager of the Budget Support, to implement efficiently the Policy Support Programme. </a:t>
            </a:r>
          </a:p>
          <a:p>
            <a:pPr eaLnBrk="1" fontAlgn="auto" hangingPunct="1">
              <a:spcBef>
                <a:spcPts val="0"/>
              </a:spcBef>
              <a:spcAft>
                <a:spcPts val="0"/>
              </a:spcAft>
              <a:defRPr/>
            </a:pPr>
            <a:endParaRPr lang="en-GB" sz="1000" dirty="0" smtClean="0">
              <a:latin typeface="Times" charset="0"/>
            </a:endParaRPr>
          </a:p>
          <a:p>
            <a:pPr eaLnBrk="1" fontAlgn="auto" hangingPunct="1">
              <a:spcBef>
                <a:spcPts val="0"/>
              </a:spcBef>
              <a:spcAft>
                <a:spcPts val="0"/>
              </a:spcAft>
              <a:defRPr/>
            </a:pPr>
            <a:r>
              <a:rPr lang="en-GB" sz="1000" dirty="0" smtClean="0">
                <a:latin typeface="Times" charset="0"/>
              </a:rPr>
              <a:t>The initial duration ------</a:t>
            </a:r>
            <a:endParaRPr lang="en-GB" sz="1000" dirty="0">
              <a:latin typeface="Times" charset="0"/>
            </a:endParaRPr>
          </a:p>
          <a:p>
            <a:pPr marL="171450" indent="-171450" eaLnBrk="1" fontAlgn="auto" hangingPunct="1">
              <a:spcBef>
                <a:spcPts val="0"/>
              </a:spcBef>
              <a:spcAft>
                <a:spcPts val="0"/>
              </a:spcAft>
              <a:buFontTx/>
              <a:buChar char="-"/>
              <a:defRPr/>
            </a:pPr>
            <a:endParaRPr lang="en-GB" sz="1000" dirty="0"/>
          </a:p>
        </p:txBody>
      </p:sp>
      <p:sp>
        <p:nvSpPr>
          <p:cNvPr id="28675"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5C1FDEE6-D3D0-4F7D-9F23-BCE99A2FFD04}" type="slidenum">
              <a:rPr lang="en-GB"/>
              <a:pPr fontAlgn="base">
                <a:spcBef>
                  <a:spcPct val="0"/>
                </a:spcBef>
                <a:spcAft>
                  <a:spcPct val="0"/>
                </a:spcAft>
                <a:defRPr/>
              </a:pPr>
              <a:t>7</a:t>
            </a:fld>
            <a:endParaRPr lang="en-GB"/>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Slide Image Placeholder 1"/>
          <p:cNvSpPr>
            <a:spLocks noGrp="1" noRot="1" noChangeAspect="1"/>
          </p:cNvSpPr>
          <p:nvPr>
            <p:ph type="sldImg"/>
          </p:nvPr>
        </p:nvSpPr>
        <p:spPr bwMode="auto">
          <a:noFill/>
          <a:ln>
            <a:solidFill>
              <a:srgbClr val="000000"/>
            </a:solidFill>
            <a:miter lim="800000"/>
            <a:headEnd/>
            <a:tailEnd/>
          </a:ln>
        </p:spPr>
      </p:sp>
      <p:sp>
        <p:nvSpPr>
          <p:cNvPr id="3" name="Notes Placeholder 2"/>
          <p:cNvSpPr>
            <a:spLocks noGrp="1"/>
          </p:cNvSpPr>
          <p:nvPr>
            <p:ph type="body" idx="1"/>
          </p:nvPr>
        </p:nvSpPr>
        <p:spPr/>
        <p:txBody>
          <a:bodyPr/>
          <a:lstStyle/>
          <a:p>
            <a:pPr eaLnBrk="1" fontAlgn="auto" hangingPunct="1">
              <a:spcBef>
                <a:spcPts val="0"/>
              </a:spcBef>
              <a:spcAft>
                <a:spcPts val="0"/>
              </a:spcAft>
              <a:defRPr/>
            </a:pPr>
            <a:r>
              <a:rPr lang="en-GB" sz="1000" dirty="0" smtClean="0"/>
              <a:t>Counterpart</a:t>
            </a:r>
          </a:p>
          <a:p>
            <a:pPr eaLnBrk="1" fontAlgn="auto" hangingPunct="1">
              <a:spcBef>
                <a:spcPts val="0"/>
              </a:spcBef>
              <a:spcAft>
                <a:spcPts val="0"/>
              </a:spcAft>
              <a:defRPr/>
            </a:pPr>
            <a:endParaRPr lang="en-GB" sz="1000" dirty="0"/>
          </a:p>
          <a:p>
            <a:pPr eaLnBrk="1" fontAlgn="auto" hangingPunct="1">
              <a:spcBef>
                <a:spcPts val="0"/>
              </a:spcBef>
              <a:spcAft>
                <a:spcPts val="0"/>
              </a:spcAft>
              <a:defRPr/>
            </a:pPr>
            <a:r>
              <a:rPr lang="en-GB" sz="1000" dirty="0" smtClean="0"/>
              <a:t>Beneficiaries</a:t>
            </a:r>
          </a:p>
          <a:p>
            <a:pPr eaLnBrk="1" fontAlgn="auto" hangingPunct="1">
              <a:spcBef>
                <a:spcPts val="0"/>
              </a:spcBef>
              <a:spcAft>
                <a:spcPts val="0"/>
              </a:spcAft>
              <a:defRPr/>
            </a:pPr>
            <a:endParaRPr lang="en-GB" sz="1000" dirty="0"/>
          </a:p>
          <a:p>
            <a:pPr eaLnBrk="1" fontAlgn="auto" hangingPunct="1">
              <a:spcBef>
                <a:spcPts val="0"/>
              </a:spcBef>
              <a:spcAft>
                <a:spcPts val="0"/>
              </a:spcAft>
              <a:defRPr/>
            </a:pPr>
            <a:endParaRPr lang="en-GB" sz="1000" dirty="0">
              <a:latin typeface="Times" charset="0"/>
            </a:endParaRPr>
          </a:p>
          <a:p>
            <a:pPr marL="171450" indent="-171450" eaLnBrk="1" fontAlgn="auto" hangingPunct="1">
              <a:spcBef>
                <a:spcPts val="0"/>
              </a:spcBef>
              <a:spcAft>
                <a:spcPts val="0"/>
              </a:spcAft>
              <a:buFontTx/>
              <a:buChar char="-"/>
              <a:defRPr/>
            </a:pPr>
            <a:endParaRPr lang="en-GB" sz="1000" dirty="0"/>
          </a:p>
        </p:txBody>
      </p:sp>
      <p:sp>
        <p:nvSpPr>
          <p:cNvPr id="30723"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1C524FC7-DD1A-4B67-B5C1-2C0BD1EF23EF}" type="slidenum">
              <a:rPr lang="en-GB"/>
              <a:pPr fontAlgn="base">
                <a:spcBef>
                  <a:spcPct val="0"/>
                </a:spcBef>
                <a:spcAft>
                  <a:spcPct val="0"/>
                </a:spcAft>
                <a:defRPr/>
              </a:pPr>
              <a:t>8</a:t>
            </a:fld>
            <a:endParaRPr lang="en-GB"/>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Slide Image Placeholder 1"/>
          <p:cNvSpPr>
            <a:spLocks noGrp="1" noRot="1" noChangeAspect="1"/>
          </p:cNvSpPr>
          <p:nvPr>
            <p:ph type="sldImg"/>
          </p:nvPr>
        </p:nvSpPr>
        <p:spPr bwMode="auto">
          <a:noFill/>
          <a:ln>
            <a:solidFill>
              <a:srgbClr val="000000"/>
            </a:solidFill>
            <a:miter lim="800000"/>
            <a:headEnd/>
            <a:tailEnd/>
          </a:ln>
        </p:spPr>
      </p:sp>
      <p:sp>
        <p:nvSpPr>
          <p:cNvPr id="32770" name="Notes Placeholder 2"/>
          <p:cNvSpPr>
            <a:spLocks noGrp="1"/>
          </p:cNvSpPr>
          <p:nvPr>
            <p:ph type="body" idx="1"/>
          </p:nvPr>
        </p:nvSpPr>
        <p:spPr bwMode="auto">
          <a:noFill/>
        </p:spPr>
        <p:txBody>
          <a:bodyPr wrap="square" numCol="1" anchor="t" anchorCtr="0" compatLnSpc="1">
            <a:prstTxWarp prst="textNoShape">
              <a:avLst/>
            </a:prstTxWarp>
          </a:bodyPr>
          <a:lstStyle/>
          <a:p>
            <a:pPr marL="171450" indent="-171450" eaLnBrk="1" hangingPunct="1">
              <a:spcBef>
                <a:spcPct val="0"/>
              </a:spcBef>
              <a:buFontTx/>
              <a:buChar char="-"/>
            </a:pPr>
            <a:endParaRPr lang="en-GB" sz="1000" smtClean="0">
              <a:latin typeface="Times" pitchFamily="18" charset="0"/>
            </a:endParaRPr>
          </a:p>
          <a:p>
            <a:pPr marL="171450" indent="-171450" eaLnBrk="1" hangingPunct="1">
              <a:spcBef>
                <a:spcPct val="0"/>
              </a:spcBef>
              <a:buFontTx/>
              <a:buChar char="-"/>
            </a:pPr>
            <a:endParaRPr lang="en-GB" sz="1000" smtClean="0"/>
          </a:p>
        </p:txBody>
      </p:sp>
      <p:sp>
        <p:nvSpPr>
          <p:cNvPr id="32771"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9D919D3-F084-4467-875B-00F4313E02E6}" type="slidenum">
              <a:rPr lang="en-GB"/>
              <a:pPr fontAlgn="base">
                <a:spcBef>
                  <a:spcPct val="0"/>
                </a:spcBef>
                <a:spcAft>
                  <a:spcPct val="0"/>
                </a:spcAft>
                <a:defRPr/>
              </a:pPr>
              <a:t>9</a:t>
            </a:fld>
            <a:endParaRPr lang="en-GB"/>
          </a:p>
        </p:txBody>
      </p:sp>
    </p:spTree>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cid:image002.gif@01CB54C7.E4B01080" TargetMode="External"/><Relationship Id="rId3" Type="http://schemas.openxmlformats.org/officeDocument/2006/relationships/image" Target="../media/image2.png"/><Relationship Id="rId7" Type="http://schemas.openxmlformats.org/officeDocument/2006/relationships/image" Target="../media/image5.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cid:image001.jpg@01C8425E.9B3574F0" TargetMode="External"/><Relationship Id="rId11" Type="http://schemas.openxmlformats.org/officeDocument/2006/relationships/image" Target="../media/image7.jpeg"/><Relationship Id="rId5" Type="http://schemas.openxmlformats.org/officeDocument/2006/relationships/image" Target="../media/image4.jpeg"/><Relationship Id="rId10" Type="http://schemas.openxmlformats.org/officeDocument/2006/relationships/image" Target="cid:image002.gif@01CB50D3.B5125470" TargetMode="External"/><Relationship Id="rId4" Type="http://schemas.openxmlformats.org/officeDocument/2006/relationships/image" Target="../media/image3.png"/><Relationship Id="rId9" Type="http://schemas.openxmlformats.org/officeDocument/2006/relationships/image" Target="../media/image6.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Title 1"/>
          <p:cNvSpPr txBox="1">
            <a:spLocks/>
          </p:cNvSpPr>
          <p:nvPr userDrawn="1"/>
        </p:nvSpPr>
        <p:spPr>
          <a:xfrm>
            <a:off x="1009650" y="260350"/>
            <a:ext cx="7118350" cy="792163"/>
          </a:xfrm>
          <a:prstGeom prst="rect">
            <a:avLst/>
          </a:prstGeom>
        </p:spPr>
        <p:txBody>
          <a:bodyPr>
            <a:normAutofit/>
          </a:bodyPr>
          <a:lstStyle/>
          <a:p>
            <a:pPr algn="ctr">
              <a:lnSpc>
                <a:spcPct val="80000"/>
              </a:lnSpc>
              <a:defRPr/>
            </a:pPr>
            <a:r>
              <a:rPr lang="uk-UA" sz="2000" b="1">
                <a:solidFill>
                  <a:srgbClr val="7F7F7F"/>
                </a:solidFill>
                <a:latin typeface="Calibri" pitchFamily="34" charset="0"/>
              </a:rPr>
              <a:t>Програма підтримки галузевої політики</a:t>
            </a:r>
            <a:r>
              <a:rPr lang="en-GB" sz="900" b="1">
                <a:solidFill>
                  <a:srgbClr val="7F7F7F"/>
                </a:solidFill>
                <a:latin typeface="Calibri" pitchFamily="34" charset="0"/>
              </a:rPr>
              <a:t/>
            </a:r>
            <a:br>
              <a:rPr lang="en-GB" sz="900" b="1">
                <a:solidFill>
                  <a:srgbClr val="7F7F7F"/>
                </a:solidFill>
                <a:latin typeface="Calibri" pitchFamily="34" charset="0"/>
              </a:rPr>
            </a:br>
            <a:r>
              <a:rPr lang="uk-UA" sz="1600" b="1">
                <a:solidFill>
                  <a:srgbClr val="7F7F7F"/>
                </a:solidFill>
                <a:latin typeface="Calibri" pitchFamily="34" charset="0"/>
              </a:rPr>
              <a:t>“Сприяння взаємній торгівлі шляхом усунення технічних бар'єрів у торгівлі між Україною та Європейським Союзом”</a:t>
            </a:r>
            <a:endParaRPr lang="en-GB" sz="1600" b="1">
              <a:solidFill>
                <a:srgbClr val="7F7F7F"/>
              </a:solidFill>
              <a:latin typeface="Calibri" pitchFamily="34" charset="0"/>
            </a:endParaRPr>
          </a:p>
        </p:txBody>
      </p:sp>
      <p:pic>
        <p:nvPicPr>
          <p:cNvPr id="5" name="Picture 7" descr="eulogo_color"/>
          <p:cNvPicPr>
            <a:picLocks noChangeAspect="1" noChangeArrowheads="1"/>
          </p:cNvPicPr>
          <p:nvPr userDrawn="1"/>
        </p:nvPicPr>
        <p:blipFill>
          <a:blip r:embed="rId2"/>
          <a:srcRect/>
          <a:stretch>
            <a:fillRect/>
          </a:stretch>
        </p:blipFill>
        <p:spPr bwMode="auto">
          <a:xfrm>
            <a:off x="260350" y="368300"/>
            <a:ext cx="749300" cy="501650"/>
          </a:xfrm>
          <a:prstGeom prst="rect">
            <a:avLst/>
          </a:prstGeom>
          <a:noFill/>
          <a:ln w="9525">
            <a:noFill/>
            <a:miter lim="800000"/>
            <a:headEnd/>
            <a:tailEnd/>
          </a:ln>
        </p:spPr>
      </p:pic>
      <p:pic>
        <p:nvPicPr>
          <p:cNvPr id="6" name="Picture 8"/>
          <p:cNvPicPr>
            <a:picLocks noChangeAspect="1" noChangeArrowheads="1"/>
          </p:cNvPicPr>
          <p:nvPr userDrawn="1"/>
        </p:nvPicPr>
        <p:blipFill>
          <a:blip r:embed="rId3"/>
          <a:srcRect/>
          <a:stretch>
            <a:fillRect/>
          </a:stretch>
        </p:blipFill>
        <p:spPr bwMode="auto">
          <a:xfrm>
            <a:off x="8128000" y="368300"/>
            <a:ext cx="749300" cy="500063"/>
          </a:xfrm>
          <a:prstGeom prst="rect">
            <a:avLst/>
          </a:prstGeom>
          <a:noFill/>
          <a:ln w="9525">
            <a:noFill/>
            <a:miter lim="800000"/>
            <a:headEnd/>
            <a:tailEnd/>
          </a:ln>
        </p:spPr>
      </p:pic>
      <p:pic>
        <p:nvPicPr>
          <p:cNvPr id="7" name="Picture 13"/>
          <p:cNvPicPr>
            <a:picLocks noChangeAspect="1" noChangeArrowheads="1"/>
          </p:cNvPicPr>
          <p:nvPr userDrawn="1"/>
        </p:nvPicPr>
        <p:blipFill>
          <a:blip r:embed="rId4"/>
          <a:srcRect/>
          <a:stretch>
            <a:fillRect/>
          </a:stretch>
        </p:blipFill>
        <p:spPr bwMode="auto">
          <a:xfrm>
            <a:off x="376238" y="6049963"/>
            <a:ext cx="1603375" cy="733425"/>
          </a:xfrm>
          <a:prstGeom prst="rect">
            <a:avLst/>
          </a:prstGeom>
          <a:noFill/>
          <a:ln w="9525">
            <a:noFill/>
            <a:miter lim="800000"/>
            <a:headEnd/>
            <a:tailEnd/>
          </a:ln>
        </p:spPr>
      </p:pic>
      <p:pic>
        <p:nvPicPr>
          <p:cNvPr id="8" name="Picture 14" descr="cid:image001.jpg@01C8425E.9B3574F0"/>
          <p:cNvPicPr>
            <a:picLocks noChangeAspect="1" noChangeArrowheads="1"/>
          </p:cNvPicPr>
          <p:nvPr userDrawn="1"/>
        </p:nvPicPr>
        <p:blipFill>
          <a:blip r:embed="rId5" r:link="rId6"/>
          <a:srcRect/>
          <a:stretch>
            <a:fillRect/>
          </a:stretch>
        </p:blipFill>
        <p:spPr bwMode="auto">
          <a:xfrm>
            <a:off x="3944938" y="6376988"/>
            <a:ext cx="1028700" cy="249237"/>
          </a:xfrm>
          <a:prstGeom prst="rect">
            <a:avLst/>
          </a:prstGeom>
          <a:noFill/>
          <a:ln w="9525">
            <a:noFill/>
            <a:miter lim="800000"/>
            <a:headEnd/>
            <a:tailEnd/>
          </a:ln>
        </p:spPr>
      </p:pic>
      <p:pic>
        <p:nvPicPr>
          <p:cNvPr id="9" name="Picture 15" descr="Austrian Standards Institute - Consulting"/>
          <p:cNvPicPr>
            <a:picLocks noChangeAspect="1" noChangeArrowheads="1"/>
          </p:cNvPicPr>
          <p:nvPr userDrawn="1"/>
        </p:nvPicPr>
        <p:blipFill>
          <a:blip r:embed="rId7" r:link="rId8"/>
          <a:srcRect/>
          <a:stretch>
            <a:fillRect/>
          </a:stretch>
        </p:blipFill>
        <p:spPr bwMode="auto">
          <a:xfrm>
            <a:off x="5076825" y="6315075"/>
            <a:ext cx="1085850" cy="371475"/>
          </a:xfrm>
          <a:prstGeom prst="rect">
            <a:avLst/>
          </a:prstGeom>
          <a:noFill/>
          <a:ln w="9525">
            <a:noFill/>
            <a:miter lim="800000"/>
            <a:headEnd/>
            <a:tailEnd/>
          </a:ln>
        </p:spPr>
      </p:pic>
      <p:pic>
        <p:nvPicPr>
          <p:cNvPr id="10" name="Picture 16" descr="ibf_logo30"/>
          <p:cNvPicPr>
            <a:picLocks noChangeAspect="1" noChangeArrowheads="1"/>
          </p:cNvPicPr>
          <p:nvPr userDrawn="1"/>
        </p:nvPicPr>
        <p:blipFill>
          <a:blip r:embed="rId9" r:link="rId10"/>
          <a:srcRect/>
          <a:stretch>
            <a:fillRect/>
          </a:stretch>
        </p:blipFill>
        <p:spPr bwMode="auto">
          <a:xfrm>
            <a:off x="6350000" y="6272213"/>
            <a:ext cx="1395413" cy="373062"/>
          </a:xfrm>
          <a:prstGeom prst="rect">
            <a:avLst/>
          </a:prstGeom>
          <a:noFill/>
          <a:ln w="9525">
            <a:noFill/>
            <a:miter lim="800000"/>
            <a:headEnd/>
            <a:tailEnd/>
          </a:ln>
        </p:spPr>
      </p:pic>
      <p:pic>
        <p:nvPicPr>
          <p:cNvPr id="11" name="Picture 17" descr="Logo1"/>
          <p:cNvPicPr>
            <a:picLocks noChangeAspect="1" noChangeArrowheads="1"/>
          </p:cNvPicPr>
          <p:nvPr userDrawn="1"/>
        </p:nvPicPr>
        <p:blipFill>
          <a:blip r:embed="rId11"/>
          <a:srcRect/>
          <a:stretch>
            <a:fillRect/>
          </a:stretch>
        </p:blipFill>
        <p:spPr bwMode="auto">
          <a:xfrm>
            <a:off x="8124825" y="6315075"/>
            <a:ext cx="657225" cy="287338"/>
          </a:xfrm>
          <a:prstGeom prst="rect">
            <a:avLst/>
          </a:prstGeom>
          <a:noFill/>
          <a:ln w="9525">
            <a:noFill/>
            <a:miter lim="800000"/>
            <a:headEnd/>
            <a:tailEnd/>
          </a:ln>
        </p:spPr>
      </p:pic>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pPr>
              <a:defRPr/>
            </a:pPr>
            <a:fld id="{03AF4CA3-317F-48D7-BB56-C39D453636CB}" type="datetimeFigureOut">
              <a:rPr lang="en-GB"/>
              <a:pPr>
                <a:defRPr/>
              </a:pPr>
              <a:t>10/09/2014</a:t>
            </a:fld>
            <a:endParaRPr lang="en-GB"/>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pPr>
              <a:defRPr/>
            </a:pPr>
            <a:fld id="{08FC3BBB-9190-4878-A8E7-8748E97E379F}" type="slidenum">
              <a:rPr lang="en-GB"/>
              <a:pPr>
                <a:defRPr/>
              </a:pPr>
              <a:t>‹#›</a:t>
            </a:fld>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pPr>
              <a:defRPr/>
            </a:pPr>
            <a:fld id="{592A6DF4-354A-4934-8F72-779B9B92D473}" type="datetimeFigureOut">
              <a:rPr lang="en-GB"/>
              <a:pPr>
                <a:defRPr/>
              </a:pPr>
              <a:t>10/09/2014</a:t>
            </a:fld>
            <a:endParaRPr lang="en-GB"/>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pPr>
              <a:defRPr/>
            </a:pPr>
            <a:fld id="{CD6FDCD1-EAB7-4119-898E-3499538D9960}" type="slidenum">
              <a:rPr lang="en-GB"/>
              <a:pPr>
                <a:defRPr/>
              </a:pPr>
              <a:t>‹#›</a:t>
            </a:fld>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pPr>
              <a:defRPr/>
            </a:pPr>
            <a:fld id="{04D8EFF2-82BF-4240-A1B9-B507CFA367FC}" type="datetimeFigureOut">
              <a:rPr lang="en-GB"/>
              <a:pPr>
                <a:defRPr/>
              </a:pPr>
              <a:t>10/09/2014</a:t>
            </a:fld>
            <a:endParaRPr lang="en-GB"/>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pPr>
              <a:defRPr/>
            </a:pPr>
            <a:fld id="{099B6E48-648A-49BA-A342-43948E604000}" type="slidenum">
              <a:rPr lang="en-GB"/>
              <a:pPr>
                <a:defRPr/>
              </a:pPr>
              <a:t>‹#›</a:t>
            </a:fld>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356D49AD-2B63-4D7B-AA40-DE0123492213}" type="datetimeFigureOut">
              <a:rPr lang="en-GB"/>
              <a:pPr>
                <a:defRPr/>
              </a:pPr>
              <a:t>10/09/2014</a:t>
            </a:fld>
            <a:endParaRPr lang="en-GB"/>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pPr>
              <a:defRPr/>
            </a:pPr>
            <a:fld id="{2D765025-93FD-4D15-94DC-BB5C96A8B628}" type="slidenum">
              <a:rPr lang="en-GB"/>
              <a:pPr>
                <a:defRPr/>
              </a:pPr>
              <a:t>‹#›</a:t>
            </a:fld>
            <a:endParaRPr lang="en-GB"/>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3"/>
          <p:cNvSpPr>
            <a:spLocks noGrp="1"/>
          </p:cNvSpPr>
          <p:nvPr>
            <p:ph type="dt" sz="half" idx="10"/>
          </p:nvPr>
        </p:nvSpPr>
        <p:spPr/>
        <p:txBody>
          <a:bodyPr/>
          <a:lstStyle>
            <a:lvl1pPr>
              <a:defRPr/>
            </a:lvl1pPr>
          </a:lstStyle>
          <a:p>
            <a:pPr>
              <a:defRPr/>
            </a:pPr>
            <a:fld id="{EB606798-B934-4087-9C44-16B94FC0E2A2}" type="datetimeFigureOut">
              <a:rPr lang="en-GB"/>
              <a:pPr>
                <a:defRPr/>
              </a:pPr>
              <a:t>10/09/2014</a:t>
            </a:fld>
            <a:endParaRPr lang="en-GB"/>
          </a:p>
        </p:txBody>
      </p:sp>
      <p:sp>
        <p:nvSpPr>
          <p:cNvPr id="6" name="Footer Placeholder 4"/>
          <p:cNvSpPr>
            <a:spLocks noGrp="1"/>
          </p:cNvSpPr>
          <p:nvPr>
            <p:ph type="ftr" sz="quarter" idx="11"/>
          </p:nvPr>
        </p:nvSpPr>
        <p:spPr/>
        <p:txBody>
          <a:bodyPr/>
          <a:lstStyle>
            <a:lvl1pPr>
              <a:defRPr/>
            </a:lvl1pPr>
          </a:lstStyle>
          <a:p>
            <a:pPr>
              <a:defRPr/>
            </a:pPr>
            <a:endParaRPr lang="en-GB"/>
          </a:p>
        </p:txBody>
      </p:sp>
      <p:sp>
        <p:nvSpPr>
          <p:cNvPr id="7" name="Slide Number Placeholder 5"/>
          <p:cNvSpPr>
            <a:spLocks noGrp="1"/>
          </p:cNvSpPr>
          <p:nvPr>
            <p:ph type="sldNum" sz="quarter" idx="12"/>
          </p:nvPr>
        </p:nvSpPr>
        <p:spPr/>
        <p:txBody>
          <a:bodyPr/>
          <a:lstStyle>
            <a:lvl1pPr>
              <a:defRPr/>
            </a:lvl1pPr>
          </a:lstStyle>
          <a:p>
            <a:pPr>
              <a:defRPr/>
            </a:pPr>
            <a:fld id="{11FD1453-CF7F-4998-860B-FA2341877962}" type="slidenum">
              <a:rPr lang="en-GB"/>
              <a:pPr>
                <a:defRPr/>
              </a:pPr>
              <a:t>‹#›</a:t>
            </a:fld>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3"/>
          <p:cNvSpPr>
            <a:spLocks noGrp="1"/>
          </p:cNvSpPr>
          <p:nvPr>
            <p:ph type="dt" sz="half" idx="10"/>
          </p:nvPr>
        </p:nvSpPr>
        <p:spPr/>
        <p:txBody>
          <a:bodyPr/>
          <a:lstStyle>
            <a:lvl1pPr>
              <a:defRPr/>
            </a:lvl1pPr>
          </a:lstStyle>
          <a:p>
            <a:pPr>
              <a:defRPr/>
            </a:pPr>
            <a:fld id="{73541067-BADA-40D3-8BE4-C7857B817CE4}" type="datetimeFigureOut">
              <a:rPr lang="en-GB"/>
              <a:pPr>
                <a:defRPr/>
              </a:pPr>
              <a:t>10/09/2014</a:t>
            </a:fld>
            <a:endParaRPr lang="en-GB"/>
          </a:p>
        </p:txBody>
      </p:sp>
      <p:sp>
        <p:nvSpPr>
          <p:cNvPr id="8" name="Footer Placeholder 4"/>
          <p:cNvSpPr>
            <a:spLocks noGrp="1"/>
          </p:cNvSpPr>
          <p:nvPr>
            <p:ph type="ftr" sz="quarter" idx="11"/>
          </p:nvPr>
        </p:nvSpPr>
        <p:spPr/>
        <p:txBody>
          <a:bodyPr/>
          <a:lstStyle>
            <a:lvl1pPr>
              <a:defRPr/>
            </a:lvl1pPr>
          </a:lstStyle>
          <a:p>
            <a:pPr>
              <a:defRPr/>
            </a:pPr>
            <a:endParaRPr lang="en-GB"/>
          </a:p>
        </p:txBody>
      </p:sp>
      <p:sp>
        <p:nvSpPr>
          <p:cNvPr id="9" name="Slide Number Placeholder 5"/>
          <p:cNvSpPr>
            <a:spLocks noGrp="1"/>
          </p:cNvSpPr>
          <p:nvPr>
            <p:ph type="sldNum" sz="quarter" idx="12"/>
          </p:nvPr>
        </p:nvSpPr>
        <p:spPr/>
        <p:txBody>
          <a:bodyPr/>
          <a:lstStyle>
            <a:lvl1pPr>
              <a:defRPr/>
            </a:lvl1pPr>
          </a:lstStyle>
          <a:p>
            <a:pPr>
              <a:defRPr/>
            </a:pPr>
            <a:fld id="{6E7CDD81-F11B-4644-A099-A5FCB102F7AF}" type="slidenum">
              <a:rPr lang="en-GB"/>
              <a:pPr>
                <a:defRPr/>
              </a:pPr>
              <a:t>‹#›</a:t>
            </a:fld>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3"/>
          <p:cNvSpPr>
            <a:spLocks noGrp="1"/>
          </p:cNvSpPr>
          <p:nvPr>
            <p:ph type="dt" sz="half" idx="10"/>
          </p:nvPr>
        </p:nvSpPr>
        <p:spPr/>
        <p:txBody>
          <a:bodyPr/>
          <a:lstStyle>
            <a:lvl1pPr>
              <a:defRPr/>
            </a:lvl1pPr>
          </a:lstStyle>
          <a:p>
            <a:pPr>
              <a:defRPr/>
            </a:pPr>
            <a:fld id="{EA33C4CF-9043-4A06-AA88-84C449A783F9}" type="datetimeFigureOut">
              <a:rPr lang="en-GB"/>
              <a:pPr>
                <a:defRPr/>
              </a:pPr>
              <a:t>10/09/2014</a:t>
            </a:fld>
            <a:endParaRPr lang="en-GB"/>
          </a:p>
        </p:txBody>
      </p:sp>
      <p:sp>
        <p:nvSpPr>
          <p:cNvPr id="4" name="Footer Placeholder 4"/>
          <p:cNvSpPr>
            <a:spLocks noGrp="1"/>
          </p:cNvSpPr>
          <p:nvPr>
            <p:ph type="ftr" sz="quarter" idx="11"/>
          </p:nvPr>
        </p:nvSpPr>
        <p:spPr/>
        <p:txBody>
          <a:bodyPr/>
          <a:lstStyle>
            <a:lvl1pPr>
              <a:defRPr/>
            </a:lvl1pPr>
          </a:lstStyle>
          <a:p>
            <a:pPr>
              <a:defRPr/>
            </a:pPr>
            <a:endParaRPr lang="en-GB"/>
          </a:p>
        </p:txBody>
      </p:sp>
      <p:sp>
        <p:nvSpPr>
          <p:cNvPr id="5" name="Slide Number Placeholder 5"/>
          <p:cNvSpPr>
            <a:spLocks noGrp="1"/>
          </p:cNvSpPr>
          <p:nvPr>
            <p:ph type="sldNum" sz="quarter" idx="12"/>
          </p:nvPr>
        </p:nvSpPr>
        <p:spPr/>
        <p:txBody>
          <a:bodyPr/>
          <a:lstStyle>
            <a:lvl1pPr>
              <a:defRPr/>
            </a:lvl1pPr>
          </a:lstStyle>
          <a:p>
            <a:pPr>
              <a:defRPr/>
            </a:pPr>
            <a:fld id="{6625ACA2-EA17-446E-B08A-99BE9269D216}" type="slidenum">
              <a:rPr lang="en-GB"/>
              <a:pPr>
                <a:defRPr/>
              </a:pPr>
              <a:t>‹#›</a:t>
            </a:fld>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23C47C3E-BB46-484E-BCD6-647AD15EA537}" type="datetimeFigureOut">
              <a:rPr lang="en-GB"/>
              <a:pPr>
                <a:defRPr/>
              </a:pPr>
              <a:t>10/09/2014</a:t>
            </a:fld>
            <a:endParaRPr lang="en-GB"/>
          </a:p>
        </p:txBody>
      </p:sp>
      <p:sp>
        <p:nvSpPr>
          <p:cNvPr id="3" name="Footer Placeholder 4"/>
          <p:cNvSpPr>
            <a:spLocks noGrp="1"/>
          </p:cNvSpPr>
          <p:nvPr>
            <p:ph type="ftr" sz="quarter" idx="11"/>
          </p:nvPr>
        </p:nvSpPr>
        <p:spPr/>
        <p:txBody>
          <a:bodyPr/>
          <a:lstStyle>
            <a:lvl1pPr>
              <a:defRPr/>
            </a:lvl1pPr>
          </a:lstStyle>
          <a:p>
            <a:pPr>
              <a:defRPr/>
            </a:pPr>
            <a:endParaRPr lang="en-GB"/>
          </a:p>
        </p:txBody>
      </p:sp>
      <p:sp>
        <p:nvSpPr>
          <p:cNvPr id="4" name="Slide Number Placeholder 5"/>
          <p:cNvSpPr>
            <a:spLocks noGrp="1"/>
          </p:cNvSpPr>
          <p:nvPr>
            <p:ph type="sldNum" sz="quarter" idx="12"/>
          </p:nvPr>
        </p:nvSpPr>
        <p:spPr/>
        <p:txBody>
          <a:bodyPr/>
          <a:lstStyle>
            <a:lvl1pPr>
              <a:defRPr/>
            </a:lvl1pPr>
          </a:lstStyle>
          <a:p>
            <a:pPr>
              <a:defRPr/>
            </a:pPr>
            <a:fld id="{920FF94A-4F47-4F79-B360-4FB2A8660425}" type="slidenum">
              <a:rPr lang="en-GB"/>
              <a:pPr>
                <a:defRPr/>
              </a:pPr>
              <a:t>‹#›</a:t>
            </a:fld>
            <a:endParaRPr lang="en-GB"/>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D0FA0588-4E3E-4290-9A0B-733D4BD7C5D4}" type="datetimeFigureOut">
              <a:rPr lang="en-GB"/>
              <a:pPr>
                <a:defRPr/>
              </a:pPr>
              <a:t>10/09/2014</a:t>
            </a:fld>
            <a:endParaRPr lang="en-GB"/>
          </a:p>
        </p:txBody>
      </p:sp>
      <p:sp>
        <p:nvSpPr>
          <p:cNvPr id="6" name="Footer Placeholder 4"/>
          <p:cNvSpPr>
            <a:spLocks noGrp="1"/>
          </p:cNvSpPr>
          <p:nvPr>
            <p:ph type="ftr" sz="quarter" idx="11"/>
          </p:nvPr>
        </p:nvSpPr>
        <p:spPr/>
        <p:txBody>
          <a:bodyPr/>
          <a:lstStyle>
            <a:lvl1pPr>
              <a:defRPr/>
            </a:lvl1pPr>
          </a:lstStyle>
          <a:p>
            <a:pPr>
              <a:defRPr/>
            </a:pPr>
            <a:endParaRPr lang="en-GB"/>
          </a:p>
        </p:txBody>
      </p:sp>
      <p:sp>
        <p:nvSpPr>
          <p:cNvPr id="7" name="Slide Number Placeholder 5"/>
          <p:cNvSpPr>
            <a:spLocks noGrp="1"/>
          </p:cNvSpPr>
          <p:nvPr>
            <p:ph type="sldNum" sz="quarter" idx="12"/>
          </p:nvPr>
        </p:nvSpPr>
        <p:spPr/>
        <p:txBody>
          <a:bodyPr/>
          <a:lstStyle>
            <a:lvl1pPr>
              <a:defRPr/>
            </a:lvl1pPr>
          </a:lstStyle>
          <a:p>
            <a:pPr>
              <a:defRPr/>
            </a:pPr>
            <a:fld id="{11C60E8D-A471-448B-9F4A-AEE7559F1C37}" type="slidenum">
              <a:rPr lang="en-GB"/>
              <a:pPr>
                <a:defRPr/>
              </a:pPr>
              <a:t>‹#›</a:t>
            </a:fld>
            <a:endParaRPr lang="en-GB"/>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en-GB"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7B2DCD72-37C8-42BB-90CF-278357DC639D}" type="datetimeFigureOut">
              <a:rPr lang="en-GB"/>
              <a:pPr>
                <a:defRPr/>
              </a:pPr>
              <a:t>10/09/2014</a:t>
            </a:fld>
            <a:endParaRPr lang="en-GB"/>
          </a:p>
        </p:txBody>
      </p:sp>
      <p:sp>
        <p:nvSpPr>
          <p:cNvPr id="6" name="Footer Placeholder 4"/>
          <p:cNvSpPr>
            <a:spLocks noGrp="1"/>
          </p:cNvSpPr>
          <p:nvPr>
            <p:ph type="ftr" sz="quarter" idx="11"/>
          </p:nvPr>
        </p:nvSpPr>
        <p:spPr/>
        <p:txBody>
          <a:bodyPr/>
          <a:lstStyle>
            <a:lvl1pPr>
              <a:defRPr/>
            </a:lvl1pPr>
          </a:lstStyle>
          <a:p>
            <a:pPr>
              <a:defRPr/>
            </a:pPr>
            <a:endParaRPr lang="en-GB"/>
          </a:p>
        </p:txBody>
      </p:sp>
      <p:sp>
        <p:nvSpPr>
          <p:cNvPr id="7" name="Slide Number Placeholder 5"/>
          <p:cNvSpPr>
            <a:spLocks noGrp="1"/>
          </p:cNvSpPr>
          <p:nvPr>
            <p:ph type="sldNum" sz="quarter" idx="12"/>
          </p:nvPr>
        </p:nvSpPr>
        <p:spPr/>
        <p:txBody>
          <a:bodyPr/>
          <a:lstStyle>
            <a:lvl1pPr>
              <a:defRPr/>
            </a:lvl1pPr>
          </a:lstStyle>
          <a:p>
            <a:pPr>
              <a:defRPr/>
            </a:pPr>
            <a:fld id="{18498FFB-85CC-4E74-B964-D12B5E61F04B}" type="slidenum">
              <a:rPr lang="en-GB"/>
              <a:pPr>
                <a:defRPr/>
              </a:pPr>
              <a:t>‹#›</a:t>
            </a:fld>
            <a:endParaRPr lang="en-GB"/>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endParaRPr lang="en-GB" smtClean="0"/>
          </a:p>
        </p:txBody>
      </p:sp>
      <p:sp>
        <p:nvSpPr>
          <p:cNvPr id="102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smtClean="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defRPr>
            </a:lvl1pPr>
          </a:lstStyle>
          <a:p>
            <a:pPr>
              <a:defRPr/>
            </a:pPr>
            <a:fld id="{EACF5985-91A4-4FEA-8046-480F49932DD8}" type="datetimeFigureOut">
              <a:rPr lang="en-GB"/>
              <a:pPr>
                <a:defRPr/>
              </a:pPr>
              <a:t>10/09/2014</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defRPr>
            </a:lvl1pPr>
          </a:lstStyle>
          <a:p>
            <a:pPr>
              <a:defRPr/>
            </a:pPr>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defRPr>
            </a:lvl1pPr>
          </a:lstStyle>
          <a:p>
            <a:pPr>
              <a:defRPr/>
            </a:pPr>
            <a:fld id="{6CB155F4-F59D-47CF-BAF7-95EE8E15755A}" type="slidenum">
              <a:rPr lang="en-GB"/>
              <a:pPr>
                <a:defRPr/>
              </a:pPr>
              <a:t>‹#›</a:t>
            </a:fld>
            <a:endParaRPr lang="en-GB"/>
          </a:p>
        </p:txBody>
      </p:sp>
    </p:spTree>
  </p:cSld>
  <p:clrMap bg1="lt1" tx1="dk1" bg2="lt2" tx2="dk2" accent1="accent1" accent2="accent2" accent3="accent3" accent4="accent4" accent5="accent5" accent6="accent6" hlink="hlink" folHlink="folHlink"/>
  <p:sldLayoutIdLst>
    <p:sldLayoutId id="2147483660"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1" name="Picture 2"/>
          <p:cNvPicPr>
            <a:picLocks noChangeAspect="1" noChangeArrowheads="1"/>
          </p:cNvPicPr>
          <p:nvPr/>
        </p:nvPicPr>
        <p:blipFill>
          <a:blip r:embed="rId3"/>
          <a:srcRect/>
          <a:stretch>
            <a:fillRect/>
          </a:stretch>
        </p:blipFill>
        <p:spPr bwMode="auto">
          <a:xfrm>
            <a:off x="579438" y="-315913"/>
            <a:ext cx="7985125" cy="315913"/>
          </a:xfrm>
          <a:prstGeom prst="rect">
            <a:avLst/>
          </a:prstGeom>
          <a:noFill/>
          <a:ln w="9525">
            <a:noFill/>
            <a:miter lim="800000"/>
            <a:headEnd/>
            <a:tailEnd/>
          </a:ln>
        </p:spPr>
      </p:pic>
      <p:sp>
        <p:nvSpPr>
          <p:cNvPr id="6" name="Subtitle 5"/>
          <p:cNvSpPr>
            <a:spLocks noGrp="1"/>
          </p:cNvSpPr>
          <p:nvPr>
            <p:ph type="subTitle" idx="1"/>
          </p:nvPr>
        </p:nvSpPr>
        <p:spPr>
          <a:xfrm>
            <a:off x="250825" y="1196975"/>
            <a:ext cx="8642350" cy="4441825"/>
          </a:xfrm>
        </p:spPr>
        <p:txBody>
          <a:bodyPr>
            <a:normAutofit/>
          </a:bodyPr>
          <a:lstStyle/>
          <a:p>
            <a:pPr algn="l" eaLnBrk="1" hangingPunct="1">
              <a:lnSpc>
                <a:spcPct val="90000"/>
              </a:lnSpc>
              <a:defRPr/>
            </a:pPr>
            <a:endParaRPr lang="en-GB" sz="3000" smtClean="0">
              <a:solidFill>
                <a:schemeClr val="tx1"/>
              </a:solidFill>
            </a:endParaRPr>
          </a:p>
          <a:p>
            <a:pPr eaLnBrk="1" hangingPunct="1">
              <a:lnSpc>
                <a:spcPct val="90000"/>
              </a:lnSpc>
              <a:defRPr/>
            </a:pPr>
            <a:r>
              <a:rPr lang="uk-UA" sz="3400" b="1" smtClean="0">
                <a:solidFill>
                  <a:schemeClr val="tx1"/>
                </a:solidFill>
              </a:rPr>
              <a:t>Фахова та експертна допомога в реформуванні системи технічного регулювання від Проекту з питань усунення технічних бар’єрів у торгівлі між ЄС та Україною </a:t>
            </a:r>
          </a:p>
          <a:p>
            <a:pPr eaLnBrk="1" hangingPunct="1">
              <a:lnSpc>
                <a:spcPct val="90000"/>
              </a:lnSpc>
              <a:defRPr/>
            </a:pPr>
            <a:r>
              <a:rPr lang="uk-UA" sz="3400" b="1" smtClean="0">
                <a:solidFill>
                  <a:schemeClr val="tx1"/>
                </a:solidFill>
                <a:effectLst>
                  <a:outerShdw blurRad="38100" dist="38100" dir="2700000" algn="tl">
                    <a:srgbClr val="C0C0C0"/>
                  </a:outerShdw>
                </a:effectLst>
                <a:latin typeface="Arial" charset="0"/>
                <a:cs typeface="Arial" charset="0"/>
              </a:rPr>
              <a:t>Стефанос Іоакеімідіс</a:t>
            </a:r>
            <a:endParaRPr lang="sk-SK" sz="3400" b="1" smtClean="0">
              <a:solidFill>
                <a:schemeClr val="tx1"/>
              </a:solidFill>
              <a:effectLst>
                <a:outerShdw blurRad="38100" dist="38100" dir="2700000" algn="tl">
                  <a:srgbClr val="C0C0C0"/>
                </a:outerShdw>
              </a:effectLst>
              <a:latin typeface="Arial" charset="0"/>
              <a:cs typeface="Arial" charset="0"/>
            </a:endParaRPr>
          </a:p>
          <a:p>
            <a:pPr eaLnBrk="1" hangingPunct="1">
              <a:lnSpc>
                <a:spcPct val="90000"/>
              </a:lnSpc>
              <a:defRPr/>
            </a:pPr>
            <a:r>
              <a:rPr lang="uk-UA" sz="3400" smtClean="0">
                <a:solidFill>
                  <a:schemeClr val="tx1"/>
                </a:solidFill>
                <a:effectLst>
                  <a:outerShdw blurRad="38100" dist="38100" dir="2700000" algn="tl">
                    <a:srgbClr val="C0C0C0"/>
                  </a:outerShdw>
                </a:effectLst>
                <a:latin typeface="Arial" charset="0"/>
                <a:cs typeface="Arial" charset="0"/>
              </a:rPr>
              <a:t>Керівник Проекту</a:t>
            </a:r>
            <a:endParaRPr lang="en-GB" sz="3400" smtClean="0">
              <a:solidFill>
                <a:srgbClr val="898989"/>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3" name="Picture 2"/>
          <p:cNvPicPr>
            <a:picLocks noChangeAspect="1" noChangeArrowheads="1"/>
          </p:cNvPicPr>
          <p:nvPr/>
        </p:nvPicPr>
        <p:blipFill>
          <a:blip r:embed="rId3"/>
          <a:srcRect/>
          <a:stretch>
            <a:fillRect/>
          </a:stretch>
        </p:blipFill>
        <p:spPr bwMode="auto">
          <a:xfrm>
            <a:off x="579438" y="-315913"/>
            <a:ext cx="7985125" cy="315913"/>
          </a:xfrm>
          <a:prstGeom prst="rect">
            <a:avLst/>
          </a:prstGeom>
          <a:noFill/>
          <a:ln w="9525">
            <a:noFill/>
            <a:miter lim="800000"/>
            <a:headEnd/>
            <a:tailEnd/>
          </a:ln>
        </p:spPr>
      </p:pic>
      <p:sp>
        <p:nvSpPr>
          <p:cNvPr id="33794" name="Subtitle 5"/>
          <p:cNvSpPr>
            <a:spLocks noGrp="1"/>
          </p:cNvSpPr>
          <p:nvPr>
            <p:ph type="subTitle" idx="1"/>
          </p:nvPr>
        </p:nvSpPr>
        <p:spPr>
          <a:xfrm>
            <a:off x="107950" y="1196975"/>
            <a:ext cx="8640763" cy="4608513"/>
          </a:xfrm>
        </p:spPr>
        <p:txBody>
          <a:bodyPr/>
          <a:lstStyle/>
          <a:p>
            <a:pPr algn="just" eaLnBrk="1" hangingPunct="1">
              <a:lnSpc>
                <a:spcPct val="80000"/>
              </a:lnSpc>
              <a:spcBef>
                <a:spcPts val="1200"/>
              </a:spcBef>
            </a:pPr>
            <a:endParaRPr lang="en-US" sz="600" b="1" smtClean="0">
              <a:solidFill>
                <a:schemeClr val="tx1"/>
              </a:solidFill>
            </a:endParaRPr>
          </a:p>
          <a:p>
            <a:pPr eaLnBrk="1" hangingPunct="1">
              <a:spcBef>
                <a:spcPct val="0"/>
              </a:spcBef>
              <a:buFontTx/>
              <a:buNone/>
            </a:pPr>
            <a:r>
              <a:rPr lang="uk-UA" sz="2400" b="1" smtClean="0">
                <a:solidFill>
                  <a:srgbClr val="C00000"/>
                </a:solidFill>
              </a:rPr>
              <a:t>Проект технічної допомоги</a:t>
            </a:r>
          </a:p>
          <a:p>
            <a:pPr eaLnBrk="1" hangingPunct="1">
              <a:spcBef>
                <a:spcPct val="0"/>
              </a:spcBef>
              <a:buFontTx/>
              <a:buNone/>
            </a:pPr>
            <a:endParaRPr lang="en-GB" sz="2000" b="1" smtClean="0">
              <a:solidFill>
                <a:schemeClr val="tx1"/>
              </a:solidFill>
            </a:endParaRPr>
          </a:p>
          <a:p>
            <a:pPr algn="just" eaLnBrk="1" hangingPunct="1">
              <a:lnSpc>
                <a:spcPct val="80000"/>
              </a:lnSpc>
            </a:pPr>
            <a:r>
              <a:rPr lang="uk-UA" sz="2000" b="1" smtClean="0">
                <a:solidFill>
                  <a:schemeClr val="tx1"/>
                </a:solidFill>
              </a:rPr>
              <a:t>ОСНОВНІ ДОСЯГНЕННЯ</a:t>
            </a:r>
            <a:r>
              <a:rPr lang="en-GB" sz="2000" b="1" smtClean="0">
                <a:solidFill>
                  <a:schemeClr val="tx1"/>
                </a:solidFill>
              </a:rPr>
              <a:t> (1)</a:t>
            </a:r>
          </a:p>
          <a:p>
            <a:pPr algn="just" eaLnBrk="1" hangingPunct="1">
              <a:lnSpc>
                <a:spcPct val="80000"/>
              </a:lnSpc>
              <a:buFontTx/>
              <a:buChar char="-"/>
            </a:pPr>
            <a:r>
              <a:rPr lang="uk-UA" sz="2000" smtClean="0">
                <a:solidFill>
                  <a:schemeClr val="tx1"/>
                </a:solidFill>
              </a:rPr>
              <a:t> Рамкове законодавство знаходиться на завершальному етапі</a:t>
            </a:r>
            <a:r>
              <a:rPr lang="en-GB" sz="2000" smtClean="0">
                <a:solidFill>
                  <a:schemeClr val="tx1"/>
                </a:solidFill>
              </a:rPr>
              <a:t> </a:t>
            </a:r>
          </a:p>
          <a:p>
            <a:pPr algn="just" eaLnBrk="1" hangingPunct="1">
              <a:lnSpc>
                <a:spcPct val="80000"/>
              </a:lnSpc>
              <a:buFontTx/>
              <a:buChar char="-"/>
            </a:pPr>
            <a:r>
              <a:rPr lang="uk-UA" sz="2000" smtClean="0">
                <a:solidFill>
                  <a:schemeClr val="tx1"/>
                </a:solidFill>
              </a:rPr>
              <a:t>Секторальне законодавство приведене у відповідність з європейським законодавством у сфері низьковольтного електричного обладнання, електромагнітної сумісності, безпеки машин і механізмів</a:t>
            </a:r>
          </a:p>
          <a:p>
            <a:pPr algn="just" eaLnBrk="1" hangingPunct="1">
              <a:lnSpc>
                <a:spcPct val="80000"/>
              </a:lnSpc>
              <a:buFontTx/>
              <a:buChar char="-"/>
            </a:pPr>
            <a:r>
              <a:rPr lang="uk-UA" sz="2000" smtClean="0">
                <a:solidFill>
                  <a:schemeClr val="tx1"/>
                </a:solidFill>
              </a:rPr>
              <a:t>Підготовлено проект Стратегії та Плану дій щодо реформування системи технічного регулювання у відповідності з вимогами Угоди про поглиблену та всеохоплюючу зону вільної торгівлі</a:t>
            </a:r>
            <a:endParaRPr lang="en-GB" sz="2000" smtClean="0">
              <a:solidFill>
                <a:schemeClr val="tx1"/>
              </a:solidFill>
            </a:endParaRPr>
          </a:p>
          <a:p>
            <a:pPr algn="just" eaLnBrk="1" hangingPunct="1">
              <a:lnSpc>
                <a:spcPct val="80000"/>
              </a:lnSpc>
              <a:buFontTx/>
              <a:buChar char="-"/>
            </a:pPr>
            <a:r>
              <a:rPr lang="uk-UA" sz="2000" smtClean="0">
                <a:solidFill>
                  <a:schemeClr val="tx1"/>
                </a:solidFill>
              </a:rPr>
              <a:t>Проведено навчальні заходи</a:t>
            </a:r>
            <a:r>
              <a:rPr lang="en-GB" sz="2000" smtClean="0">
                <a:solidFill>
                  <a:schemeClr val="tx1"/>
                </a:solidFill>
              </a:rPr>
              <a:t> ( 27 </a:t>
            </a:r>
            <a:r>
              <a:rPr lang="uk-UA" sz="2000" smtClean="0">
                <a:solidFill>
                  <a:schemeClr val="tx1"/>
                </a:solidFill>
              </a:rPr>
              <a:t>семінарів</a:t>
            </a:r>
            <a:r>
              <a:rPr lang="en-GB" sz="2000" smtClean="0">
                <a:solidFill>
                  <a:schemeClr val="tx1"/>
                </a:solidFill>
              </a:rPr>
              <a:t>) </a:t>
            </a:r>
            <a:r>
              <a:rPr lang="uk-UA" sz="2000" smtClean="0">
                <a:solidFill>
                  <a:schemeClr val="tx1"/>
                </a:solidFill>
              </a:rPr>
              <a:t>щодо загальних і специфічних аспектів ринкового нагляду</a:t>
            </a:r>
            <a:r>
              <a:rPr lang="en-GB" sz="2000" smtClean="0">
                <a:solidFill>
                  <a:schemeClr val="tx1"/>
                </a:solidFill>
              </a:rPr>
              <a:t>  </a:t>
            </a:r>
          </a:p>
          <a:p>
            <a:pPr algn="just" eaLnBrk="1" hangingPunct="1">
              <a:lnSpc>
                <a:spcPct val="80000"/>
              </a:lnSpc>
            </a:pPr>
            <a:endParaRPr lang="en-GB" sz="1200" smtClean="0">
              <a:solidFill>
                <a:schemeClr val="tx1"/>
              </a:solidFill>
            </a:endParaRPr>
          </a:p>
          <a:p>
            <a:pPr algn="just" eaLnBrk="1" hangingPunct="1">
              <a:lnSpc>
                <a:spcPct val="80000"/>
              </a:lnSpc>
              <a:buFontTx/>
              <a:buChar char="-"/>
            </a:pPr>
            <a:endParaRPr lang="en-GB" sz="1100" smtClean="0">
              <a:solidFill>
                <a:schemeClr val="tx1"/>
              </a:solidFill>
            </a:endParaRPr>
          </a:p>
          <a:p>
            <a:pPr algn="just" eaLnBrk="1" hangingPunct="1">
              <a:lnSpc>
                <a:spcPct val="80000"/>
              </a:lnSpc>
              <a:buFontTx/>
              <a:buChar char="-"/>
            </a:pPr>
            <a:endParaRPr lang="en-GB" sz="1100" smtClean="0">
              <a:solidFill>
                <a:schemeClr val="tx1"/>
              </a:solidFill>
            </a:endParaRPr>
          </a:p>
          <a:p>
            <a:pPr algn="just" eaLnBrk="1" hangingPunct="1">
              <a:lnSpc>
                <a:spcPct val="80000"/>
              </a:lnSpc>
              <a:buFontTx/>
              <a:buChar char="-"/>
            </a:pPr>
            <a:endParaRPr lang="en-GB" sz="400" smtClean="0">
              <a:solidFill>
                <a:schemeClr val="tx1"/>
              </a:solidFill>
            </a:endParaRPr>
          </a:p>
          <a:p>
            <a:pPr algn="just" eaLnBrk="1" hangingPunct="1">
              <a:lnSpc>
                <a:spcPct val="80000"/>
              </a:lnSpc>
            </a:pPr>
            <a:endParaRPr lang="en-GB" sz="400" smtClean="0">
              <a:solidFill>
                <a:schemeClr val="tx1"/>
              </a:solidFill>
            </a:endParaRPr>
          </a:p>
          <a:p>
            <a:pPr algn="just" eaLnBrk="1" hangingPunct="1">
              <a:lnSpc>
                <a:spcPct val="80000"/>
              </a:lnSpc>
            </a:pPr>
            <a:endParaRPr lang="en-GB" sz="400" smtClean="0">
              <a:solidFill>
                <a:schemeClr val="tx1"/>
              </a:solidFill>
            </a:endParaRPr>
          </a:p>
          <a:p>
            <a:pPr algn="just" eaLnBrk="1" hangingPunct="1">
              <a:lnSpc>
                <a:spcPct val="80000"/>
              </a:lnSpc>
            </a:pPr>
            <a:r>
              <a:rPr lang="en-GB" sz="400" smtClean="0">
                <a:solidFill>
                  <a:schemeClr val="tx1"/>
                </a:solidFill>
              </a:rPr>
              <a:t> </a:t>
            </a:r>
          </a:p>
          <a:p>
            <a:pPr algn="just" eaLnBrk="1" hangingPunct="1">
              <a:lnSpc>
                <a:spcPct val="80000"/>
              </a:lnSpc>
              <a:buFont typeface="Wingdings" pitchFamily="2" charset="2"/>
              <a:buChar char="Ø"/>
            </a:pPr>
            <a:endParaRPr lang="en-GB" sz="400" smtClean="0">
              <a:solidFill>
                <a:schemeClr val="tx1"/>
              </a:solidFill>
            </a:endParaRPr>
          </a:p>
          <a:p>
            <a:pPr eaLnBrk="1" hangingPunct="1">
              <a:lnSpc>
                <a:spcPct val="80000"/>
              </a:lnSpc>
            </a:pPr>
            <a:endParaRPr lang="en-GB" sz="600" smtClean="0">
              <a:solidFill>
                <a:srgbClr val="898989"/>
              </a:solidFill>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1" name="Picture 2"/>
          <p:cNvPicPr>
            <a:picLocks noChangeAspect="1" noChangeArrowheads="1"/>
          </p:cNvPicPr>
          <p:nvPr/>
        </p:nvPicPr>
        <p:blipFill>
          <a:blip r:embed="rId3"/>
          <a:srcRect/>
          <a:stretch>
            <a:fillRect/>
          </a:stretch>
        </p:blipFill>
        <p:spPr bwMode="auto">
          <a:xfrm>
            <a:off x="579438" y="-315913"/>
            <a:ext cx="7985125" cy="315913"/>
          </a:xfrm>
          <a:prstGeom prst="rect">
            <a:avLst/>
          </a:prstGeom>
          <a:noFill/>
          <a:ln w="9525">
            <a:noFill/>
            <a:miter lim="800000"/>
            <a:headEnd/>
            <a:tailEnd/>
          </a:ln>
        </p:spPr>
      </p:pic>
      <p:sp>
        <p:nvSpPr>
          <p:cNvPr id="35842" name="Subtitle 5"/>
          <p:cNvSpPr>
            <a:spLocks noGrp="1"/>
          </p:cNvSpPr>
          <p:nvPr>
            <p:ph type="subTitle" idx="1"/>
          </p:nvPr>
        </p:nvSpPr>
        <p:spPr>
          <a:xfrm>
            <a:off x="107950" y="1196975"/>
            <a:ext cx="8640763" cy="4608513"/>
          </a:xfrm>
        </p:spPr>
        <p:txBody>
          <a:bodyPr/>
          <a:lstStyle/>
          <a:p>
            <a:pPr algn="just" eaLnBrk="1" hangingPunct="1">
              <a:lnSpc>
                <a:spcPct val="80000"/>
              </a:lnSpc>
              <a:spcBef>
                <a:spcPts val="1200"/>
              </a:spcBef>
            </a:pPr>
            <a:endParaRPr lang="en-US" sz="600" b="1" smtClean="0">
              <a:solidFill>
                <a:schemeClr val="tx1"/>
              </a:solidFill>
            </a:endParaRPr>
          </a:p>
          <a:p>
            <a:pPr eaLnBrk="1" hangingPunct="1">
              <a:spcBef>
                <a:spcPct val="0"/>
              </a:spcBef>
              <a:buFontTx/>
              <a:buNone/>
            </a:pPr>
            <a:r>
              <a:rPr lang="uk-UA" sz="2400" b="1" smtClean="0">
                <a:solidFill>
                  <a:srgbClr val="C00000"/>
                </a:solidFill>
              </a:rPr>
              <a:t>Проект технічної допомоги</a:t>
            </a:r>
          </a:p>
          <a:p>
            <a:pPr eaLnBrk="1" hangingPunct="1">
              <a:spcBef>
                <a:spcPct val="0"/>
              </a:spcBef>
              <a:buFontTx/>
              <a:buNone/>
            </a:pPr>
            <a:endParaRPr lang="en-GB" sz="2000" b="1" smtClean="0">
              <a:solidFill>
                <a:schemeClr val="tx1"/>
              </a:solidFill>
            </a:endParaRPr>
          </a:p>
          <a:p>
            <a:pPr algn="just" eaLnBrk="1" hangingPunct="1">
              <a:lnSpc>
                <a:spcPct val="80000"/>
              </a:lnSpc>
            </a:pPr>
            <a:r>
              <a:rPr lang="uk-UA" sz="2000" b="1" smtClean="0">
                <a:solidFill>
                  <a:schemeClr val="tx1"/>
                </a:solidFill>
              </a:rPr>
              <a:t>ОСНОВНІ ДОСЯГНЕННЯ</a:t>
            </a:r>
            <a:r>
              <a:rPr lang="en-GB" sz="2000" b="1" smtClean="0">
                <a:solidFill>
                  <a:schemeClr val="tx1"/>
                </a:solidFill>
              </a:rPr>
              <a:t> (</a:t>
            </a:r>
            <a:r>
              <a:rPr lang="uk-UA" sz="2000" b="1" smtClean="0">
                <a:solidFill>
                  <a:schemeClr val="tx1"/>
                </a:solidFill>
              </a:rPr>
              <a:t>2</a:t>
            </a:r>
            <a:r>
              <a:rPr lang="en-GB" sz="2000" b="1" smtClean="0">
                <a:solidFill>
                  <a:schemeClr val="tx1"/>
                </a:solidFill>
              </a:rPr>
              <a:t>)</a:t>
            </a:r>
          </a:p>
          <a:p>
            <a:pPr algn="just" eaLnBrk="1" hangingPunct="1">
              <a:lnSpc>
                <a:spcPct val="80000"/>
              </a:lnSpc>
              <a:buFontTx/>
              <a:buChar char="-"/>
            </a:pPr>
            <a:r>
              <a:rPr lang="uk-UA" sz="2000" smtClean="0">
                <a:solidFill>
                  <a:schemeClr val="tx1"/>
                </a:solidFill>
              </a:rPr>
              <a:t>Підготовлено перший план щодо модернізації обладнання випробувальних і калібрувальних лабораторій </a:t>
            </a:r>
          </a:p>
          <a:p>
            <a:pPr algn="just" eaLnBrk="1" hangingPunct="1">
              <a:lnSpc>
                <a:spcPct val="80000"/>
              </a:lnSpc>
              <a:buFontTx/>
              <a:buChar char="-"/>
            </a:pPr>
            <a:r>
              <a:rPr lang="uk-UA" sz="2000" smtClean="0">
                <a:solidFill>
                  <a:schemeClr val="tx1"/>
                </a:solidFill>
              </a:rPr>
              <a:t>Розроблено архітектуру інформаційної системи управління стандартами та підготовлено технічні специфікації обладнання</a:t>
            </a:r>
          </a:p>
          <a:p>
            <a:pPr algn="just" eaLnBrk="1" hangingPunct="1">
              <a:lnSpc>
                <a:spcPct val="80000"/>
              </a:lnSpc>
              <a:buFontTx/>
              <a:buChar char="-"/>
            </a:pPr>
            <a:r>
              <a:rPr lang="uk-UA" sz="2000" smtClean="0">
                <a:solidFill>
                  <a:schemeClr val="tx1"/>
                </a:solidFill>
              </a:rPr>
              <a:t>Проведено відповідні дослідження в сфері метрології</a:t>
            </a:r>
            <a:endParaRPr lang="en-GB" sz="2000" smtClean="0">
              <a:solidFill>
                <a:schemeClr val="tx1"/>
              </a:solidFill>
            </a:endParaRPr>
          </a:p>
          <a:p>
            <a:pPr algn="just" eaLnBrk="1" hangingPunct="1">
              <a:lnSpc>
                <a:spcPct val="80000"/>
              </a:lnSpc>
              <a:buFontTx/>
              <a:buChar char="-"/>
            </a:pPr>
            <a:r>
              <a:rPr lang="uk-UA" sz="2000" smtClean="0">
                <a:solidFill>
                  <a:schemeClr val="tx1"/>
                </a:solidFill>
              </a:rPr>
              <a:t>Проведено заходи з підвищення обізнаності громадськості щодо положень Угоди про поглиблену та всеохоплюючу зону вільної торгівлі (охоплено 17 регіонів України)</a:t>
            </a:r>
            <a:endParaRPr lang="en-GB" sz="1200" smtClean="0">
              <a:solidFill>
                <a:schemeClr val="tx1"/>
              </a:solidFill>
            </a:endParaRPr>
          </a:p>
          <a:p>
            <a:pPr algn="just" eaLnBrk="1" hangingPunct="1">
              <a:lnSpc>
                <a:spcPct val="80000"/>
              </a:lnSpc>
              <a:buFontTx/>
              <a:buChar char="-"/>
            </a:pPr>
            <a:endParaRPr lang="en-GB" sz="1100" smtClean="0">
              <a:solidFill>
                <a:schemeClr val="tx1"/>
              </a:solidFill>
            </a:endParaRPr>
          </a:p>
          <a:p>
            <a:pPr algn="just" eaLnBrk="1" hangingPunct="1">
              <a:lnSpc>
                <a:spcPct val="80000"/>
              </a:lnSpc>
              <a:buFontTx/>
              <a:buChar char="-"/>
            </a:pPr>
            <a:endParaRPr lang="en-GB" sz="1100" smtClean="0">
              <a:solidFill>
                <a:schemeClr val="tx1"/>
              </a:solidFill>
            </a:endParaRPr>
          </a:p>
          <a:p>
            <a:pPr algn="just" eaLnBrk="1" hangingPunct="1">
              <a:lnSpc>
                <a:spcPct val="80000"/>
              </a:lnSpc>
              <a:buFontTx/>
              <a:buChar char="-"/>
            </a:pPr>
            <a:endParaRPr lang="en-GB" sz="400" smtClean="0">
              <a:solidFill>
                <a:schemeClr val="tx1"/>
              </a:solidFill>
            </a:endParaRPr>
          </a:p>
          <a:p>
            <a:pPr algn="just" eaLnBrk="1" hangingPunct="1">
              <a:lnSpc>
                <a:spcPct val="80000"/>
              </a:lnSpc>
            </a:pPr>
            <a:endParaRPr lang="en-GB" sz="400" smtClean="0">
              <a:solidFill>
                <a:schemeClr val="tx1"/>
              </a:solidFill>
            </a:endParaRPr>
          </a:p>
          <a:p>
            <a:pPr algn="just" eaLnBrk="1" hangingPunct="1">
              <a:lnSpc>
                <a:spcPct val="80000"/>
              </a:lnSpc>
            </a:pPr>
            <a:endParaRPr lang="en-GB" sz="400" smtClean="0">
              <a:solidFill>
                <a:schemeClr val="tx1"/>
              </a:solidFill>
            </a:endParaRPr>
          </a:p>
          <a:p>
            <a:pPr algn="just" eaLnBrk="1" hangingPunct="1">
              <a:lnSpc>
                <a:spcPct val="80000"/>
              </a:lnSpc>
            </a:pPr>
            <a:r>
              <a:rPr lang="en-GB" sz="400" smtClean="0">
                <a:solidFill>
                  <a:schemeClr val="tx1"/>
                </a:solidFill>
              </a:rPr>
              <a:t> </a:t>
            </a:r>
          </a:p>
          <a:p>
            <a:pPr algn="just" eaLnBrk="1" hangingPunct="1">
              <a:lnSpc>
                <a:spcPct val="80000"/>
              </a:lnSpc>
              <a:buFont typeface="Wingdings" pitchFamily="2" charset="2"/>
              <a:buChar char="Ø"/>
            </a:pPr>
            <a:endParaRPr lang="en-GB" sz="400" smtClean="0">
              <a:solidFill>
                <a:schemeClr val="tx1"/>
              </a:solidFill>
            </a:endParaRPr>
          </a:p>
          <a:p>
            <a:pPr eaLnBrk="1" hangingPunct="1">
              <a:lnSpc>
                <a:spcPct val="80000"/>
              </a:lnSpc>
            </a:pPr>
            <a:endParaRPr lang="en-GB" sz="600" smtClean="0">
              <a:solidFill>
                <a:srgbClr val="898989"/>
              </a:solidFill>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7" name="Picture 2"/>
          <p:cNvPicPr>
            <a:picLocks noChangeAspect="1" noChangeArrowheads="1"/>
          </p:cNvPicPr>
          <p:nvPr/>
        </p:nvPicPr>
        <p:blipFill>
          <a:blip r:embed="rId3"/>
          <a:srcRect/>
          <a:stretch>
            <a:fillRect/>
          </a:stretch>
        </p:blipFill>
        <p:spPr bwMode="auto">
          <a:xfrm>
            <a:off x="579438" y="-315913"/>
            <a:ext cx="7985125" cy="315913"/>
          </a:xfrm>
          <a:prstGeom prst="rect">
            <a:avLst/>
          </a:prstGeom>
          <a:noFill/>
          <a:ln w="9525">
            <a:noFill/>
            <a:miter lim="800000"/>
            <a:headEnd/>
            <a:tailEnd/>
          </a:ln>
        </p:spPr>
      </p:pic>
      <p:sp>
        <p:nvSpPr>
          <p:cNvPr id="39938" name="Subtitle 5"/>
          <p:cNvSpPr>
            <a:spLocks noGrp="1"/>
          </p:cNvSpPr>
          <p:nvPr>
            <p:ph type="subTitle" idx="1"/>
          </p:nvPr>
        </p:nvSpPr>
        <p:spPr>
          <a:xfrm>
            <a:off x="107950" y="1196975"/>
            <a:ext cx="8640763" cy="4608513"/>
          </a:xfrm>
        </p:spPr>
        <p:txBody>
          <a:bodyPr/>
          <a:lstStyle/>
          <a:p>
            <a:pPr algn="just" eaLnBrk="1" hangingPunct="1">
              <a:lnSpc>
                <a:spcPct val="90000"/>
              </a:lnSpc>
              <a:spcBef>
                <a:spcPts val="1200"/>
              </a:spcBef>
            </a:pPr>
            <a:endParaRPr lang="en-US" sz="2400" b="1" smtClean="0">
              <a:solidFill>
                <a:schemeClr val="tx1"/>
              </a:solidFill>
            </a:endParaRPr>
          </a:p>
          <a:p>
            <a:pPr algn="just" eaLnBrk="1" hangingPunct="1">
              <a:lnSpc>
                <a:spcPct val="90000"/>
              </a:lnSpc>
            </a:pPr>
            <a:endParaRPr lang="en-GB" sz="2400" smtClean="0">
              <a:solidFill>
                <a:schemeClr val="tx1"/>
              </a:solidFill>
            </a:endParaRPr>
          </a:p>
          <a:p>
            <a:pPr eaLnBrk="1" hangingPunct="1">
              <a:lnSpc>
                <a:spcPct val="90000"/>
              </a:lnSpc>
            </a:pPr>
            <a:endParaRPr lang="en-GB" sz="2400" smtClean="0">
              <a:solidFill>
                <a:schemeClr val="tx1"/>
              </a:solidFill>
            </a:endParaRPr>
          </a:p>
          <a:p>
            <a:pPr eaLnBrk="1" hangingPunct="1">
              <a:lnSpc>
                <a:spcPct val="90000"/>
              </a:lnSpc>
            </a:pPr>
            <a:endParaRPr lang="en-GB" sz="2400" smtClean="0">
              <a:solidFill>
                <a:schemeClr val="tx1"/>
              </a:solidFill>
            </a:endParaRPr>
          </a:p>
          <a:p>
            <a:pPr eaLnBrk="1" hangingPunct="1">
              <a:lnSpc>
                <a:spcPct val="90000"/>
              </a:lnSpc>
            </a:pPr>
            <a:r>
              <a:rPr lang="uk-UA" sz="4800" b="1" smtClean="0">
                <a:solidFill>
                  <a:schemeClr val="tx1"/>
                </a:solidFill>
              </a:rPr>
              <a:t>ДЯКУЮ</a:t>
            </a:r>
            <a:r>
              <a:rPr lang="en-GB" sz="4800" b="1" smtClean="0">
                <a:solidFill>
                  <a:schemeClr val="tx1"/>
                </a:solidFill>
              </a:rPr>
              <a:t>! </a:t>
            </a:r>
          </a:p>
          <a:p>
            <a:pPr algn="just" eaLnBrk="1" hangingPunct="1">
              <a:lnSpc>
                <a:spcPct val="90000"/>
              </a:lnSpc>
            </a:pPr>
            <a:r>
              <a:rPr lang="en-GB" sz="2400" smtClean="0">
                <a:solidFill>
                  <a:schemeClr val="tx1"/>
                </a:solidFill>
              </a:rPr>
              <a:t> </a:t>
            </a:r>
            <a:endParaRPr lang="en-GB" smtClean="0">
              <a:solidFill>
                <a:srgbClr val="898989"/>
              </a:solidFill>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09" name="Picture 2"/>
          <p:cNvPicPr>
            <a:picLocks noChangeAspect="1" noChangeArrowheads="1"/>
          </p:cNvPicPr>
          <p:nvPr/>
        </p:nvPicPr>
        <p:blipFill>
          <a:blip r:embed="rId3"/>
          <a:srcRect/>
          <a:stretch>
            <a:fillRect/>
          </a:stretch>
        </p:blipFill>
        <p:spPr bwMode="auto">
          <a:xfrm>
            <a:off x="579438" y="-315913"/>
            <a:ext cx="7985125" cy="315913"/>
          </a:xfrm>
          <a:prstGeom prst="rect">
            <a:avLst/>
          </a:prstGeom>
          <a:noFill/>
          <a:ln w="9525">
            <a:noFill/>
            <a:miter lim="800000"/>
            <a:headEnd/>
            <a:tailEnd/>
          </a:ln>
        </p:spPr>
      </p:pic>
      <p:sp>
        <p:nvSpPr>
          <p:cNvPr id="17410" name="Subtitle 5"/>
          <p:cNvSpPr>
            <a:spLocks noGrp="1"/>
          </p:cNvSpPr>
          <p:nvPr>
            <p:ph type="subTitle" idx="1"/>
          </p:nvPr>
        </p:nvSpPr>
        <p:spPr>
          <a:xfrm>
            <a:off x="250825" y="1196975"/>
            <a:ext cx="8642350" cy="4608513"/>
          </a:xfrm>
        </p:spPr>
        <p:txBody>
          <a:bodyPr/>
          <a:lstStyle/>
          <a:p>
            <a:pPr algn="just" eaLnBrk="1" hangingPunct="1">
              <a:lnSpc>
                <a:spcPct val="80000"/>
              </a:lnSpc>
              <a:spcBef>
                <a:spcPts val="1200"/>
              </a:spcBef>
            </a:pPr>
            <a:endParaRPr lang="en-US" sz="2200" b="1" smtClean="0">
              <a:solidFill>
                <a:schemeClr val="tx1"/>
              </a:solidFill>
            </a:endParaRPr>
          </a:p>
          <a:p>
            <a:pPr eaLnBrk="1" hangingPunct="1">
              <a:lnSpc>
                <a:spcPct val="80000"/>
              </a:lnSpc>
            </a:pPr>
            <a:r>
              <a:rPr lang="uk-UA" sz="2400" b="1" smtClean="0">
                <a:solidFill>
                  <a:srgbClr val="C00000"/>
                </a:solidFill>
              </a:rPr>
              <a:t>Співпраця між ЄС та Україною </a:t>
            </a:r>
          </a:p>
          <a:p>
            <a:pPr eaLnBrk="1" hangingPunct="1">
              <a:lnSpc>
                <a:spcPct val="80000"/>
              </a:lnSpc>
            </a:pPr>
            <a:r>
              <a:rPr lang="uk-UA" sz="2400" b="1" smtClean="0">
                <a:solidFill>
                  <a:srgbClr val="C00000"/>
                </a:solidFill>
              </a:rPr>
              <a:t>в сфері технічного регулювання</a:t>
            </a:r>
          </a:p>
          <a:p>
            <a:pPr algn="just" eaLnBrk="1" hangingPunct="1">
              <a:lnSpc>
                <a:spcPct val="80000"/>
              </a:lnSpc>
              <a:buFont typeface="Wingdings" pitchFamily="2" charset="2"/>
              <a:buChar char="Ø"/>
            </a:pPr>
            <a:endParaRPr lang="uk-UA" sz="2400" smtClean="0">
              <a:solidFill>
                <a:schemeClr val="tx1"/>
              </a:solidFill>
            </a:endParaRPr>
          </a:p>
          <a:p>
            <a:pPr algn="just" eaLnBrk="1" hangingPunct="1">
              <a:lnSpc>
                <a:spcPct val="80000"/>
              </a:lnSpc>
              <a:buFont typeface="Wingdings" pitchFamily="2" charset="2"/>
              <a:buChar char="Ø"/>
            </a:pPr>
            <a:r>
              <a:rPr lang="uk-UA" sz="2400" smtClean="0">
                <a:solidFill>
                  <a:schemeClr val="tx1"/>
                </a:solidFill>
              </a:rPr>
              <a:t>Реформування системи технічного регулювання відбувається з 2001 року</a:t>
            </a:r>
            <a:r>
              <a:rPr lang="en-GB" sz="2400" smtClean="0">
                <a:solidFill>
                  <a:schemeClr val="tx1"/>
                </a:solidFill>
              </a:rPr>
              <a:t> </a:t>
            </a:r>
            <a:endParaRPr lang="uk-UA" sz="2400" smtClean="0">
              <a:solidFill>
                <a:schemeClr val="tx1"/>
              </a:solidFill>
            </a:endParaRPr>
          </a:p>
          <a:p>
            <a:pPr algn="just" eaLnBrk="1" hangingPunct="1">
              <a:lnSpc>
                <a:spcPct val="80000"/>
              </a:lnSpc>
              <a:buFont typeface="Wingdings" pitchFamily="2" charset="2"/>
              <a:buChar char="Ø"/>
            </a:pPr>
            <a:r>
              <a:rPr lang="uk-UA" sz="2400" smtClean="0">
                <a:solidFill>
                  <a:schemeClr val="tx1"/>
                </a:solidFill>
              </a:rPr>
              <a:t>Протягом цього періоду триває постійна співпраця між ЄС та Україною</a:t>
            </a:r>
            <a:endParaRPr lang="en-GB" sz="2400" smtClean="0">
              <a:solidFill>
                <a:schemeClr val="tx1"/>
              </a:solidFill>
            </a:endParaRPr>
          </a:p>
          <a:p>
            <a:pPr algn="just" eaLnBrk="1" hangingPunct="1">
              <a:lnSpc>
                <a:spcPct val="80000"/>
              </a:lnSpc>
              <a:buFont typeface="Wingdings" pitchFamily="2" charset="2"/>
              <a:buChar char="Ø"/>
            </a:pPr>
            <a:r>
              <a:rPr lang="uk-UA" sz="2400" smtClean="0">
                <a:solidFill>
                  <a:schemeClr val="tx1"/>
                </a:solidFill>
              </a:rPr>
              <a:t>Поглиблене співробітництво з 2008 року, після приєднання України до СОТ </a:t>
            </a:r>
          </a:p>
          <a:p>
            <a:pPr algn="just" eaLnBrk="1" hangingPunct="1">
              <a:lnSpc>
                <a:spcPct val="80000"/>
              </a:lnSpc>
              <a:buFont typeface="Wingdings" pitchFamily="2" charset="2"/>
              <a:buChar char="Ø"/>
            </a:pPr>
            <a:r>
              <a:rPr lang="uk-UA" sz="2400" smtClean="0">
                <a:solidFill>
                  <a:schemeClr val="tx1"/>
                </a:solidFill>
              </a:rPr>
              <a:t>Нещодавні напрямки надання допомоги: виконання завдань Угоди про поглиблену та всеохоплюючу зону вільної торгівлі, а також підписання угоди АСАА</a:t>
            </a:r>
            <a:endParaRPr lang="en-GB" sz="2200" smtClean="0">
              <a:solidFill>
                <a:schemeClr val="tx1"/>
              </a:solidFill>
            </a:endParaRPr>
          </a:p>
          <a:p>
            <a:pPr algn="just" eaLnBrk="1" hangingPunct="1">
              <a:lnSpc>
                <a:spcPct val="80000"/>
              </a:lnSpc>
              <a:buFont typeface="Wingdings" pitchFamily="2" charset="2"/>
              <a:buChar char="Ø"/>
            </a:pPr>
            <a:endParaRPr lang="en-GB" sz="2200" smtClean="0">
              <a:solidFill>
                <a:schemeClr val="tx1"/>
              </a:solidFill>
            </a:endParaRPr>
          </a:p>
          <a:p>
            <a:pPr eaLnBrk="1" hangingPunct="1">
              <a:lnSpc>
                <a:spcPct val="80000"/>
              </a:lnSpc>
            </a:pPr>
            <a:endParaRPr lang="en-GB" sz="3000" smtClean="0">
              <a:solidFill>
                <a:srgbClr val="898989"/>
              </a:solidFill>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7" name="Picture 2"/>
          <p:cNvPicPr>
            <a:picLocks noChangeAspect="1" noChangeArrowheads="1"/>
          </p:cNvPicPr>
          <p:nvPr/>
        </p:nvPicPr>
        <p:blipFill>
          <a:blip r:embed="rId3"/>
          <a:srcRect/>
          <a:stretch>
            <a:fillRect/>
          </a:stretch>
        </p:blipFill>
        <p:spPr bwMode="auto">
          <a:xfrm>
            <a:off x="579438" y="-315913"/>
            <a:ext cx="7985125" cy="315913"/>
          </a:xfrm>
          <a:prstGeom prst="rect">
            <a:avLst/>
          </a:prstGeom>
          <a:noFill/>
          <a:ln w="9525">
            <a:noFill/>
            <a:miter lim="800000"/>
            <a:headEnd/>
            <a:tailEnd/>
          </a:ln>
        </p:spPr>
      </p:pic>
      <p:sp>
        <p:nvSpPr>
          <p:cNvPr id="19458" name="Subtitle 5"/>
          <p:cNvSpPr>
            <a:spLocks noGrp="1"/>
          </p:cNvSpPr>
          <p:nvPr>
            <p:ph type="subTitle" idx="1"/>
          </p:nvPr>
        </p:nvSpPr>
        <p:spPr>
          <a:xfrm>
            <a:off x="250825" y="1196975"/>
            <a:ext cx="8642350" cy="4608513"/>
          </a:xfrm>
        </p:spPr>
        <p:txBody>
          <a:bodyPr/>
          <a:lstStyle/>
          <a:p>
            <a:pPr algn="just" eaLnBrk="1" hangingPunct="1">
              <a:lnSpc>
                <a:spcPct val="90000"/>
              </a:lnSpc>
              <a:spcBef>
                <a:spcPts val="1200"/>
              </a:spcBef>
            </a:pPr>
            <a:endParaRPr lang="en-US" sz="2400" b="1" smtClean="0">
              <a:solidFill>
                <a:schemeClr val="tx1"/>
              </a:solidFill>
            </a:endParaRPr>
          </a:p>
          <a:p>
            <a:pPr eaLnBrk="1" hangingPunct="1">
              <a:spcBef>
                <a:spcPct val="0"/>
              </a:spcBef>
              <a:buFontTx/>
              <a:buNone/>
            </a:pPr>
            <a:r>
              <a:rPr lang="uk-UA" sz="2400" b="1" smtClean="0">
                <a:solidFill>
                  <a:srgbClr val="C00000"/>
                </a:solidFill>
              </a:rPr>
              <a:t>Співпраця між ЄС та Україною </a:t>
            </a:r>
          </a:p>
          <a:p>
            <a:pPr eaLnBrk="1" hangingPunct="1">
              <a:spcBef>
                <a:spcPct val="0"/>
              </a:spcBef>
              <a:buFontTx/>
              <a:buNone/>
            </a:pPr>
            <a:r>
              <a:rPr lang="uk-UA" sz="2400" b="1" smtClean="0">
                <a:solidFill>
                  <a:srgbClr val="C00000"/>
                </a:solidFill>
              </a:rPr>
              <a:t>в сфері технічного регулювання</a:t>
            </a:r>
            <a:endParaRPr lang="en-GB" sz="2600" b="1" smtClean="0">
              <a:solidFill>
                <a:srgbClr val="C00000"/>
              </a:solidFill>
            </a:endParaRPr>
          </a:p>
          <a:p>
            <a:pPr algn="just" eaLnBrk="1" hangingPunct="1">
              <a:lnSpc>
                <a:spcPct val="90000"/>
              </a:lnSpc>
              <a:buFont typeface="Wingdings" pitchFamily="2" charset="2"/>
              <a:buChar char="Ø"/>
            </a:pPr>
            <a:r>
              <a:rPr lang="uk-UA" sz="2400" smtClean="0">
                <a:solidFill>
                  <a:schemeClr val="tx1"/>
                </a:solidFill>
              </a:rPr>
              <a:t>Нещодавньою та найбільш важливою подією в рамках такого співробітництва є </a:t>
            </a:r>
            <a:r>
              <a:rPr lang="uk-UA" sz="2400" b="1" smtClean="0">
                <a:solidFill>
                  <a:schemeClr val="tx1"/>
                </a:solidFill>
              </a:rPr>
              <a:t>Програма підтримки галузевої політики з 2009 року</a:t>
            </a:r>
            <a:r>
              <a:rPr lang="uk-UA" sz="2400" smtClean="0">
                <a:solidFill>
                  <a:schemeClr val="tx1"/>
                </a:solidFill>
              </a:rPr>
              <a:t>. </a:t>
            </a:r>
            <a:r>
              <a:rPr lang="en-GB" sz="2400" smtClean="0">
                <a:solidFill>
                  <a:schemeClr val="tx1"/>
                </a:solidFill>
              </a:rPr>
              <a:t> </a:t>
            </a:r>
            <a:endParaRPr lang="uk-UA" sz="2400" b="1" smtClean="0">
              <a:solidFill>
                <a:schemeClr val="tx1"/>
              </a:solidFill>
            </a:endParaRPr>
          </a:p>
          <a:p>
            <a:pPr algn="just" eaLnBrk="1" hangingPunct="1">
              <a:lnSpc>
                <a:spcPct val="90000"/>
              </a:lnSpc>
              <a:buFont typeface="Wingdings" pitchFamily="2" charset="2"/>
              <a:buChar char="Ø"/>
            </a:pPr>
            <a:r>
              <a:rPr lang="uk-UA" sz="2400" smtClean="0">
                <a:solidFill>
                  <a:schemeClr val="tx1"/>
                </a:solidFill>
              </a:rPr>
              <a:t>Завдання</a:t>
            </a:r>
            <a:r>
              <a:rPr lang="en-GB" sz="2400" smtClean="0">
                <a:solidFill>
                  <a:schemeClr val="tx1"/>
                </a:solidFill>
              </a:rPr>
              <a:t>: </a:t>
            </a:r>
            <a:r>
              <a:rPr lang="uk-UA" sz="2400" smtClean="0">
                <a:solidFill>
                  <a:schemeClr val="tx1"/>
                </a:solidFill>
              </a:rPr>
              <a:t>надання підтримки органам державної влади України у прийнятті заходів політики з метою усунення технічних бар'єрів у торгівлі з ЄС відповідно до вимог Угоди про поглиблену та всеохоплюючу зону вільної торгівлі. </a:t>
            </a:r>
          </a:p>
          <a:p>
            <a:pPr algn="just" eaLnBrk="1" hangingPunct="1">
              <a:lnSpc>
                <a:spcPct val="90000"/>
              </a:lnSpc>
            </a:pPr>
            <a:r>
              <a:rPr lang="en-GB" sz="2400" smtClean="0">
                <a:solidFill>
                  <a:schemeClr val="tx1"/>
                </a:solidFill>
              </a:rPr>
              <a:t> </a:t>
            </a:r>
          </a:p>
          <a:p>
            <a:pPr eaLnBrk="1" hangingPunct="1">
              <a:lnSpc>
                <a:spcPct val="90000"/>
              </a:lnSpc>
            </a:pPr>
            <a:endParaRPr lang="en-GB" smtClean="0">
              <a:solidFill>
                <a:srgbClr val="898989"/>
              </a:solidFill>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5" name="Picture 2"/>
          <p:cNvPicPr>
            <a:picLocks noChangeAspect="1" noChangeArrowheads="1"/>
          </p:cNvPicPr>
          <p:nvPr/>
        </p:nvPicPr>
        <p:blipFill>
          <a:blip r:embed="rId3"/>
          <a:srcRect/>
          <a:stretch>
            <a:fillRect/>
          </a:stretch>
        </p:blipFill>
        <p:spPr bwMode="auto">
          <a:xfrm>
            <a:off x="579438" y="-315913"/>
            <a:ext cx="7985125" cy="315913"/>
          </a:xfrm>
          <a:prstGeom prst="rect">
            <a:avLst/>
          </a:prstGeom>
          <a:noFill/>
          <a:ln w="9525">
            <a:noFill/>
            <a:miter lim="800000"/>
            <a:headEnd/>
            <a:tailEnd/>
          </a:ln>
        </p:spPr>
      </p:pic>
      <p:sp>
        <p:nvSpPr>
          <p:cNvPr id="21506" name="Subtitle 5"/>
          <p:cNvSpPr>
            <a:spLocks noGrp="1"/>
          </p:cNvSpPr>
          <p:nvPr>
            <p:ph type="subTitle" idx="1"/>
          </p:nvPr>
        </p:nvSpPr>
        <p:spPr>
          <a:xfrm>
            <a:off x="250825" y="1182688"/>
            <a:ext cx="8497888" cy="5126037"/>
          </a:xfrm>
        </p:spPr>
        <p:txBody>
          <a:bodyPr/>
          <a:lstStyle/>
          <a:p>
            <a:pPr algn="just" eaLnBrk="1" hangingPunct="1">
              <a:lnSpc>
                <a:spcPct val="80000"/>
              </a:lnSpc>
              <a:spcBef>
                <a:spcPts val="1200"/>
              </a:spcBef>
            </a:pPr>
            <a:endParaRPr lang="en-US" sz="600" b="1" smtClean="0">
              <a:solidFill>
                <a:schemeClr val="tx1"/>
              </a:solidFill>
            </a:endParaRPr>
          </a:p>
          <a:p>
            <a:pPr eaLnBrk="1" hangingPunct="1">
              <a:lnSpc>
                <a:spcPct val="80000"/>
              </a:lnSpc>
            </a:pPr>
            <a:r>
              <a:rPr lang="uk-UA" sz="2800" b="1" smtClean="0">
                <a:solidFill>
                  <a:srgbClr val="C00000"/>
                </a:solidFill>
              </a:rPr>
              <a:t>Програма підтримки галузевої політики</a:t>
            </a:r>
            <a:r>
              <a:rPr lang="en-GB" sz="2800" b="1" smtClean="0">
                <a:solidFill>
                  <a:srgbClr val="C00000"/>
                </a:solidFill>
              </a:rPr>
              <a:t> </a:t>
            </a:r>
          </a:p>
          <a:p>
            <a:pPr algn="just" eaLnBrk="1" hangingPunct="1">
              <a:lnSpc>
                <a:spcPct val="80000"/>
              </a:lnSpc>
              <a:spcBef>
                <a:spcPts val="1800"/>
              </a:spcBef>
            </a:pPr>
            <a:r>
              <a:rPr lang="uk-UA" sz="2200" b="1" smtClean="0">
                <a:solidFill>
                  <a:schemeClr val="tx1"/>
                </a:solidFill>
              </a:rPr>
              <a:t>ОСНОВНА МОДЕЛЬ</a:t>
            </a:r>
            <a:endParaRPr lang="en-GB" sz="2200" b="1" smtClean="0">
              <a:solidFill>
                <a:schemeClr val="tx1"/>
              </a:solidFill>
            </a:endParaRPr>
          </a:p>
          <a:p>
            <a:pPr algn="just" eaLnBrk="1" hangingPunct="1">
              <a:lnSpc>
                <a:spcPct val="80000"/>
              </a:lnSpc>
            </a:pPr>
            <a:r>
              <a:rPr lang="en-GB" sz="2200" b="1" smtClean="0">
                <a:solidFill>
                  <a:schemeClr val="tx1"/>
                </a:solidFill>
              </a:rPr>
              <a:t>- </a:t>
            </a:r>
            <a:r>
              <a:rPr lang="uk-UA" sz="2200" b="1" smtClean="0">
                <a:solidFill>
                  <a:schemeClr val="tx1"/>
                </a:solidFill>
              </a:rPr>
              <a:t>Європейська система технічного регулювання, що має назву “Новий підхід”</a:t>
            </a:r>
          </a:p>
          <a:p>
            <a:pPr algn="just" eaLnBrk="1" hangingPunct="1">
              <a:lnSpc>
                <a:spcPct val="80000"/>
              </a:lnSpc>
            </a:pPr>
            <a:r>
              <a:rPr lang="en-GB" sz="400" smtClean="0">
                <a:solidFill>
                  <a:srgbClr val="898989"/>
                </a:solidFill>
              </a:rPr>
              <a:t> </a:t>
            </a:r>
          </a:p>
          <a:p>
            <a:pPr algn="just" eaLnBrk="1" hangingPunct="1">
              <a:lnSpc>
                <a:spcPct val="80000"/>
              </a:lnSpc>
              <a:spcBef>
                <a:spcPts val="1800"/>
              </a:spcBef>
            </a:pPr>
            <a:r>
              <a:rPr lang="uk-UA" sz="2200" b="1" smtClean="0">
                <a:solidFill>
                  <a:schemeClr val="tx1"/>
                </a:solidFill>
              </a:rPr>
              <a:t>НАПРЯМКИ ДІЯЛЬНОСТІ</a:t>
            </a:r>
            <a:endParaRPr lang="en-GB" sz="2200" b="1" smtClean="0">
              <a:solidFill>
                <a:schemeClr val="tx1"/>
              </a:solidFill>
            </a:endParaRPr>
          </a:p>
          <a:p>
            <a:pPr algn="just" eaLnBrk="1" hangingPunct="1">
              <a:lnSpc>
                <a:spcPct val="80000"/>
              </a:lnSpc>
              <a:spcBef>
                <a:spcPts val="600"/>
              </a:spcBef>
            </a:pPr>
            <a:r>
              <a:rPr lang="en-GB" sz="1800" b="1" smtClean="0">
                <a:solidFill>
                  <a:schemeClr val="tx1"/>
                </a:solidFill>
              </a:rPr>
              <a:t>     1.    </a:t>
            </a:r>
            <a:r>
              <a:rPr lang="uk-UA" sz="1800" b="1" smtClean="0">
                <a:solidFill>
                  <a:schemeClr val="tx1"/>
                </a:solidFill>
              </a:rPr>
              <a:t>РЕГУЛЯТОРНЕ НАБЛИЖЕННЯ</a:t>
            </a:r>
            <a:r>
              <a:rPr lang="en-GB" sz="1800" b="1" smtClean="0">
                <a:solidFill>
                  <a:schemeClr val="tx1"/>
                </a:solidFill>
              </a:rPr>
              <a:t> </a:t>
            </a:r>
          </a:p>
          <a:p>
            <a:pPr algn="just" eaLnBrk="1" hangingPunct="1">
              <a:lnSpc>
                <a:spcPct val="80000"/>
              </a:lnSpc>
            </a:pPr>
            <a:r>
              <a:rPr lang="en-GB" sz="2000" b="1" smtClean="0">
                <a:solidFill>
                  <a:schemeClr val="tx1"/>
                </a:solidFill>
              </a:rPr>
              <a:t>	</a:t>
            </a:r>
            <a:r>
              <a:rPr lang="uk-UA" sz="1800" b="1" smtClean="0">
                <a:solidFill>
                  <a:schemeClr val="tx1"/>
                </a:solidFill>
              </a:rPr>
              <a:t>Горизонтальне законодавство</a:t>
            </a:r>
            <a:r>
              <a:rPr lang="en-GB" sz="1800" b="1" smtClean="0">
                <a:solidFill>
                  <a:schemeClr val="tx1"/>
                </a:solidFill>
              </a:rPr>
              <a:t>, </a:t>
            </a:r>
            <a:r>
              <a:rPr lang="uk-UA" sz="1800" b="1" smtClean="0">
                <a:solidFill>
                  <a:schemeClr val="tx1"/>
                </a:solidFill>
              </a:rPr>
              <a:t>секторальне законодавство</a:t>
            </a:r>
            <a:endParaRPr lang="en-GB" sz="1800" b="1" smtClean="0">
              <a:solidFill>
                <a:schemeClr val="tx1"/>
              </a:solidFill>
            </a:endParaRPr>
          </a:p>
          <a:p>
            <a:pPr algn="just" eaLnBrk="1" hangingPunct="1">
              <a:lnSpc>
                <a:spcPct val="80000"/>
              </a:lnSpc>
              <a:spcBef>
                <a:spcPts val="1200"/>
              </a:spcBef>
            </a:pPr>
            <a:r>
              <a:rPr lang="en-GB" sz="1800" b="1" smtClean="0">
                <a:solidFill>
                  <a:schemeClr val="tx1"/>
                </a:solidFill>
              </a:rPr>
              <a:t>     2.    </a:t>
            </a:r>
            <a:r>
              <a:rPr lang="uk-UA" sz="1800" b="1" smtClean="0">
                <a:solidFill>
                  <a:schemeClr val="tx1"/>
                </a:solidFill>
              </a:rPr>
              <a:t>ЗАТВЕРДЖЕННЯ ЄВРОПЕЙСЬКИХ І МІЖНАРОДНИХ СТАНДАРТІВ</a:t>
            </a:r>
            <a:endParaRPr lang="en-GB" sz="1800" b="1" smtClean="0">
              <a:solidFill>
                <a:schemeClr val="tx1"/>
              </a:solidFill>
            </a:endParaRPr>
          </a:p>
          <a:p>
            <a:pPr algn="just" eaLnBrk="1" hangingPunct="1">
              <a:lnSpc>
                <a:spcPct val="80000"/>
              </a:lnSpc>
              <a:spcBef>
                <a:spcPts val="1200"/>
              </a:spcBef>
            </a:pPr>
            <a:r>
              <a:rPr lang="en-GB" sz="1800" b="1" smtClean="0">
                <a:solidFill>
                  <a:schemeClr val="tx1"/>
                </a:solidFill>
              </a:rPr>
              <a:t>     3.    </a:t>
            </a:r>
            <a:r>
              <a:rPr lang="uk-UA" sz="1800" b="1" smtClean="0">
                <a:solidFill>
                  <a:schemeClr val="tx1"/>
                </a:solidFill>
              </a:rPr>
              <a:t>РОЗВИТОК ІНФРАСТРУКТУРИ</a:t>
            </a:r>
            <a:endParaRPr lang="en-GB" sz="1800" b="1" smtClean="0">
              <a:solidFill>
                <a:schemeClr val="tx1"/>
              </a:solidFill>
            </a:endParaRPr>
          </a:p>
          <a:p>
            <a:pPr algn="just" eaLnBrk="1" hangingPunct="1">
              <a:lnSpc>
                <a:spcPct val="80000"/>
              </a:lnSpc>
            </a:pPr>
            <a:r>
              <a:rPr lang="en-GB" sz="2000" b="1" smtClean="0">
                <a:solidFill>
                  <a:schemeClr val="tx1"/>
                </a:solidFill>
              </a:rPr>
              <a:t>	</a:t>
            </a:r>
            <a:r>
              <a:rPr lang="uk-UA" sz="1800" b="1" smtClean="0">
                <a:solidFill>
                  <a:schemeClr val="tx1"/>
                </a:solidFill>
              </a:rPr>
              <a:t>Обладнання для лабораторій</a:t>
            </a:r>
            <a:r>
              <a:rPr lang="en-GB" sz="1800" b="1" smtClean="0">
                <a:solidFill>
                  <a:schemeClr val="tx1"/>
                </a:solidFill>
              </a:rPr>
              <a:t>, </a:t>
            </a:r>
            <a:r>
              <a:rPr lang="uk-UA" sz="1800" b="1" smtClean="0">
                <a:solidFill>
                  <a:schemeClr val="tx1"/>
                </a:solidFill>
              </a:rPr>
              <a:t>інформаційна система ринкового нагляду</a:t>
            </a:r>
            <a:r>
              <a:rPr lang="en-GB" sz="1800" b="1" smtClean="0">
                <a:solidFill>
                  <a:schemeClr val="tx1"/>
                </a:solidFill>
              </a:rPr>
              <a:t>, </a:t>
            </a:r>
          </a:p>
          <a:p>
            <a:pPr algn="just" eaLnBrk="1" hangingPunct="1">
              <a:lnSpc>
                <a:spcPct val="80000"/>
              </a:lnSpc>
            </a:pPr>
            <a:r>
              <a:rPr lang="en-GB" sz="1800" b="1" smtClean="0">
                <a:solidFill>
                  <a:schemeClr val="tx1"/>
                </a:solidFill>
              </a:rPr>
              <a:t>                  </a:t>
            </a:r>
            <a:r>
              <a:rPr lang="uk-UA" sz="1800" b="1" smtClean="0">
                <a:solidFill>
                  <a:schemeClr val="tx1"/>
                </a:solidFill>
              </a:rPr>
              <a:t>інформаційна система управління стандартами</a:t>
            </a:r>
            <a:endParaRPr lang="en-GB" sz="1800" b="1" smtClean="0">
              <a:solidFill>
                <a:schemeClr val="tx1"/>
              </a:solidFill>
            </a:endParaRPr>
          </a:p>
          <a:p>
            <a:pPr algn="just" eaLnBrk="1" fontAlgn="t" hangingPunct="1">
              <a:lnSpc>
                <a:spcPct val="80000"/>
              </a:lnSpc>
              <a:spcBef>
                <a:spcPts val="1200"/>
              </a:spcBef>
            </a:pPr>
            <a:r>
              <a:rPr lang="en-US" sz="2000" b="1" smtClean="0">
                <a:solidFill>
                  <a:schemeClr val="tx1"/>
                </a:solidFill>
              </a:rPr>
              <a:t>     4</a:t>
            </a:r>
            <a:r>
              <a:rPr lang="en-US" sz="1800" b="1" smtClean="0">
                <a:solidFill>
                  <a:schemeClr val="tx1"/>
                </a:solidFill>
              </a:rPr>
              <a:t>.   </a:t>
            </a:r>
            <a:r>
              <a:rPr lang="uk-UA" sz="1800" b="1" smtClean="0">
                <a:solidFill>
                  <a:schemeClr val="tx1"/>
                </a:solidFill>
              </a:rPr>
              <a:t>ПОСИЛЕННЯ ІНСТИТУЦІЙНИХ СТРУКТУР</a:t>
            </a:r>
            <a:endParaRPr lang="en-US" sz="1800" b="1" smtClean="0">
              <a:solidFill>
                <a:schemeClr val="tx1"/>
              </a:solidFill>
            </a:endParaRPr>
          </a:p>
          <a:p>
            <a:pPr algn="just" eaLnBrk="1" fontAlgn="t" hangingPunct="1">
              <a:lnSpc>
                <a:spcPct val="80000"/>
              </a:lnSpc>
            </a:pPr>
            <a:r>
              <a:rPr lang="en-US" sz="2000" b="1" smtClean="0">
                <a:solidFill>
                  <a:schemeClr val="tx1"/>
                </a:solidFill>
              </a:rPr>
              <a:t>	</a:t>
            </a:r>
            <a:r>
              <a:rPr lang="uk-UA" sz="1800" b="1" smtClean="0">
                <a:solidFill>
                  <a:schemeClr val="tx1"/>
                </a:solidFill>
              </a:rPr>
              <a:t>Національний орган стандартизації</a:t>
            </a:r>
            <a:r>
              <a:rPr lang="en-US" sz="1800" b="1" smtClean="0">
                <a:solidFill>
                  <a:schemeClr val="tx1"/>
                </a:solidFill>
              </a:rPr>
              <a:t>, </a:t>
            </a:r>
            <a:r>
              <a:rPr lang="uk-UA" sz="1800" b="1" smtClean="0">
                <a:solidFill>
                  <a:schemeClr val="tx1"/>
                </a:solidFill>
              </a:rPr>
              <a:t>Національне агентство з акредитації України, </a:t>
            </a:r>
            <a:r>
              <a:rPr lang="en-US" sz="1800" b="1" smtClean="0">
                <a:solidFill>
                  <a:schemeClr val="tx1"/>
                </a:solidFill>
              </a:rPr>
              <a:t>	</a:t>
            </a:r>
            <a:r>
              <a:rPr lang="uk-UA" sz="1800" b="1" smtClean="0">
                <a:solidFill>
                  <a:schemeClr val="tx1"/>
                </a:solidFill>
              </a:rPr>
              <a:t>органи оцінки відповідності</a:t>
            </a:r>
            <a:r>
              <a:rPr lang="en-US" sz="1800" b="1" smtClean="0">
                <a:solidFill>
                  <a:schemeClr val="tx1"/>
                </a:solidFill>
              </a:rPr>
              <a:t>, </a:t>
            </a:r>
            <a:r>
              <a:rPr lang="uk-UA" sz="1800" b="1" smtClean="0">
                <a:solidFill>
                  <a:schemeClr val="tx1"/>
                </a:solidFill>
              </a:rPr>
              <a:t>органи ринкового нагляду</a:t>
            </a:r>
            <a:endParaRPr lang="en-US" sz="1800" b="1" smtClean="0">
              <a:solidFill>
                <a:schemeClr val="tx1"/>
              </a:solidFill>
            </a:endParaRPr>
          </a:p>
          <a:p>
            <a:pPr algn="just" eaLnBrk="1" fontAlgn="t" hangingPunct="1">
              <a:lnSpc>
                <a:spcPct val="80000"/>
              </a:lnSpc>
            </a:pPr>
            <a:endParaRPr lang="en-GB" sz="800" smtClean="0">
              <a:solidFill>
                <a:srgbClr val="898989"/>
              </a:solidFill>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3" name="Picture 2"/>
          <p:cNvPicPr>
            <a:picLocks noChangeAspect="1" noChangeArrowheads="1"/>
          </p:cNvPicPr>
          <p:nvPr/>
        </p:nvPicPr>
        <p:blipFill>
          <a:blip r:embed="rId3"/>
          <a:srcRect/>
          <a:stretch>
            <a:fillRect/>
          </a:stretch>
        </p:blipFill>
        <p:spPr bwMode="auto">
          <a:xfrm>
            <a:off x="579438" y="-315913"/>
            <a:ext cx="7985125" cy="315913"/>
          </a:xfrm>
          <a:prstGeom prst="rect">
            <a:avLst/>
          </a:prstGeom>
          <a:noFill/>
          <a:ln w="9525">
            <a:noFill/>
            <a:miter lim="800000"/>
            <a:headEnd/>
            <a:tailEnd/>
          </a:ln>
        </p:spPr>
      </p:pic>
      <p:sp>
        <p:nvSpPr>
          <p:cNvPr id="23554" name="Subtitle 5"/>
          <p:cNvSpPr>
            <a:spLocks noGrp="1"/>
          </p:cNvSpPr>
          <p:nvPr>
            <p:ph type="subTitle" idx="1"/>
          </p:nvPr>
        </p:nvSpPr>
        <p:spPr>
          <a:xfrm>
            <a:off x="250825" y="1182688"/>
            <a:ext cx="8642350" cy="4897437"/>
          </a:xfrm>
        </p:spPr>
        <p:txBody>
          <a:bodyPr/>
          <a:lstStyle/>
          <a:p>
            <a:pPr algn="just" eaLnBrk="1" hangingPunct="1">
              <a:lnSpc>
                <a:spcPct val="80000"/>
              </a:lnSpc>
              <a:spcBef>
                <a:spcPts val="1200"/>
              </a:spcBef>
            </a:pPr>
            <a:endParaRPr lang="en-US" sz="500" b="1" smtClean="0">
              <a:solidFill>
                <a:schemeClr val="tx1"/>
              </a:solidFill>
            </a:endParaRPr>
          </a:p>
          <a:p>
            <a:pPr eaLnBrk="1" hangingPunct="1">
              <a:lnSpc>
                <a:spcPct val="80000"/>
              </a:lnSpc>
            </a:pPr>
            <a:r>
              <a:rPr lang="uk-UA" sz="2800" b="1" smtClean="0">
                <a:solidFill>
                  <a:srgbClr val="C00000"/>
                </a:solidFill>
              </a:rPr>
              <a:t>Програма підтримки галузевої політики</a:t>
            </a:r>
            <a:endParaRPr lang="en-GB" sz="2400" b="1" smtClean="0">
              <a:solidFill>
                <a:srgbClr val="C00000"/>
              </a:solidFill>
            </a:endParaRPr>
          </a:p>
          <a:p>
            <a:pPr algn="just" eaLnBrk="1" hangingPunct="1">
              <a:lnSpc>
                <a:spcPct val="80000"/>
              </a:lnSpc>
            </a:pPr>
            <a:r>
              <a:rPr lang="uk-UA" sz="2000" b="1" smtClean="0">
                <a:solidFill>
                  <a:schemeClr val="tx1"/>
                </a:solidFill>
              </a:rPr>
              <a:t>ЗАГАЛЬНІ ДАНІ</a:t>
            </a:r>
            <a:endParaRPr lang="en-GB" sz="2000" b="1" smtClean="0">
              <a:solidFill>
                <a:schemeClr val="tx1"/>
              </a:solidFill>
            </a:endParaRPr>
          </a:p>
          <a:p>
            <a:pPr algn="just" eaLnBrk="1" hangingPunct="1">
              <a:lnSpc>
                <a:spcPct val="80000"/>
              </a:lnSpc>
            </a:pPr>
            <a:r>
              <a:rPr lang="en-GB" sz="700" smtClean="0">
                <a:solidFill>
                  <a:srgbClr val="898989"/>
                </a:solidFill>
              </a:rPr>
              <a:t> </a:t>
            </a:r>
          </a:p>
          <a:p>
            <a:pPr algn="just" eaLnBrk="1" hangingPunct="1">
              <a:lnSpc>
                <a:spcPct val="80000"/>
              </a:lnSpc>
              <a:buFont typeface="Wingdings" pitchFamily="2" charset="2"/>
              <a:buChar char="Ø"/>
            </a:pPr>
            <a:r>
              <a:rPr lang="uk-UA" sz="1800" b="1" smtClean="0">
                <a:solidFill>
                  <a:schemeClr val="tx1"/>
                </a:solidFill>
              </a:rPr>
              <a:t>Правова основа</a:t>
            </a:r>
            <a:endParaRPr lang="en-GB" sz="1800" smtClean="0">
              <a:solidFill>
                <a:schemeClr val="tx1"/>
              </a:solidFill>
            </a:endParaRPr>
          </a:p>
          <a:p>
            <a:pPr algn="just" eaLnBrk="1" hangingPunct="1">
              <a:lnSpc>
                <a:spcPct val="80000"/>
              </a:lnSpc>
            </a:pPr>
            <a:r>
              <a:rPr lang="en-GB" sz="1800" smtClean="0">
                <a:solidFill>
                  <a:schemeClr val="tx1"/>
                </a:solidFill>
              </a:rPr>
              <a:t>      </a:t>
            </a:r>
            <a:r>
              <a:rPr lang="uk-UA" sz="1800" smtClean="0">
                <a:solidFill>
                  <a:schemeClr val="tx1"/>
                </a:solidFill>
              </a:rPr>
              <a:t>Фінансова Угода</a:t>
            </a:r>
            <a:r>
              <a:rPr lang="en-GB" sz="1800" smtClean="0">
                <a:solidFill>
                  <a:schemeClr val="tx1"/>
                </a:solidFill>
              </a:rPr>
              <a:t> 2009</a:t>
            </a:r>
            <a:r>
              <a:rPr lang="uk-UA" sz="1800" smtClean="0">
                <a:solidFill>
                  <a:schemeClr val="tx1"/>
                </a:solidFill>
              </a:rPr>
              <a:t> року</a:t>
            </a:r>
            <a:endParaRPr lang="en-GB" sz="1800" smtClean="0">
              <a:solidFill>
                <a:schemeClr val="tx1"/>
              </a:solidFill>
            </a:endParaRPr>
          </a:p>
          <a:p>
            <a:pPr algn="just" eaLnBrk="1" hangingPunct="1">
              <a:lnSpc>
                <a:spcPct val="80000"/>
              </a:lnSpc>
              <a:spcBef>
                <a:spcPts val="1800"/>
              </a:spcBef>
              <a:buFont typeface="Wingdings" pitchFamily="2" charset="2"/>
              <a:buChar char="Ø"/>
            </a:pPr>
            <a:r>
              <a:rPr lang="uk-UA" sz="1800" b="1" smtClean="0">
                <a:solidFill>
                  <a:schemeClr val="tx1"/>
                </a:solidFill>
              </a:rPr>
              <a:t>Структура Програми підтримки галузевої політики </a:t>
            </a:r>
            <a:endParaRPr lang="en-GB" sz="1800" b="1" smtClean="0">
              <a:solidFill>
                <a:schemeClr val="tx1"/>
              </a:solidFill>
            </a:endParaRPr>
          </a:p>
          <a:p>
            <a:pPr algn="just" eaLnBrk="1" hangingPunct="1">
              <a:lnSpc>
                <a:spcPct val="80000"/>
              </a:lnSpc>
              <a:spcBef>
                <a:spcPts val="600"/>
              </a:spcBef>
            </a:pPr>
            <a:r>
              <a:rPr lang="uk-UA" sz="1800" smtClean="0">
                <a:solidFill>
                  <a:schemeClr val="tx1"/>
                </a:solidFill>
              </a:rPr>
              <a:t>Компонент бюджетної підтримки</a:t>
            </a:r>
            <a:r>
              <a:rPr lang="en-GB" sz="1800" smtClean="0">
                <a:solidFill>
                  <a:schemeClr val="tx1"/>
                </a:solidFill>
              </a:rPr>
              <a:t>: </a:t>
            </a:r>
            <a:r>
              <a:rPr lang="uk-UA" sz="1800" smtClean="0">
                <a:solidFill>
                  <a:schemeClr val="tx1"/>
                </a:solidFill>
              </a:rPr>
              <a:t>фінансова допомога у розмірі</a:t>
            </a:r>
            <a:r>
              <a:rPr lang="en-GB" sz="1800" smtClean="0">
                <a:solidFill>
                  <a:schemeClr val="tx1"/>
                </a:solidFill>
              </a:rPr>
              <a:t> 39 </a:t>
            </a:r>
            <a:r>
              <a:rPr lang="uk-UA" sz="1800" smtClean="0">
                <a:solidFill>
                  <a:schemeClr val="tx1"/>
                </a:solidFill>
              </a:rPr>
              <a:t>млн. євро</a:t>
            </a:r>
            <a:r>
              <a:rPr lang="en-GB" sz="1800" smtClean="0">
                <a:solidFill>
                  <a:schemeClr val="tx1"/>
                </a:solidFill>
              </a:rPr>
              <a:t>, </a:t>
            </a:r>
            <a:r>
              <a:rPr lang="uk-UA" sz="1800" smtClean="0">
                <a:solidFill>
                  <a:schemeClr val="tx1"/>
                </a:solidFill>
              </a:rPr>
              <a:t>шляхом перерахування коштів до бюджету України</a:t>
            </a:r>
            <a:r>
              <a:rPr lang="en-GB" sz="1800" smtClean="0">
                <a:solidFill>
                  <a:schemeClr val="tx1"/>
                </a:solidFill>
              </a:rPr>
              <a:t> </a:t>
            </a:r>
          </a:p>
          <a:p>
            <a:pPr algn="just" eaLnBrk="1" hangingPunct="1">
              <a:lnSpc>
                <a:spcPct val="80000"/>
              </a:lnSpc>
              <a:spcBef>
                <a:spcPts val="600"/>
              </a:spcBef>
            </a:pPr>
            <a:r>
              <a:rPr lang="uk-UA" sz="1800" smtClean="0">
                <a:solidFill>
                  <a:schemeClr val="tx1"/>
                </a:solidFill>
              </a:rPr>
              <a:t>Компонент додаткових заходів підтримки: головним чином, Проект технічної допомоги</a:t>
            </a:r>
          </a:p>
          <a:p>
            <a:pPr algn="just" eaLnBrk="1" hangingPunct="1">
              <a:lnSpc>
                <a:spcPct val="80000"/>
              </a:lnSpc>
              <a:spcBef>
                <a:spcPts val="600"/>
              </a:spcBef>
            </a:pPr>
            <a:endParaRPr lang="en-GB" sz="1800" smtClean="0">
              <a:solidFill>
                <a:schemeClr val="tx1"/>
              </a:solidFill>
            </a:endParaRPr>
          </a:p>
          <a:p>
            <a:pPr algn="just" eaLnBrk="1" hangingPunct="1">
              <a:lnSpc>
                <a:spcPct val="80000"/>
              </a:lnSpc>
              <a:spcBef>
                <a:spcPts val="1800"/>
              </a:spcBef>
              <a:buFont typeface="Wingdings" pitchFamily="2" charset="2"/>
              <a:buChar char="Ø"/>
            </a:pPr>
            <a:r>
              <a:rPr lang="uk-UA" sz="1800" b="1" smtClean="0">
                <a:solidFill>
                  <a:schemeClr val="tx1"/>
                </a:solidFill>
              </a:rPr>
              <a:t>Тривалість</a:t>
            </a:r>
            <a:r>
              <a:rPr lang="en-GB" sz="1800" b="1" smtClean="0">
                <a:solidFill>
                  <a:schemeClr val="tx1"/>
                </a:solidFill>
              </a:rPr>
              <a:t> </a:t>
            </a:r>
            <a:endParaRPr lang="en-GB" sz="1800" smtClean="0">
              <a:solidFill>
                <a:schemeClr val="tx1"/>
              </a:solidFill>
            </a:endParaRPr>
          </a:p>
          <a:p>
            <a:pPr algn="just" eaLnBrk="1" hangingPunct="1">
              <a:lnSpc>
                <a:spcPct val="80000"/>
              </a:lnSpc>
            </a:pPr>
            <a:r>
              <a:rPr lang="en-GB" sz="1800" smtClean="0">
                <a:solidFill>
                  <a:schemeClr val="tx1"/>
                </a:solidFill>
              </a:rPr>
              <a:t>      </a:t>
            </a:r>
            <a:r>
              <a:rPr lang="uk-UA" sz="1800" smtClean="0">
                <a:solidFill>
                  <a:schemeClr val="tx1"/>
                </a:solidFill>
              </a:rPr>
              <a:t>Початковий період</a:t>
            </a:r>
            <a:r>
              <a:rPr lang="en-GB" sz="1800" smtClean="0">
                <a:solidFill>
                  <a:schemeClr val="tx1"/>
                </a:solidFill>
              </a:rPr>
              <a:t>:  2010 – 2013</a:t>
            </a:r>
            <a:r>
              <a:rPr lang="uk-UA" sz="1800" smtClean="0">
                <a:solidFill>
                  <a:schemeClr val="tx1"/>
                </a:solidFill>
              </a:rPr>
              <a:t> р.р.</a:t>
            </a:r>
            <a:endParaRPr lang="en-GB" sz="1800" smtClean="0">
              <a:solidFill>
                <a:schemeClr val="tx1"/>
              </a:solidFill>
            </a:endParaRPr>
          </a:p>
          <a:p>
            <a:pPr algn="just" eaLnBrk="1" hangingPunct="1">
              <a:lnSpc>
                <a:spcPct val="80000"/>
              </a:lnSpc>
            </a:pPr>
            <a:r>
              <a:rPr lang="en-GB" sz="1800" smtClean="0">
                <a:solidFill>
                  <a:schemeClr val="tx1"/>
                </a:solidFill>
              </a:rPr>
              <a:t>      </a:t>
            </a:r>
            <a:r>
              <a:rPr lang="uk-UA" sz="1800" smtClean="0">
                <a:solidFill>
                  <a:schemeClr val="tx1"/>
                </a:solidFill>
              </a:rPr>
              <a:t>Перше подовження періоду до кінця 2014 р.</a:t>
            </a:r>
            <a:endParaRPr lang="en-GB" sz="1800" smtClean="0">
              <a:solidFill>
                <a:schemeClr val="tx1"/>
              </a:solidFill>
            </a:endParaRPr>
          </a:p>
          <a:p>
            <a:pPr algn="just" eaLnBrk="1" hangingPunct="1">
              <a:lnSpc>
                <a:spcPct val="80000"/>
              </a:lnSpc>
            </a:pPr>
            <a:r>
              <a:rPr lang="en-GB" sz="1800" smtClean="0">
                <a:solidFill>
                  <a:schemeClr val="tx1"/>
                </a:solidFill>
              </a:rPr>
              <a:t>      </a:t>
            </a:r>
            <a:r>
              <a:rPr lang="uk-UA" sz="1800" smtClean="0">
                <a:solidFill>
                  <a:schemeClr val="tx1"/>
                </a:solidFill>
              </a:rPr>
              <a:t>Передбачено наступне подовження до кінця </a:t>
            </a:r>
            <a:r>
              <a:rPr lang="en-GB" sz="1800" smtClean="0">
                <a:solidFill>
                  <a:schemeClr val="tx1"/>
                </a:solidFill>
              </a:rPr>
              <a:t> 2015</a:t>
            </a:r>
            <a:r>
              <a:rPr lang="uk-UA" sz="1800" smtClean="0">
                <a:solidFill>
                  <a:schemeClr val="tx1"/>
                </a:solidFill>
              </a:rPr>
              <a:t> р.</a:t>
            </a:r>
            <a:r>
              <a:rPr lang="en-GB" sz="1800" smtClean="0">
                <a:solidFill>
                  <a:schemeClr val="tx1"/>
                </a:solidFill>
              </a:rPr>
              <a:t>		</a:t>
            </a:r>
            <a:endParaRPr lang="en-GB" sz="700" smtClean="0">
              <a:solidFill>
                <a:srgbClr val="898989"/>
              </a:solidFill>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1" name="Picture 2"/>
          <p:cNvPicPr>
            <a:picLocks noChangeAspect="1" noChangeArrowheads="1"/>
          </p:cNvPicPr>
          <p:nvPr/>
        </p:nvPicPr>
        <p:blipFill>
          <a:blip r:embed="rId3"/>
          <a:srcRect/>
          <a:stretch>
            <a:fillRect/>
          </a:stretch>
        </p:blipFill>
        <p:spPr bwMode="auto">
          <a:xfrm>
            <a:off x="579438" y="-315913"/>
            <a:ext cx="7985125" cy="315913"/>
          </a:xfrm>
          <a:prstGeom prst="rect">
            <a:avLst/>
          </a:prstGeom>
          <a:noFill/>
          <a:ln w="9525">
            <a:noFill/>
            <a:miter lim="800000"/>
            <a:headEnd/>
            <a:tailEnd/>
          </a:ln>
        </p:spPr>
      </p:pic>
      <p:sp>
        <p:nvSpPr>
          <p:cNvPr id="6" name="Subtitle 5"/>
          <p:cNvSpPr>
            <a:spLocks noGrp="1"/>
          </p:cNvSpPr>
          <p:nvPr>
            <p:ph type="subTitle" idx="1"/>
          </p:nvPr>
        </p:nvSpPr>
        <p:spPr>
          <a:xfrm>
            <a:off x="250825" y="1182688"/>
            <a:ext cx="8642350" cy="4897437"/>
          </a:xfrm>
        </p:spPr>
        <p:txBody>
          <a:bodyPr>
            <a:normAutofit lnSpcReduction="10000"/>
          </a:bodyPr>
          <a:lstStyle/>
          <a:p>
            <a:pPr algn="just" eaLnBrk="1" hangingPunct="1">
              <a:lnSpc>
                <a:spcPct val="80000"/>
              </a:lnSpc>
              <a:spcBef>
                <a:spcPts val="1200"/>
              </a:spcBef>
              <a:defRPr/>
            </a:pPr>
            <a:endParaRPr lang="en-US" sz="600" b="1" smtClean="0">
              <a:solidFill>
                <a:schemeClr val="tx1"/>
              </a:solidFill>
            </a:endParaRPr>
          </a:p>
          <a:p>
            <a:pPr eaLnBrk="1" hangingPunct="1">
              <a:lnSpc>
                <a:spcPct val="80000"/>
              </a:lnSpc>
              <a:defRPr/>
            </a:pPr>
            <a:r>
              <a:rPr lang="uk-UA" sz="2800" b="1" smtClean="0">
                <a:solidFill>
                  <a:srgbClr val="C00000"/>
                </a:solidFill>
              </a:rPr>
              <a:t>Програма підтримки галузевої політики</a:t>
            </a:r>
            <a:endParaRPr lang="en-GB" sz="2800" b="1" smtClean="0">
              <a:solidFill>
                <a:srgbClr val="C00000"/>
              </a:solidFill>
            </a:endParaRPr>
          </a:p>
          <a:p>
            <a:pPr eaLnBrk="1" hangingPunct="1">
              <a:lnSpc>
                <a:spcPct val="80000"/>
              </a:lnSpc>
              <a:defRPr/>
            </a:pPr>
            <a:r>
              <a:rPr lang="uk-UA" sz="2800" b="1" smtClean="0">
                <a:solidFill>
                  <a:srgbClr val="C00000"/>
                </a:solidFill>
              </a:rPr>
              <a:t>Компонент бюджетної підтримки</a:t>
            </a:r>
            <a:endParaRPr lang="en-GB" sz="2800" b="1" smtClean="0">
              <a:solidFill>
                <a:srgbClr val="C00000"/>
              </a:solidFill>
            </a:endParaRPr>
          </a:p>
          <a:p>
            <a:pPr algn="just" eaLnBrk="1" hangingPunct="1">
              <a:lnSpc>
                <a:spcPct val="80000"/>
              </a:lnSpc>
              <a:defRPr/>
            </a:pPr>
            <a:r>
              <a:rPr lang="en-GB" sz="900" smtClean="0">
                <a:solidFill>
                  <a:srgbClr val="898989"/>
                </a:solidFill>
              </a:rPr>
              <a:t> </a:t>
            </a:r>
          </a:p>
          <a:p>
            <a:pPr algn="just" eaLnBrk="1" hangingPunct="1">
              <a:lnSpc>
                <a:spcPct val="80000"/>
              </a:lnSpc>
              <a:defRPr/>
            </a:pPr>
            <a:r>
              <a:rPr lang="uk-UA" sz="2400" b="1" smtClean="0">
                <a:solidFill>
                  <a:schemeClr val="tx1"/>
                </a:solidFill>
              </a:rPr>
              <a:t>УПРАВЛІННЯ ФІНАНСАМИ ТА МОНІТОРИНГ</a:t>
            </a:r>
            <a:endParaRPr lang="en-GB" sz="2400" b="1" smtClean="0">
              <a:solidFill>
                <a:schemeClr val="tx1"/>
              </a:solidFill>
            </a:endParaRPr>
          </a:p>
          <a:p>
            <a:pPr algn="just" eaLnBrk="1" hangingPunct="1">
              <a:lnSpc>
                <a:spcPct val="80000"/>
              </a:lnSpc>
              <a:defRPr/>
            </a:pPr>
            <a:endParaRPr lang="en-GB" sz="1100" smtClean="0">
              <a:solidFill>
                <a:schemeClr val="tx1"/>
              </a:solidFill>
            </a:endParaRPr>
          </a:p>
          <a:p>
            <a:pPr algn="just" eaLnBrk="1" hangingPunct="1">
              <a:lnSpc>
                <a:spcPct val="80000"/>
              </a:lnSpc>
              <a:buFont typeface="Wingdings" pitchFamily="2" charset="2"/>
              <a:buChar char="Ø"/>
              <a:defRPr/>
            </a:pPr>
            <a:r>
              <a:rPr lang="uk-UA" sz="2400" smtClean="0">
                <a:solidFill>
                  <a:schemeClr val="tx1"/>
                </a:solidFill>
              </a:rPr>
              <a:t>Основним розпорядником коштів є Мінекономрозвитку</a:t>
            </a:r>
            <a:endParaRPr lang="en-GB" sz="2400" smtClean="0">
              <a:solidFill>
                <a:schemeClr val="tx1"/>
              </a:solidFill>
            </a:endParaRPr>
          </a:p>
          <a:p>
            <a:pPr algn="just" eaLnBrk="1" hangingPunct="1">
              <a:lnSpc>
                <a:spcPct val="80000"/>
              </a:lnSpc>
              <a:spcBef>
                <a:spcPts val="1800"/>
              </a:spcBef>
              <a:buFont typeface="Wingdings" pitchFamily="2" charset="2"/>
              <a:buChar char="Ø"/>
              <a:defRPr/>
            </a:pPr>
            <a:r>
              <a:rPr lang="ru-RU" sz="2400" smtClean="0">
                <a:solidFill>
                  <a:schemeClr val="tx1"/>
                </a:solidFill>
              </a:rPr>
              <a:t>Моніторинг виконує група високопосадовців ЄС і України</a:t>
            </a:r>
            <a:endParaRPr lang="en-GB" sz="2400" smtClean="0">
              <a:solidFill>
                <a:schemeClr val="tx1"/>
              </a:solidFill>
            </a:endParaRPr>
          </a:p>
          <a:p>
            <a:pPr algn="just" eaLnBrk="1" hangingPunct="1">
              <a:lnSpc>
                <a:spcPct val="80000"/>
              </a:lnSpc>
              <a:spcBef>
                <a:spcPts val="1800"/>
              </a:spcBef>
              <a:buFont typeface="Wingdings" pitchFamily="2" charset="2"/>
              <a:buChar char="Ø"/>
              <a:defRPr/>
            </a:pPr>
            <a:r>
              <a:rPr lang="uk-UA" sz="2400" smtClean="0">
                <a:solidFill>
                  <a:schemeClr val="tx1"/>
                </a:solidFill>
              </a:rPr>
              <a:t>Фінансування здійснюється шляхом перерахування траншів</a:t>
            </a:r>
            <a:r>
              <a:rPr lang="en-GB" sz="2400" smtClean="0">
                <a:solidFill>
                  <a:schemeClr val="tx1"/>
                </a:solidFill>
              </a:rPr>
              <a:t> </a:t>
            </a:r>
            <a:endParaRPr lang="uk-UA" sz="2400" smtClean="0">
              <a:solidFill>
                <a:schemeClr val="tx1"/>
              </a:solidFill>
            </a:endParaRPr>
          </a:p>
          <a:p>
            <a:pPr algn="just" eaLnBrk="1" hangingPunct="1">
              <a:lnSpc>
                <a:spcPct val="80000"/>
              </a:lnSpc>
              <a:spcBef>
                <a:spcPts val="1800"/>
              </a:spcBef>
              <a:buFont typeface="Wingdings" pitchFamily="2" charset="2"/>
              <a:buChar char="Ø"/>
              <a:defRPr/>
            </a:pPr>
            <a:r>
              <a:rPr lang="uk-UA" sz="2400" smtClean="0">
                <a:solidFill>
                  <a:schemeClr val="tx1"/>
                </a:solidFill>
              </a:rPr>
              <a:t>Перший транш перерахований в грудні 2010 року; розмір кожного наступного траншу залежить від результатів попереднього року</a:t>
            </a:r>
            <a:endParaRPr lang="en-GB" sz="2400" smtClean="0">
              <a:solidFill>
                <a:schemeClr val="tx1"/>
              </a:solidFill>
            </a:endParaRPr>
          </a:p>
          <a:p>
            <a:pPr algn="just" eaLnBrk="1" hangingPunct="1">
              <a:lnSpc>
                <a:spcPct val="80000"/>
              </a:lnSpc>
              <a:spcBef>
                <a:spcPts val="1800"/>
              </a:spcBef>
              <a:buFont typeface="Wingdings" pitchFamily="2" charset="2"/>
              <a:buChar char="Ø"/>
              <a:defRPr/>
            </a:pPr>
            <a:r>
              <a:rPr lang="uk-UA" sz="2400" smtClean="0">
                <a:solidFill>
                  <a:schemeClr val="tx1"/>
                </a:solidFill>
              </a:rPr>
              <a:t>Оцінка рівня виконання поставлених завдань здійснюється за допомогою системи індикаторів результативності</a:t>
            </a:r>
            <a:endParaRPr lang="en-GB" sz="600" smtClean="0">
              <a:solidFill>
                <a:schemeClr val="tx1"/>
              </a:solidFill>
            </a:endParaRPr>
          </a:p>
          <a:p>
            <a:pPr algn="just" eaLnBrk="1" hangingPunct="1">
              <a:lnSpc>
                <a:spcPct val="80000"/>
              </a:lnSpc>
              <a:buFont typeface="Wingdings" pitchFamily="2" charset="2"/>
              <a:buChar char="Ø"/>
              <a:defRPr/>
            </a:pPr>
            <a:endParaRPr lang="en-GB" sz="600" smtClean="0">
              <a:solidFill>
                <a:schemeClr val="tx1"/>
              </a:solidFill>
            </a:endParaRPr>
          </a:p>
          <a:p>
            <a:pPr eaLnBrk="1" hangingPunct="1">
              <a:lnSpc>
                <a:spcPct val="80000"/>
              </a:lnSpc>
              <a:defRPr/>
            </a:pPr>
            <a:endParaRPr lang="en-GB" sz="800" smtClean="0">
              <a:solidFill>
                <a:srgbClr val="898989"/>
              </a:solidFill>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49" name="Picture 2"/>
          <p:cNvPicPr>
            <a:picLocks noChangeAspect="1" noChangeArrowheads="1"/>
          </p:cNvPicPr>
          <p:nvPr/>
        </p:nvPicPr>
        <p:blipFill>
          <a:blip r:embed="rId3"/>
          <a:srcRect/>
          <a:stretch>
            <a:fillRect/>
          </a:stretch>
        </p:blipFill>
        <p:spPr bwMode="auto">
          <a:xfrm>
            <a:off x="579438" y="-315913"/>
            <a:ext cx="7985125" cy="315913"/>
          </a:xfrm>
          <a:prstGeom prst="rect">
            <a:avLst/>
          </a:prstGeom>
          <a:noFill/>
          <a:ln w="9525">
            <a:noFill/>
            <a:miter lim="800000"/>
            <a:headEnd/>
            <a:tailEnd/>
          </a:ln>
        </p:spPr>
      </p:pic>
      <p:sp>
        <p:nvSpPr>
          <p:cNvPr id="27650" name="Subtitle 5"/>
          <p:cNvSpPr>
            <a:spLocks noGrp="1"/>
          </p:cNvSpPr>
          <p:nvPr>
            <p:ph type="subTitle" idx="1"/>
          </p:nvPr>
        </p:nvSpPr>
        <p:spPr>
          <a:xfrm>
            <a:off x="107950" y="1125538"/>
            <a:ext cx="8640763" cy="4824412"/>
          </a:xfrm>
        </p:spPr>
        <p:txBody>
          <a:bodyPr/>
          <a:lstStyle/>
          <a:p>
            <a:pPr algn="just" eaLnBrk="1" hangingPunct="1">
              <a:lnSpc>
                <a:spcPct val="80000"/>
              </a:lnSpc>
              <a:spcBef>
                <a:spcPts val="1200"/>
              </a:spcBef>
            </a:pPr>
            <a:endParaRPr lang="en-US" sz="400" b="1" smtClean="0">
              <a:solidFill>
                <a:schemeClr val="tx1"/>
              </a:solidFill>
            </a:endParaRPr>
          </a:p>
          <a:p>
            <a:pPr eaLnBrk="1" hangingPunct="1">
              <a:lnSpc>
                <a:spcPct val="80000"/>
              </a:lnSpc>
            </a:pPr>
            <a:r>
              <a:rPr lang="uk-UA" sz="2400" b="1" smtClean="0">
                <a:solidFill>
                  <a:srgbClr val="C00000"/>
                </a:solidFill>
              </a:rPr>
              <a:t>Програма підтримки галузевої політики</a:t>
            </a:r>
            <a:endParaRPr lang="en-GB" sz="2400" b="1" smtClean="0">
              <a:solidFill>
                <a:srgbClr val="C00000"/>
              </a:solidFill>
            </a:endParaRPr>
          </a:p>
          <a:p>
            <a:pPr eaLnBrk="1" hangingPunct="1">
              <a:lnSpc>
                <a:spcPct val="80000"/>
              </a:lnSpc>
            </a:pPr>
            <a:r>
              <a:rPr lang="uk-UA" sz="2400" b="1" smtClean="0">
                <a:solidFill>
                  <a:srgbClr val="C00000"/>
                </a:solidFill>
              </a:rPr>
              <a:t>Проект технічної допомоги</a:t>
            </a:r>
            <a:endParaRPr lang="en-GB" sz="2400" b="1" smtClean="0">
              <a:solidFill>
                <a:srgbClr val="C00000"/>
              </a:solidFill>
            </a:endParaRPr>
          </a:p>
          <a:p>
            <a:pPr algn="just" eaLnBrk="1" hangingPunct="1">
              <a:lnSpc>
                <a:spcPct val="80000"/>
              </a:lnSpc>
            </a:pPr>
            <a:r>
              <a:rPr lang="uk-UA" sz="2400" b="1" smtClean="0">
                <a:solidFill>
                  <a:schemeClr val="tx1"/>
                </a:solidFill>
              </a:rPr>
              <a:t>ЗАГАЛЬНІ ДАНІ</a:t>
            </a:r>
            <a:endParaRPr lang="en-GB" sz="2000" b="1" smtClean="0">
              <a:solidFill>
                <a:schemeClr val="tx1"/>
              </a:solidFill>
            </a:endParaRPr>
          </a:p>
          <a:p>
            <a:pPr algn="just" eaLnBrk="1" hangingPunct="1">
              <a:lnSpc>
                <a:spcPct val="80000"/>
              </a:lnSpc>
            </a:pPr>
            <a:endParaRPr lang="en-GB" sz="2000" smtClean="0">
              <a:solidFill>
                <a:schemeClr val="tx1"/>
              </a:solidFill>
            </a:endParaRPr>
          </a:p>
          <a:p>
            <a:pPr algn="just" eaLnBrk="1" hangingPunct="1">
              <a:lnSpc>
                <a:spcPct val="80000"/>
              </a:lnSpc>
            </a:pPr>
            <a:r>
              <a:rPr lang="uk-UA" sz="2000" smtClean="0">
                <a:solidFill>
                  <a:schemeClr val="tx1"/>
                </a:solidFill>
              </a:rPr>
              <a:t>Завдання</a:t>
            </a:r>
            <a:r>
              <a:rPr lang="en-GB" sz="2000" smtClean="0">
                <a:solidFill>
                  <a:schemeClr val="tx1"/>
                </a:solidFill>
              </a:rPr>
              <a:t>: </a:t>
            </a:r>
          </a:p>
          <a:p>
            <a:pPr algn="just" eaLnBrk="1" hangingPunct="1">
              <a:lnSpc>
                <a:spcPct val="80000"/>
              </a:lnSpc>
            </a:pPr>
            <a:r>
              <a:rPr lang="uk-UA" sz="2000" smtClean="0">
                <a:solidFill>
                  <a:schemeClr val="tx1"/>
                </a:solidFill>
              </a:rPr>
              <a:t>Надання допомоги українським органам державної влади в ефективному виконанні Програми підтримки галузевої політики </a:t>
            </a:r>
          </a:p>
          <a:p>
            <a:pPr algn="just" eaLnBrk="1" hangingPunct="1">
              <a:lnSpc>
                <a:spcPct val="80000"/>
              </a:lnSpc>
            </a:pPr>
            <a:endParaRPr lang="en-GB" sz="2000" smtClean="0">
              <a:solidFill>
                <a:schemeClr val="tx1"/>
              </a:solidFill>
            </a:endParaRPr>
          </a:p>
          <a:p>
            <a:pPr algn="just" eaLnBrk="1" hangingPunct="1">
              <a:lnSpc>
                <a:spcPct val="80000"/>
              </a:lnSpc>
            </a:pPr>
            <a:r>
              <a:rPr lang="uk-UA" sz="2000" smtClean="0">
                <a:solidFill>
                  <a:schemeClr val="tx1"/>
                </a:solidFill>
              </a:rPr>
              <a:t>Термін впровадження Проекту</a:t>
            </a:r>
            <a:endParaRPr lang="en-GB" sz="2000" smtClean="0">
              <a:solidFill>
                <a:schemeClr val="tx1"/>
              </a:solidFill>
            </a:endParaRPr>
          </a:p>
          <a:p>
            <a:pPr algn="just" eaLnBrk="1" hangingPunct="1">
              <a:lnSpc>
                <a:spcPct val="80000"/>
              </a:lnSpc>
            </a:pPr>
            <a:r>
              <a:rPr lang="uk-UA" sz="2000" smtClean="0">
                <a:solidFill>
                  <a:schemeClr val="tx1"/>
                </a:solidFill>
              </a:rPr>
              <a:t>Робота Проекту розпочалася в травні 2011 року з початкового періоду та триватиме до кінця 2013 року. Термін Проекту подовжено до вересня 2014 р. Також передбачається наступне подовження (період подовження підлягає уточненню).</a:t>
            </a:r>
          </a:p>
          <a:p>
            <a:pPr algn="just" eaLnBrk="1" hangingPunct="1">
              <a:lnSpc>
                <a:spcPct val="80000"/>
              </a:lnSpc>
            </a:pPr>
            <a:endParaRPr lang="en-GB" sz="400" smtClean="0">
              <a:solidFill>
                <a:schemeClr val="tx1"/>
              </a:solidFill>
            </a:endParaRPr>
          </a:p>
          <a:p>
            <a:pPr algn="just" eaLnBrk="1" hangingPunct="1">
              <a:lnSpc>
                <a:spcPct val="80000"/>
              </a:lnSpc>
            </a:pPr>
            <a:r>
              <a:rPr lang="en-GB" sz="400" smtClean="0">
                <a:solidFill>
                  <a:schemeClr val="tx1"/>
                </a:solidFill>
              </a:rPr>
              <a:t> </a:t>
            </a:r>
          </a:p>
          <a:p>
            <a:pPr algn="just" eaLnBrk="1" hangingPunct="1">
              <a:lnSpc>
                <a:spcPct val="80000"/>
              </a:lnSpc>
              <a:buFont typeface="Wingdings" pitchFamily="2" charset="2"/>
              <a:buChar char="Ø"/>
            </a:pPr>
            <a:endParaRPr lang="en-GB" sz="400" smtClean="0">
              <a:solidFill>
                <a:schemeClr val="tx1"/>
              </a:solidFill>
            </a:endParaRPr>
          </a:p>
          <a:p>
            <a:pPr eaLnBrk="1" hangingPunct="1">
              <a:lnSpc>
                <a:spcPct val="80000"/>
              </a:lnSpc>
            </a:pPr>
            <a:endParaRPr lang="en-GB" sz="600" smtClean="0">
              <a:solidFill>
                <a:srgbClr val="898989"/>
              </a:solidFill>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7" name="Picture 2"/>
          <p:cNvPicPr>
            <a:picLocks noChangeAspect="1" noChangeArrowheads="1"/>
          </p:cNvPicPr>
          <p:nvPr/>
        </p:nvPicPr>
        <p:blipFill>
          <a:blip r:embed="rId3"/>
          <a:srcRect/>
          <a:stretch>
            <a:fillRect/>
          </a:stretch>
        </p:blipFill>
        <p:spPr bwMode="auto">
          <a:xfrm>
            <a:off x="579438" y="-315913"/>
            <a:ext cx="7985125" cy="315913"/>
          </a:xfrm>
          <a:prstGeom prst="rect">
            <a:avLst/>
          </a:prstGeom>
          <a:noFill/>
          <a:ln w="9525">
            <a:noFill/>
            <a:miter lim="800000"/>
            <a:headEnd/>
            <a:tailEnd/>
          </a:ln>
        </p:spPr>
      </p:pic>
      <p:sp>
        <p:nvSpPr>
          <p:cNvPr id="29698" name="Subtitle 5"/>
          <p:cNvSpPr>
            <a:spLocks noGrp="1"/>
          </p:cNvSpPr>
          <p:nvPr>
            <p:ph type="subTitle" idx="1"/>
          </p:nvPr>
        </p:nvSpPr>
        <p:spPr>
          <a:xfrm>
            <a:off x="107950" y="1125538"/>
            <a:ext cx="8640763" cy="4824412"/>
          </a:xfrm>
        </p:spPr>
        <p:txBody>
          <a:bodyPr/>
          <a:lstStyle/>
          <a:p>
            <a:pPr algn="just" eaLnBrk="1" hangingPunct="1">
              <a:lnSpc>
                <a:spcPct val="80000"/>
              </a:lnSpc>
              <a:spcBef>
                <a:spcPts val="1200"/>
              </a:spcBef>
            </a:pPr>
            <a:endParaRPr lang="en-US" sz="500" b="1" smtClean="0">
              <a:solidFill>
                <a:schemeClr val="tx1"/>
              </a:solidFill>
            </a:endParaRPr>
          </a:p>
          <a:p>
            <a:pPr eaLnBrk="1" hangingPunct="1">
              <a:lnSpc>
                <a:spcPct val="80000"/>
              </a:lnSpc>
            </a:pPr>
            <a:r>
              <a:rPr lang="uk-UA" sz="2800" b="1" smtClean="0">
                <a:solidFill>
                  <a:srgbClr val="C00000"/>
                </a:solidFill>
              </a:rPr>
              <a:t>Програма підтримки галузевої політики</a:t>
            </a:r>
            <a:endParaRPr lang="en-GB" sz="2800" b="1" smtClean="0">
              <a:solidFill>
                <a:srgbClr val="C00000"/>
              </a:solidFill>
            </a:endParaRPr>
          </a:p>
          <a:p>
            <a:pPr eaLnBrk="1" hangingPunct="1">
              <a:lnSpc>
                <a:spcPct val="80000"/>
              </a:lnSpc>
            </a:pPr>
            <a:r>
              <a:rPr lang="uk-UA" sz="2800" b="1" smtClean="0">
                <a:solidFill>
                  <a:srgbClr val="C00000"/>
                </a:solidFill>
              </a:rPr>
              <a:t>Проект технічної допомоги</a:t>
            </a:r>
            <a:endParaRPr lang="en-GB" sz="2800" b="1" smtClean="0">
              <a:solidFill>
                <a:srgbClr val="C00000"/>
              </a:solidFill>
            </a:endParaRPr>
          </a:p>
          <a:p>
            <a:pPr algn="just" eaLnBrk="1" hangingPunct="1">
              <a:lnSpc>
                <a:spcPct val="80000"/>
              </a:lnSpc>
              <a:buFont typeface="Wingdings" pitchFamily="2" charset="2"/>
              <a:buChar char="§"/>
            </a:pPr>
            <a:r>
              <a:rPr lang="uk-UA" sz="2400" smtClean="0">
                <a:solidFill>
                  <a:schemeClr val="tx1"/>
                </a:solidFill>
              </a:rPr>
              <a:t> Партнером Проекту є Міністерство економічного розвитку і торгівлі України </a:t>
            </a:r>
            <a:r>
              <a:rPr lang="en-GB" sz="2400" smtClean="0">
                <a:solidFill>
                  <a:schemeClr val="tx1"/>
                </a:solidFill>
              </a:rPr>
              <a:t> </a:t>
            </a:r>
          </a:p>
          <a:p>
            <a:pPr algn="just" eaLnBrk="1" hangingPunct="1">
              <a:lnSpc>
                <a:spcPct val="80000"/>
              </a:lnSpc>
              <a:buFont typeface="Wingdings" pitchFamily="2" charset="2"/>
              <a:buChar char="§"/>
            </a:pPr>
            <a:r>
              <a:rPr lang="uk-UA" sz="2400" smtClean="0">
                <a:solidFill>
                  <a:schemeClr val="tx1"/>
                </a:solidFill>
              </a:rPr>
              <a:t> Основні бенефіціари</a:t>
            </a:r>
            <a:r>
              <a:rPr lang="en-GB" sz="2400" smtClean="0">
                <a:solidFill>
                  <a:schemeClr val="tx1"/>
                </a:solidFill>
              </a:rPr>
              <a:t>: </a:t>
            </a:r>
          </a:p>
          <a:p>
            <a:pPr algn="just" eaLnBrk="1" hangingPunct="1">
              <a:lnSpc>
                <a:spcPct val="80000"/>
              </a:lnSpc>
            </a:pPr>
            <a:r>
              <a:rPr lang="en-GB" sz="2400" smtClean="0">
                <a:solidFill>
                  <a:schemeClr val="tx1"/>
                </a:solidFill>
              </a:rPr>
              <a:t>	</a:t>
            </a:r>
            <a:r>
              <a:rPr lang="en-GB" sz="2000" smtClean="0">
                <a:solidFill>
                  <a:schemeClr val="tx1"/>
                </a:solidFill>
              </a:rPr>
              <a:t>-</a:t>
            </a:r>
            <a:r>
              <a:rPr lang="uk-UA" sz="2000" smtClean="0">
                <a:solidFill>
                  <a:schemeClr val="tx1"/>
                </a:solidFill>
              </a:rPr>
              <a:t>Національний орган стандартизації</a:t>
            </a:r>
            <a:r>
              <a:rPr lang="en-GB" sz="2000" smtClean="0">
                <a:solidFill>
                  <a:schemeClr val="tx1"/>
                </a:solidFill>
              </a:rPr>
              <a:t>, </a:t>
            </a:r>
          </a:p>
          <a:p>
            <a:pPr algn="just" eaLnBrk="1" hangingPunct="1">
              <a:lnSpc>
                <a:spcPct val="80000"/>
              </a:lnSpc>
            </a:pPr>
            <a:r>
              <a:rPr lang="en-GB" sz="2000" smtClean="0">
                <a:solidFill>
                  <a:schemeClr val="tx1"/>
                </a:solidFill>
              </a:rPr>
              <a:t>	-</a:t>
            </a:r>
            <a:r>
              <a:rPr lang="uk-UA" sz="2000" smtClean="0">
                <a:solidFill>
                  <a:schemeClr val="tx1"/>
                </a:solidFill>
              </a:rPr>
              <a:t>Національне агентство з акредитації України</a:t>
            </a:r>
            <a:endParaRPr lang="en-GB" sz="2000" smtClean="0">
              <a:solidFill>
                <a:schemeClr val="tx1"/>
              </a:solidFill>
            </a:endParaRPr>
          </a:p>
          <a:p>
            <a:pPr algn="just" eaLnBrk="1" hangingPunct="1">
              <a:lnSpc>
                <a:spcPct val="80000"/>
              </a:lnSpc>
            </a:pPr>
            <a:r>
              <a:rPr lang="en-GB" sz="2000" smtClean="0">
                <a:solidFill>
                  <a:schemeClr val="tx1"/>
                </a:solidFill>
              </a:rPr>
              <a:t>	-</a:t>
            </a:r>
            <a:r>
              <a:rPr lang="uk-UA" sz="2000" smtClean="0">
                <a:solidFill>
                  <a:schemeClr val="tx1"/>
                </a:solidFill>
              </a:rPr>
              <a:t>Метрологічні інститути</a:t>
            </a:r>
            <a:endParaRPr lang="en-GB" sz="2000" smtClean="0">
              <a:solidFill>
                <a:schemeClr val="tx1"/>
              </a:solidFill>
            </a:endParaRPr>
          </a:p>
          <a:p>
            <a:pPr algn="just" eaLnBrk="1" hangingPunct="1">
              <a:lnSpc>
                <a:spcPct val="80000"/>
              </a:lnSpc>
            </a:pPr>
            <a:r>
              <a:rPr lang="en-GB" sz="2000" smtClean="0">
                <a:solidFill>
                  <a:schemeClr val="tx1"/>
                </a:solidFill>
              </a:rPr>
              <a:t>	-</a:t>
            </a:r>
            <a:r>
              <a:rPr lang="uk-UA" sz="2000" smtClean="0">
                <a:solidFill>
                  <a:schemeClr val="tx1"/>
                </a:solidFill>
              </a:rPr>
              <a:t>Органи оцінки відповідності</a:t>
            </a:r>
            <a:endParaRPr lang="en-GB" sz="2000" smtClean="0">
              <a:solidFill>
                <a:schemeClr val="tx1"/>
              </a:solidFill>
            </a:endParaRPr>
          </a:p>
          <a:p>
            <a:pPr algn="just" eaLnBrk="1" hangingPunct="1">
              <a:lnSpc>
                <a:spcPct val="80000"/>
              </a:lnSpc>
            </a:pPr>
            <a:r>
              <a:rPr lang="en-GB" sz="2000" smtClean="0">
                <a:solidFill>
                  <a:schemeClr val="tx1"/>
                </a:solidFill>
              </a:rPr>
              <a:t>	-</a:t>
            </a:r>
            <a:r>
              <a:rPr lang="uk-UA" sz="2000" smtClean="0">
                <a:solidFill>
                  <a:schemeClr val="tx1"/>
                </a:solidFill>
              </a:rPr>
              <a:t>Інші міністерства</a:t>
            </a:r>
            <a:endParaRPr lang="en-GB" sz="2000" smtClean="0">
              <a:solidFill>
                <a:schemeClr val="tx1"/>
              </a:solidFill>
            </a:endParaRPr>
          </a:p>
          <a:p>
            <a:pPr algn="just" eaLnBrk="1" hangingPunct="1">
              <a:lnSpc>
                <a:spcPct val="80000"/>
              </a:lnSpc>
            </a:pPr>
            <a:endParaRPr lang="en-GB" sz="2400" smtClean="0">
              <a:solidFill>
                <a:schemeClr val="tx1"/>
              </a:solidFill>
            </a:endParaRPr>
          </a:p>
          <a:p>
            <a:pPr algn="just" eaLnBrk="1" hangingPunct="1">
              <a:lnSpc>
                <a:spcPct val="80000"/>
              </a:lnSpc>
            </a:pPr>
            <a:endParaRPr lang="en-GB" sz="1900" b="1" smtClean="0">
              <a:solidFill>
                <a:srgbClr val="C00000"/>
              </a:solidFill>
            </a:endParaRPr>
          </a:p>
          <a:p>
            <a:pPr eaLnBrk="1" hangingPunct="1">
              <a:lnSpc>
                <a:spcPct val="80000"/>
              </a:lnSpc>
            </a:pPr>
            <a:r>
              <a:rPr lang="en-GB" sz="500" smtClean="0">
                <a:solidFill>
                  <a:srgbClr val="898989"/>
                </a:solidFill>
              </a:rPr>
              <a:t> </a:t>
            </a:r>
          </a:p>
          <a:p>
            <a:pPr algn="just" eaLnBrk="1" hangingPunct="1">
              <a:lnSpc>
                <a:spcPct val="80000"/>
              </a:lnSpc>
            </a:pPr>
            <a:endParaRPr lang="en-GB" sz="800" smtClean="0">
              <a:solidFill>
                <a:schemeClr val="tx1"/>
              </a:solidFill>
            </a:endParaRPr>
          </a:p>
          <a:p>
            <a:pPr algn="just" eaLnBrk="1" hangingPunct="1">
              <a:lnSpc>
                <a:spcPct val="80000"/>
              </a:lnSpc>
              <a:buFont typeface="Wingdings" pitchFamily="2" charset="2"/>
              <a:buChar char="Ø"/>
            </a:pPr>
            <a:endParaRPr lang="en-GB" sz="500" smtClean="0">
              <a:solidFill>
                <a:schemeClr val="tx1"/>
              </a:solidFill>
            </a:endParaRPr>
          </a:p>
          <a:p>
            <a:pPr algn="just" eaLnBrk="1" hangingPunct="1">
              <a:lnSpc>
                <a:spcPct val="80000"/>
              </a:lnSpc>
            </a:pPr>
            <a:r>
              <a:rPr lang="en-GB" sz="500" smtClean="0">
                <a:solidFill>
                  <a:schemeClr val="tx1"/>
                </a:solidFill>
              </a:rPr>
              <a:t> </a:t>
            </a:r>
          </a:p>
          <a:p>
            <a:pPr algn="just" eaLnBrk="1" hangingPunct="1">
              <a:lnSpc>
                <a:spcPct val="80000"/>
              </a:lnSpc>
              <a:buFont typeface="Wingdings" pitchFamily="2" charset="2"/>
              <a:buChar char="Ø"/>
            </a:pPr>
            <a:endParaRPr lang="en-GB" sz="500" smtClean="0">
              <a:solidFill>
                <a:schemeClr val="tx1"/>
              </a:solidFill>
            </a:endParaRPr>
          </a:p>
          <a:p>
            <a:pPr eaLnBrk="1" hangingPunct="1">
              <a:lnSpc>
                <a:spcPct val="80000"/>
              </a:lnSpc>
            </a:pPr>
            <a:endParaRPr lang="en-GB" sz="800" smtClean="0">
              <a:solidFill>
                <a:srgbClr val="898989"/>
              </a:solidFill>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5" name="Picture 2"/>
          <p:cNvPicPr>
            <a:picLocks noChangeAspect="1" noChangeArrowheads="1"/>
          </p:cNvPicPr>
          <p:nvPr/>
        </p:nvPicPr>
        <p:blipFill>
          <a:blip r:embed="rId3"/>
          <a:srcRect/>
          <a:stretch>
            <a:fillRect/>
          </a:stretch>
        </p:blipFill>
        <p:spPr bwMode="auto">
          <a:xfrm>
            <a:off x="579438" y="-315913"/>
            <a:ext cx="7985125" cy="315913"/>
          </a:xfrm>
          <a:prstGeom prst="rect">
            <a:avLst/>
          </a:prstGeom>
          <a:noFill/>
          <a:ln w="9525">
            <a:noFill/>
            <a:miter lim="800000"/>
            <a:headEnd/>
            <a:tailEnd/>
          </a:ln>
        </p:spPr>
      </p:pic>
      <p:sp>
        <p:nvSpPr>
          <p:cNvPr id="31746" name="Subtitle 5"/>
          <p:cNvSpPr>
            <a:spLocks noGrp="1"/>
          </p:cNvSpPr>
          <p:nvPr>
            <p:ph type="subTitle" idx="1"/>
          </p:nvPr>
        </p:nvSpPr>
        <p:spPr>
          <a:xfrm>
            <a:off x="107950" y="1125538"/>
            <a:ext cx="8640763" cy="4824412"/>
          </a:xfrm>
        </p:spPr>
        <p:txBody>
          <a:bodyPr/>
          <a:lstStyle/>
          <a:p>
            <a:pPr algn="just" eaLnBrk="1" hangingPunct="1">
              <a:lnSpc>
                <a:spcPct val="80000"/>
              </a:lnSpc>
              <a:spcBef>
                <a:spcPts val="1200"/>
              </a:spcBef>
            </a:pPr>
            <a:endParaRPr lang="en-US" sz="400" b="1" smtClean="0">
              <a:solidFill>
                <a:schemeClr val="tx1"/>
              </a:solidFill>
            </a:endParaRPr>
          </a:p>
          <a:p>
            <a:pPr eaLnBrk="1" hangingPunct="1">
              <a:spcBef>
                <a:spcPct val="0"/>
              </a:spcBef>
              <a:buFontTx/>
              <a:buNone/>
            </a:pPr>
            <a:r>
              <a:rPr lang="uk-UA" sz="2400" b="1" smtClean="0">
                <a:solidFill>
                  <a:srgbClr val="C00000"/>
                </a:solidFill>
              </a:rPr>
              <a:t>Проект технічної допомоги</a:t>
            </a:r>
            <a:r>
              <a:rPr lang="en-GB" sz="2000" b="1" smtClean="0">
                <a:solidFill>
                  <a:schemeClr val="tx1"/>
                </a:solidFill>
              </a:rPr>
              <a:t> </a:t>
            </a:r>
            <a:endParaRPr lang="uk-UA" sz="2000" b="1" smtClean="0">
              <a:solidFill>
                <a:schemeClr val="tx1"/>
              </a:solidFill>
            </a:endParaRPr>
          </a:p>
          <a:p>
            <a:pPr eaLnBrk="1" hangingPunct="1">
              <a:spcBef>
                <a:spcPct val="0"/>
              </a:spcBef>
              <a:buFontTx/>
              <a:buNone/>
            </a:pPr>
            <a:endParaRPr lang="uk-UA" sz="2000" b="1" smtClean="0">
              <a:solidFill>
                <a:schemeClr val="tx1"/>
              </a:solidFill>
            </a:endParaRPr>
          </a:p>
          <a:p>
            <a:pPr algn="l" eaLnBrk="1" hangingPunct="1">
              <a:spcBef>
                <a:spcPct val="0"/>
              </a:spcBef>
              <a:buFontTx/>
              <a:buNone/>
            </a:pPr>
            <a:r>
              <a:rPr lang="uk-UA" sz="2000" b="1" smtClean="0">
                <a:solidFill>
                  <a:schemeClr val="tx1"/>
                </a:solidFill>
              </a:rPr>
              <a:t>НАПРЯМКИ НАДАННЯ ДОПОМОГИ</a:t>
            </a:r>
            <a:endParaRPr lang="en-GB" sz="2000" b="1" smtClean="0">
              <a:solidFill>
                <a:schemeClr val="tx1"/>
              </a:solidFill>
            </a:endParaRPr>
          </a:p>
          <a:p>
            <a:pPr algn="just" eaLnBrk="1" hangingPunct="1">
              <a:lnSpc>
                <a:spcPct val="80000"/>
              </a:lnSpc>
              <a:buFont typeface="Calibri" pitchFamily="34" charset="0"/>
              <a:buNone/>
            </a:pPr>
            <a:r>
              <a:rPr lang="uk-UA" sz="2000" smtClean="0">
                <a:solidFill>
                  <a:schemeClr val="tx1"/>
                </a:solidFill>
              </a:rPr>
              <a:t>Допомога надавалася в усіх напрямках, які передбачені Програмою підтримки галузевої політики</a:t>
            </a:r>
          </a:p>
          <a:p>
            <a:pPr algn="just" eaLnBrk="1" hangingPunct="1">
              <a:lnSpc>
                <a:spcPct val="80000"/>
              </a:lnSpc>
              <a:spcBef>
                <a:spcPts val="1800"/>
              </a:spcBef>
            </a:pPr>
            <a:r>
              <a:rPr lang="uk-UA" sz="2000" b="1" smtClean="0">
                <a:solidFill>
                  <a:schemeClr val="tx1"/>
                </a:solidFill>
              </a:rPr>
              <a:t>СПОСІБ НАДАННЯ ДОПОМОГИ</a:t>
            </a:r>
            <a:endParaRPr lang="en-GB" sz="2000" b="1" smtClean="0">
              <a:solidFill>
                <a:schemeClr val="tx1"/>
              </a:solidFill>
            </a:endParaRPr>
          </a:p>
          <a:p>
            <a:pPr algn="just" eaLnBrk="1" hangingPunct="1">
              <a:lnSpc>
                <a:spcPct val="80000"/>
              </a:lnSpc>
              <a:buFont typeface="Calibri" pitchFamily="34" charset="0"/>
              <a:buChar char="₋"/>
            </a:pPr>
            <a:r>
              <a:rPr lang="uk-UA" sz="2000" smtClean="0">
                <a:solidFill>
                  <a:schemeClr val="tx1"/>
                </a:solidFill>
              </a:rPr>
              <a:t>Тісне співробітництво з партнером і бенефіціарами,</a:t>
            </a:r>
            <a:r>
              <a:rPr lang="en-GB" sz="2000" smtClean="0">
                <a:solidFill>
                  <a:schemeClr val="tx1"/>
                </a:solidFill>
              </a:rPr>
              <a:t> </a:t>
            </a:r>
          </a:p>
          <a:p>
            <a:pPr algn="just" eaLnBrk="1" hangingPunct="1">
              <a:lnSpc>
                <a:spcPct val="80000"/>
              </a:lnSpc>
              <a:buFont typeface="Calibri" pitchFamily="34" charset="0"/>
              <a:buChar char="₋"/>
            </a:pPr>
            <a:r>
              <a:rPr lang="ru-RU" sz="2000" smtClean="0">
                <a:solidFill>
                  <a:schemeClr val="tx1"/>
                </a:solidFill>
              </a:rPr>
              <a:t>Надання консультацій та експертних висновків з ряду питань (юридичні, технічні питання, практика ЄС) на постійній основі,</a:t>
            </a:r>
            <a:endParaRPr lang="en-GB" sz="2000" smtClean="0">
              <a:solidFill>
                <a:schemeClr val="tx1"/>
              </a:solidFill>
            </a:endParaRPr>
          </a:p>
          <a:p>
            <a:pPr algn="just" eaLnBrk="1" hangingPunct="1">
              <a:lnSpc>
                <a:spcPct val="80000"/>
              </a:lnSpc>
              <a:buFont typeface="Calibri" pitchFamily="34" charset="0"/>
              <a:buChar char="₋"/>
            </a:pPr>
            <a:r>
              <a:rPr lang="uk-UA" sz="2000" smtClean="0">
                <a:solidFill>
                  <a:schemeClr val="tx1"/>
                </a:solidFill>
              </a:rPr>
              <a:t>Надання підтримки в розробці законодавчих документів</a:t>
            </a:r>
            <a:r>
              <a:rPr lang="en-GB" sz="2000" smtClean="0">
                <a:solidFill>
                  <a:schemeClr val="tx1"/>
                </a:solidFill>
              </a:rPr>
              <a:t>,</a:t>
            </a:r>
          </a:p>
          <a:p>
            <a:pPr algn="just" eaLnBrk="1" hangingPunct="1">
              <a:lnSpc>
                <a:spcPct val="80000"/>
              </a:lnSpc>
              <a:buFont typeface="Calibri" pitchFamily="34" charset="0"/>
              <a:buChar char="₋"/>
            </a:pPr>
            <a:r>
              <a:rPr lang="uk-UA" sz="2000" smtClean="0">
                <a:solidFill>
                  <a:schemeClr val="tx1"/>
                </a:solidFill>
              </a:rPr>
              <a:t>Участь в засіданнях робочих груп</a:t>
            </a:r>
            <a:r>
              <a:rPr lang="en-GB" sz="2000" smtClean="0">
                <a:solidFill>
                  <a:schemeClr val="tx1"/>
                </a:solidFill>
              </a:rPr>
              <a:t>,</a:t>
            </a:r>
          </a:p>
          <a:p>
            <a:pPr algn="just" eaLnBrk="1" hangingPunct="1">
              <a:lnSpc>
                <a:spcPct val="80000"/>
              </a:lnSpc>
              <a:buFont typeface="Calibri" pitchFamily="34" charset="0"/>
              <a:buChar char="₋"/>
            </a:pPr>
            <a:r>
              <a:rPr lang="uk-UA" sz="2000" smtClean="0">
                <a:solidFill>
                  <a:schemeClr val="tx1"/>
                </a:solidFill>
              </a:rPr>
              <a:t>Проведення навчальних заходів</a:t>
            </a:r>
            <a:r>
              <a:rPr lang="en-GB" sz="2000" smtClean="0">
                <a:solidFill>
                  <a:schemeClr val="tx1"/>
                </a:solidFill>
              </a:rPr>
              <a:t>,</a:t>
            </a:r>
          </a:p>
          <a:p>
            <a:pPr algn="just" eaLnBrk="1" hangingPunct="1">
              <a:lnSpc>
                <a:spcPct val="80000"/>
              </a:lnSpc>
              <a:buFont typeface="Calibri" pitchFamily="34" charset="0"/>
              <a:buChar char="₋"/>
            </a:pPr>
            <a:r>
              <a:rPr lang="uk-UA" sz="2000" smtClean="0">
                <a:solidFill>
                  <a:schemeClr val="tx1"/>
                </a:solidFill>
              </a:rPr>
              <a:t>Проведення заходів з підвищення обізнаності громадськості в регіонах</a:t>
            </a:r>
            <a:r>
              <a:rPr lang="en-GB" sz="2000" smtClean="0">
                <a:solidFill>
                  <a:schemeClr val="tx1"/>
                </a:solidFill>
              </a:rPr>
              <a:t> </a:t>
            </a:r>
          </a:p>
          <a:p>
            <a:pPr algn="just" eaLnBrk="1" hangingPunct="1">
              <a:lnSpc>
                <a:spcPct val="80000"/>
              </a:lnSpc>
            </a:pPr>
            <a:endParaRPr lang="en-GB" sz="400" smtClean="0">
              <a:solidFill>
                <a:schemeClr val="tx1"/>
              </a:solidFill>
            </a:endParaRPr>
          </a:p>
          <a:p>
            <a:pPr eaLnBrk="1" hangingPunct="1">
              <a:lnSpc>
                <a:spcPct val="80000"/>
              </a:lnSpc>
            </a:pPr>
            <a:endParaRPr lang="en-GB" sz="600" smtClean="0">
              <a:solidFill>
                <a:srgbClr val="898989"/>
              </a:solidFill>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Ukraine Presentations">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Ukraine Presentations</Template>
  <TotalTime>4204</TotalTime>
  <Words>1331</Words>
  <Application>Microsoft Office PowerPoint</Application>
  <PresentationFormat>On-screen Show (4:3)</PresentationFormat>
  <Paragraphs>195</Paragraphs>
  <Slides>12</Slides>
  <Notes>12</Notes>
  <HiddenSlides>0</HiddenSlides>
  <MMClips>0</MMClips>
  <ScaleCrop>false</ScaleCrop>
  <HeadingPairs>
    <vt:vector size="6" baseType="variant">
      <vt:variant>
        <vt:lpstr>Использованные шрифты</vt:lpstr>
      </vt:variant>
      <vt:variant>
        <vt:i4>4</vt:i4>
      </vt:variant>
      <vt:variant>
        <vt:lpstr>Шаблон оформления</vt:lpstr>
      </vt:variant>
      <vt:variant>
        <vt:i4>2</vt:i4>
      </vt:variant>
      <vt:variant>
        <vt:lpstr>Заголовки слайдов</vt:lpstr>
      </vt:variant>
      <vt:variant>
        <vt:i4>12</vt:i4>
      </vt:variant>
    </vt:vector>
  </HeadingPairs>
  <TitlesOfParts>
    <vt:vector size="18" baseType="lpstr">
      <vt:lpstr>Arial</vt:lpstr>
      <vt:lpstr>Calibri</vt:lpstr>
      <vt:lpstr>Wingdings</vt:lpstr>
      <vt:lpstr>Times</vt:lpstr>
      <vt:lpstr>Ukraine Presentations</vt:lpstr>
      <vt:lpstr>Ukraine Presentations</vt:lpstr>
      <vt:lpstr>Слайд 1</vt:lpstr>
      <vt:lpstr>Слайд 2</vt:lpstr>
      <vt:lpstr>Слайд 3</vt:lpstr>
      <vt:lpstr>Слайд 4</vt:lpstr>
      <vt:lpstr>Слайд 5</vt:lpstr>
      <vt:lpstr>Слайд 6</vt:lpstr>
      <vt:lpstr>Слайд 7</vt:lpstr>
      <vt:lpstr>Слайд 8</vt:lpstr>
      <vt:lpstr>Слайд 9</vt:lpstr>
      <vt:lpstr>Слайд 10</vt:lpstr>
      <vt:lpstr>Слайд 11</vt:lpstr>
      <vt:lpstr>Слайд 12</vt:lpstr>
    </vt:vector>
  </TitlesOfParts>
  <Company>Hewlett-Packard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boss</dc:creator>
  <cp:lastModifiedBy>ep-1</cp:lastModifiedBy>
  <cp:revision>244</cp:revision>
  <cp:lastPrinted>2014-07-18T07:28:56Z</cp:lastPrinted>
  <dcterms:created xsi:type="dcterms:W3CDTF">2011-05-21T14:24:16Z</dcterms:created>
  <dcterms:modified xsi:type="dcterms:W3CDTF">2014-09-10T07:32:21Z</dcterms:modified>
</cp:coreProperties>
</file>