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6" r:id="rId3"/>
    <p:sldId id="304" r:id="rId4"/>
    <p:sldId id="305" r:id="rId5"/>
    <p:sldId id="306" r:id="rId6"/>
    <p:sldId id="307" r:id="rId7"/>
    <p:sldId id="308" r:id="rId8"/>
    <p:sldId id="285" r:id="rId9"/>
    <p:sldId id="286" r:id="rId10"/>
    <p:sldId id="309" r:id="rId11"/>
    <p:sldId id="310" r:id="rId12"/>
    <p:sldId id="311" r:id="rId13"/>
    <p:sldId id="313" r:id="rId14"/>
    <p:sldId id="316" r:id="rId15"/>
    <p:sldId id="315" r:id="rId16"/>
    <p:sldId id="273" r:id="rId17"/>
    <p:sldId id="281" r:id="rId18"/>
    <p:sldId id="287" r:id="rId19"/>
    <p:sldId id="288" r:id="rId20"/>
    <p:sldId id="303" r:id="rId21"/>
  </p:sldIdLst>
  <p:sldSz cx="9144000" cy="6858000" type="screen4x3"/>
  <p:notesSz cx="6669088" cy="98964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9165" autoAdjust="0"/>
  </p:normalViewPr>
  <p:slideViewPr>
    <p:cSldViewPr>
      <p:cViewPr>
        <p:scale>
          <a:sx n="84" d="100"/>
          <a:sy n="84" d="100"/>
        </p:scale>
        <p:origin x="-95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48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48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21ECDF1-8898-4282-8F6C-6082C5725D1B}" type="datetimeFigureOut">
              <a:rPr lang="en-US"/>
              <a:pPr>
                <a:defRPr/>
              </a:pPr>
              <a:t>5/21/2013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742950"/>
            <a:ext cx="4945062" cy="3709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00826"/>
            <a:ext cx="5335270" cy="4453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99934"/>
            <a:ext cx="2889938" cy="4948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399934"/>
            <a:ext cx="2889938" cy="4948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BE574F-9319-4636-9B24-38E4C9527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94A67-F1E5-44F1-8F82-ACBEF4369A47}" type="datetimeFigureOut">
              <a:rPr lang="ru-RU"/>
              <a:pPr>
                <a:defRPr/>
              </a:pPr>
              <a:t>21.05.2013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AB94B-A623-484B-989E-77723D1CB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171DF-ED9F-413C-BB2A-5741CA6A660D}" type="datetimeFigureOut">
              <a:rPr lang="ru-RU"/>
              <a:pPr>
                <a:defRPr/>
              </a:pPr>
              <a:t>21.05.2013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73C02-8CAB-4D49-B44A-3EE1C9E3F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F1E5C-349F-4F11-A042-C8A8664C6958}" type="datetimeFigureOut">
              <a:rPr lang="ru-RU"/>
              <a:pPr>
                <a:defRPr/>
              </a:pPr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BF3BF-B694-461F-9947-D71DB23AD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16599-FBA1-4C81-AE52-5BE4EBE54B44}" type="datetimeFigureOut">
              <a:rPr lang="ru-RU"/>
              <a:pPr>
                <a:defRPr/>
              </a:pPr>
              <a:t>21.05.2013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A0AFB-5576-494D-8B62-338C30AA4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D01AB-AE6C-47F5-B530-C349207F6DE2}" type="datetimeFigureOut">
              <a:rPr lang="ru-RU"/>
              <a:pPr>
                <a:defRPr/>
              </a:pPr>
              <a:t>21.05.2013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20946-7A79-4C0C-A06F-B8A580A9F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35966-E91F-403E-AB9E-8AA235B00667}" type="datetimeFigureOut">
              <a:rPr lang="ru-RU"/>
              <a:pPr>
                <a:defRPr/>
              </a:pPr>
              <a:t>21.05.2013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E4072-BD57-4C2B-BB3D-C7441083D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238D2-1BE7-4CE8-89DB-865FB6B33C57}" type="datetimeFigureOut">
              <a:rPr lang="ru-RU"/>
              <a:pPr>
                <a:defRPr/>
              </a:pPr>
              <a:t>21.05.2013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1AB82-3905-4694-B9A2-413152817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3B1D0-8745-49D1-9CF8-7B9341E77AA7}" type="datetimeFigureOut">
              <a:rPr lang="ru-RU"/>
              <a:pPr>
                <a:defRPr/>
              </a:pPr>
              <a:t>21.05.2013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9A153-2FCF-4B40-B74D-9AB1203ED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0274C-75EF-44B0-BFF0-D9D0FC11362F}" type="datetimeFigureOut">
              <a:rPr lang="ru-RU"/>
              <a:pPr>
                <a:defRPr/>
              </a:pPr>
              <a:t>21.05.2013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77B6D-AEF4-4501-8995-DD859CFED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444C4-A464-4502-AF6B-252280637AE2}" type="datetimeFigureOut">
              <a:rPr lang="ru-RU"/>
              <a:pPr>
                <a:defRPr/>
              </a:pPr>
              <a:t>21.05.2013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92A8A-092C-4B31-A276-5E461F4FF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D9C0E-897B-4947-B784-6B4209997556}" type="datetimeFigureOut">
              <a:rPr lang="ru-RU"/>
              <a:pPr>
                <a:defRPr/>
              </a:pPr>
              <a:t>21.05.2013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39A7E-DA7F-4162-8843-A9AB64C51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19B090-1534-41F0-BBB9-75751EDF5B6E}" type="datetimeFigureOut">
              <a:rPr lang="ru-RU"/>
              <a:pPr>
                <a:defRPr/>
              </a:pPr>
              <a:t>21.05.2013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54C425-327A-4566-BAAE-F149E0788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699" r:id="rId4"/>
    <p:sldLayoutId id="2147483705" r:id="rId5"/>
    <p:sldLayoutId id="2147483700" r:id="rId6"/>
    <p:sldLayoutId id="2147483706" r:id="rId7"/>
    <p:sldLayoutId id="2147483707" r:id="rId8"/>
    <p:sldLayoutId id="2147483708" r:id="rId9"/>
    <p:sldLayoutId id="2147483701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if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3.jpe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17.jpeg"/><Relationship Id="rId5" Type="http://schemas.openxmlformats.org/officeDocument/2006/relationships/image" Target="../media/image24.jpeg"/><Relationship Id="rId10" Type="http://schemas.openxmlformats.org/officeDocument/2006/relationships/image" Target="../media/image16.jpeg"/><Relationship Id="rId4" Type="http://schemas.openxmlformats.org/officeDocument/2006/relationships/image" Target="../media/image23.jpeg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056784" cy="165618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	</a:t>
            </a:r>
            <a:r>
              <a:rPr lang="ru-RU" sz="2000" dirty="0" err="1" smtClean="0"/>
              <a:t>Український</a:t>
            </a:r>
            <a:r>
              <a:rPr lang="ru-RU" sz="2000" dirty="0" smtClean="0"/>
              <a:t> союз </a:t>
            </a:r>
            <a:r>
              <a:rPr lang="ru-RU" sz="2000" dirty="0" err="1" smtClean="0"/>
              <a:t>пожежної</a:t>
            </a:r>
            <a:r>
              <a:rPr lang="ru-RU" sz="2000" dirty="0" smtClean="0"/>
              <a:t> та </a:t>
            </a:r>
            <a:r>
              <a:rPr lang="ru-RU" sz="2000" dirty="0" err="1" smtClean="0"/>
              <a:t>техногенної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безпеки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УСПТБ "УСПТБ - </a:t>
            </a:r>
            <a:r>
              <a:rPr lang="ru-RU" sz="2000" dirty="0" err="1" smtClean="0"/>
              <a:t>сьогодні</a:t>
            </a:r>
            <a:r>
              <a:rPr lang="ru-RU" sz="2000" dirty="0" smtClean="0"/>
              <a:t> та завтра. </a:t>
            </a:r>
            <a:r>
              <a:rPr lang="ru-RU" sz="2000" dirty="0" err="1" smtClean="0"/>
              <a:t>Пожежна</a:t>
            </a:r>
            <a:r>
              <a:rPr lang="ru-RU" sz="2000" dirty="0" smtClean="0"/>
              <a:t> та </a:t>
            </a:r>
            <a:r>
              <a:rPr lang="ru-RU" sz="2000" dirty="0" err="1" smtClean="0"/>
              <a:t>техногенна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безпека</a:t>
            </a:r>
            <a:r>
              <a:rPr lang="ru-RU" sz="2000" dirty="0" smtClean="0"/>
              <a:t>. </a:t>
            </a:r>
            <a:r>
              <a:rPr lang="ru-RU" sz="2000" dirty="0" err="1" smtClean="0"/>
              <a:t>Перспективи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галузі</a:t>
            </a:r>
            <a:r>
              <a:rPr lang="ru-RU" sz="2000" dirty="0" smtClean="0"/>
              <a:t> та союзу."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068960"/>
            <a:ext cx="7776864" cy="2592288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/>
              <a:t>Доповідач : </a:t>
            </a:r>
            <a:r>
              <a:rPr lang="uk-UA" b="1" dirty="0" err="1" smtClean="0"/>
              <a:t>Платкевич</a:t>
            </a:r>
            <a:r>
              <a:rPr lang="uk-UA" b="1" dirty="0" smtClean="0"/>
              <a:t> Борис Станіславович</a:t>
            </a:r>
          </a:p>
          <a:p>
            <a:r>
              <a:rPr lang="ru-RU" dirty="0" smtClean="0"/>
              <a:t>Президент-Голова </a:t>
            </a:r>
            <a:r>
              <a:rPr lang="ru-RU" dirty="0" err="1" smtClean="0"/>
              <a:t>правління</a:t>
            </a:r>
            <a:r>
              <a:rPr lang="ru-RU" dirty="0" smtClean="0"/>
              <a:t> ВГО «УСПТБ»</a:t>
            </a:r>
            <a:endParaRPr lang="uk-UA" dirty="0" smtClean="0"/>
          </a:p>
          <a:p>
            <a:r>
              <a:rPr lang="ru-RU" dirty="0" smtClean="0"/>
              <a:t>Голова ТК-315 </a:t>
            </a:r>
            <a:r>
              <a:rPr lang="ru-RU" dirty="0" err="1" smtClean="0"/>
              <a:t>Мінрегіону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endParaRPr lang="uk-UA" dirty="0" smtClean="0"/>
          </a:p>
          <a:p>
            <a:r>
              <a:rPr lang="ru-RU" dirty="0" smtClean="0"/>
              <a:t>Член </a:t>
            </a:r>
            <a:r>
              <a:rPr lang="ru-RU" dirty="0" err="1" smtClean="0"/>
              <a:t>Атестаційної</a:t>
            </a:r>
            <a:r>
              <a:rPr lang="ru-RU" dirty="0" smtClean="0"/>
              <a:t> </a:t>
            </a:r>
            <a:r>
              <a:rPr lang="ru-RU" dirty="0" err="1" smtClean="0"/>
              <a:t>архітектурно-будівельної</a:t>
            </a:r>
            <a:r>
              <a:rPr lang="ru-RU" dirty="0" smtClean="0"/>
              <a:t> </a:t>
            </a:r>
            <a:r>
              <a:rPr lang="ru-RU" dirty="0" err="1" smtClean="0"/>
              <a:t>комісії</a:t>
            </a:r>
            <a:r>
              <a:rPr lang="ru-RU" dirty="0" smtClean="0"/>
              <a:t> </a:t>
            </a:r>
            <a:r>
              <a:rPr lang="ru-RU" dirty="0" err="1" smtClean="0"/>
              <a:t>Мінрегіону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endParaRPr lang="uk-UA" dirty="0" smtClean="0"/>
          </a:p>
          <a:p>
            <a:r>
              <a:rPr lang="ru-RU" dirty="0" smtClean="0"/>
              <a:t>Член </a:t>
            </a:r>
            <a:r>
              <a:rPr lang="uk-UA" dirty="0" smtClean="0"/>
              <a:t>Експертно-апеляційної Ради при </a:t>
            </a:r>
            <a:r>
              <a:rPr lang="uk-UA" dirty="0" err="1" smtClean="0"/>
              <a:t>Держпідприємництві</a:t>
            </a:r>
            <a:r>
              <a:rPr lang="uk-UA" dirty="0" smtClean="0"/>
              <a:t> </a:t>
            </a:r>
            <a:r>
              <a:rPr lang="ru-RU" dirty="0" err="1" smtClean="0"/>
              <a:t>України</a:t>
            </a:r>
            <a:endParaRPr lang="uk-UA" dirty="0" smtClean="0"/>
          </a:p>
          <a:p>
            <a:r>
              <a:rPr lang="ru-RU" dirty="0" smtClean="0"/>
              <a:t>Заступник </a:t>
            </a:r>
            <a:r>
              <a:rPr lang="ru-RU" dirty="0" err="1" smtClean="0"/>
              <a:t>Голови</a:t>
            </a:r>
            <a:r>
              <a:rPr lang="ru-RU" dirty="0" smtClean="0"/>
              <a:t> </a:t>
            </a:r>
            <a:r>
              <a:rPr lang="ru-RU" dirty="0" err="1" smtClean="0"/>
              <a:t>Громадської</a:t>
            </a:r>
            <a:r>
              <a:rPr lang="ru-RU" dirty="0" smtClean="0"/>
              <a:t> Ради </a:t>
            </a:r>
            <a:r>
              <a:rPr lang="uk-UA" dirty="0" smtClean="0"/>
              <a:t>при </a:t>
            </a:r>
            <a:r>
              <a:rPr lang="uk-UA" dirty="0" err="1" smtClean="0"/>
              <a:t>Держпідприємництві</a:t>
            </a:r>
            <a:r>
              <a:rPr lang="uk-UA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-</a:t>
            </a:r>
            <a:endParaRPr lang="uk-UA" dirty="0" smtClean="0"/>
          </a:p>
          <a:p>
            <a:r>
              <a:rPr lang="ru-RU" dirty="0" smtClean="0"/>
              <a:t>Голова </a:t>
            </a:r>
            <a:r>
              <a:rPr lang="ru-RU" dirty="0" err="1" smtClean="0"/>
              <a:t>комітету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ліцензування</a:t>
            </a:r>
            <a:r>
              <a:rPr lang="ru-RU" dirty="0" smtClean="0"/>
              <a:t> та </a:t>
            </a:r>
            <a:r>
              <a:rPr lang="ru-RU" dirty="0" err="1" smtClean="0"/>
              <a:t>дозвільної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у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господарської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endParaRPr lang="uk-UA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30361" t="12306" r="31182" b="17958"/>
          <a:stretch>
            <a:fillRect/>
          </a:stretch>
        </p:blipFill>
        <p:spPr>
          <a:xfrm>
            <a:off x="7635857" y="0"/>
            <a:ext cx="1508142" cy="1556792"/>
          </a:xfrm>
          <a:solidFill>
            <a:schemeClr val="accent6">
              <a:lumMod val="20000"/>
              <a:lumOff val="8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0"/>
            <a:ext cx="7196158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000" dirty="0" smtClean="0"/>
              <a:t> Діяльність союзу</a:t>
            </a:r>
            <a:endParaRPr lang="en-US" sz="3000" dirty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09963" y="3106738"/>
            <a:ext cx="2276475" cy="1420812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571500" y="908719"/>
            <a:ext cx="8176964" cy="5184577"/>
          </a:xfrm>
          <a:solidFill>
            <a:srgbClr val="FFCC00"/>
          </a:solidFill>
        </p:spPr>
        <p:txBody>
          <a:bodyPr>
            <a:normAutofit fontScale="55000" lnSpcReduction="20000"/>
          </a:bodyPr>
          <a:lstStyle/>
          <a:p>
            <a:pPr algn="just">
              <a:buNone/>
              <a:defRPr/>
            </a:pPr>
            <a:r>
              <a:rPr lang="uk-UA" sz="3400" dirty="0" smtClean="0">
                <a:latin typeface="Arial Narrow" pitchFamily="34" charset="0"/>
              </a:rPr>
              <a:t>Союз </a:t>
            </a:r>
            <a:r>
              <a:rPr lang="uk-UA" sz="3400" dirty="0" smtClean="0">
                <a:latin typeface="Arial Narrow" pitchFamily="34" charset="0"/>
              </a:rPr>
              <a:t> </a:t>
            </a:r>
            <a:r>
              <a:rPr lang="uk-UA" sz="3400" dirty="0" smtClean="0">
                <a:latin typeface="Arial Narrow" pitchFamily="34" charset="0"/>
              </a:rPr>
              <a:t>має підписані Угоди про співробітництво </a:t>
            </a:r>
            <a:r>
              <a:rPr lang="uk-UA" sz="3400" dirty="0" smtClean="0">
                <a:latin typeface="Arial Narrow" pitchFamily="34" charset="0"/>
              </a:rPr>
              <a:t>з:</a:t>
            </a:r>
          </a:p>
          <a:p>
            <a:pPr algn="just">
              <a:buNone/>
              <a:defRPr/>
            </a:pPr>
            <a:endParaRPr lang="uk-UA" sz="3400" dirty="0" smtClean="0">
              <a:latin typeface="Arial Narrow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uk-UA" sz="3400" dirty="0" smtClean="0">
                <a:latin typeface="Arial Narrow" pitchFamily="34" charset="0"/>
              </a:rPr>
              <a:t> </a:t>
            </a:r>
            <a:r>
              <a:rPr lang="uk-UA" sz="3400" i="1" dirty="0" smtClean="0">
                <a:solidFill>
                  <a:srgbClr val="002060"/>
                </a:solidFill>
                <a:latin typeface="Arial Narrow" pitchFamily="34" charset="0"/>
              </a:rPr>
              <a:t>Міністерством регіонального розвитку, будівництва та житлово-комунального господарства України</a:t>
            </a:r>
            <a:r>
              <a:rPr lang="uk-UA" sz="3400" i="1" dirty="0" smtClean="0">
                <a:solidFill>
                  <a:srgbClr val="002060"/>
                </a:solidFill>
                <a:latin typeface="Arial Narrow" pitchFamily="34" charset="0"/>
              </a:rPr>
              <a:t>,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3400" i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uk-UA" sz="3400" i="1" dirty="0" smtClean="0">
                <a:solidFill>
                  <a:srgbClr val="002060"/>
                </a:solidFill>
                <a:latin typeface="Arial Narrow" pitchFamily="34" charset="0"/>
              </a:rPr>
              <a:t>Українським науково-дослідним  інститутом цивільного захисту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uk-UA" sz="3400" i="1" dirty="0" smtClean="0">
                <a:solidFill>
                  <a:srgbClr val="002060"/>
                </a:solidFill>
                <a:latin typeface="Arial Narrow" pitchFamily="34" charset="0"/>
              </a:rPr>
              <a:t>Державною </a:t>
            </a:r>
            <a:r>
              <a:rPr lang="uk-UA" sz="3400" i="1" dirty="0" smtClean="0">
                <a:solidFill>
                  <a:srgbClr val="002060"/>
                </a:solidFill>
                <a:latin typeface="Arial Narrow" pitchFamily="34" charset="0"/>
              </a:rPr>
              <a:t>службою України з питань регуляторної політики та розвитку </a:t>
            </a:r>
            <a:r>
              <a:rPr lang="uk-UA" sz="3400" i="1" dirty="0" smtClean="0">
                <a:solidFill>
                  <a:srgbClr val="002060"/>
                </a:solidFill>
                <a:latin typeface="Arial Narrow" pitchFamily="34" charset="0"/>
              </a:rPr>
              <a:t>підприємництва</a:t>
            </a:r>
            <a:endParaRPr lang="uk-UA" sz="3400" dirty="0" smtClean="0">
              <a:latin typeface="Arial Narrow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uk-UA" sz="3400" i="1" dirty="0" smtClean="0">
                <a:solidFill>
                  <a:srgbClr val="002060"/>
                </a:solidFill>
                <a:latin typeface="Arial Narrow" pitchFamily="34" charset="0"/>
              </a:rPr>
              <a:t>Державним </a:t>
            </a:r>
            <a:r>
              <a:rPr lang="uk-UA" sz="3400" i="1" dirty="0" smtClean="0">
                <a:solidFill>
                  <a:srgbClr val="002060"/>
                </a:solidFill>
                <a:latin typeface="Arial Narrow" pitchFamily="34" charset="0"/>
              </a:rPr>
              <a:t>центром </a:t>
            </a:r>
            <a:r>
              <a:rPr lang="uk-UA" sz="3400" i="1" dirty="0" smtClean="0">
                <a:solidFill>
                  <a:srgbClr val="002060"/>
                </a:solidFill>
                <a:latin typeface="Arial Narrow" pitchFamily="34" charset="0"/>
              </a:rPr>
              <a:t>сертифікації</a:t>
            </a:r>
            <a:endParaRPr lang="uk-UA" sz="3400" dirty="0" smtClean="0">
              <a:latin typeface="Arial Narrow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uk-UA" sz="3400" i="1" dirty="0" smtClean="0">
                <a:solidFill>
                  <a:srgbClr val="002060"/>
                </a:solidFill>
                <a:latin typeface="Arial Narrow" pitchFamily="34" charset="0"/>
              </a:rPr>
              <a:t>Українською </a:t>
            </a:r>
            <a:r>
              <a:rPr lang="uk-UA" sz="3400" i="1" dirty="0" smtClean="0">
                <a:solidFill>
                  <a:srgbClr val="002060"/>
                </a:solidFill>
                <a:latin typeface="Arial Narrow" pitchFamily="34" charset="0"/>
              </a:rPr>
              <a:t>федерацією індустрії </a:t>
            </a:r>
            <a:r>
              <a:rPr lang="uk-UA" sz="3400" i="1" dirty="0" smtClean="0">
                <a:solidFill>
                  <a:srgbClr val="002060"/>
                </a:solidFill>
                <a:latin typeface="Arial Narrow" pitchFamily="34" charset="0"/>
              </a:rPr>
              <a:t>безпеки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uk-UA" sz="3400" i="1" dirty="0" smtClean="0">
                <a:solidFill>
                  <a:srgbClr val="002060"/>
                </a:solidFill>
                <a:latin typeface="Arial Narrow" pitchFamily="34" charset="0"/>
              </a:rPr>
              <a:t>Лігою </a:t>
            </a:r>
            <a:r>
              <a:rPr lang="uk-UA" sz="3400" i="1" dirty="0" smtClean="0">
                <a:solidFill>
                  <a:srgbClr val="002060"/>
                </a:solidFill>
                <a:latin typeface="Arial Narrow" pitchFamily="34" charset="0"/>
              </a:rPr>
              <a:t>страхових </a:t>
            </a:r>
            <a:r>
              <a:rPr lang="uk-UA" sz="3400" i="1" dirty="0" smtClean="0">
                <a:solidFill>
                  <a:srgbClr val="002060"/>
                </a:solidFill>
                <a:latin typeface="Arial Narrow" pitchFamily="34" charset="0"/>
              </a:rPr>
              <a:t>асоціацій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uk-UA" sz="3400" i="1" dirty="0" smtClean="0">
                <a:solidFill>
                  <a:srgbClr val="002060"/>
                </a:solidFill>
                <a:latin typeface="Arial Narrow" pitchFamily="34" charset="0"/>
              </a:rPr>
              <a:t>Українською </a:t>
            </a:r>
            <a:r>
              <a:rPr lang="uk-UA" sz="3400" i="1" dirty="0" smtClean="0">
                <a:solidFill>
                  <a:srgbClr val="002060"/>
                </a:solidFill>
                <a:latin typeface="Arial Narrow" pitchFamily="34" charset="0"/>
              </a:rPr>
              <a:t>федерацією служб </a:t>
            </a:r>
            <a:r>
              <a:rPr lang="uk-UA" sz="3400" i="1" dirty="0" smtClean="0">
                <a:solidFill>
                  <a:srgbClr val="002060"/>
                </a:solidFill>
                <a:latin typeface="Arial Narrow" pitchFamily="34" charset="0"/>
              </a:rPr>
              <a:t>безпеки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uk-UA" sz="3400" i="1" dirty="0" smtClean="0">
                <a:solidFill>
                  <a:srgbClr val="002060"/>
                </a:solidFill>
                <a:latin typeface="Arial Narrow" pitchFamily="34" charset="0"/>
              </a:rPr>
              <a:t>Асоціацією Якості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uk-UA" sz="3400" i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uk-UA" sz="3400" i="1" dirty="0" smtClean="0">
                <a:solidFill>
                  <a:srgbClr val="002060"/>
                </a:solidFill>
                <a:latin typeface="Arial Narrow" pitchFamily="34" charset="0"/>
              </a:rPr>
              <a:t>Державним центром зайнятості населення.</a:t>
            </a:r>
          </a:p>
          <a:p>
            <a:pPr algn="just">
              <a:defRPr/>
            </a:pPr>
            <a:endParaRPr lang="uk-UA" dirty="0" smtClean="0">
              <a:latin typeface="Arial Narrow" pitchFamily="34" charset="0"/>
            </a:endParaRPr>
          </a:p>
          <a:p>
            <a:pPr algn="just">
              <a:defRPr/>
            </a:pPr>
            <a:r>
              <a:rPr lang="uk-UA" dirty="0" smtClean="0">
                <a:latin typeface="Arial Narrow" pitchFamily="34" charset="0"/>
              </a:rPr>
              <a:t>На виконання </a:t>
            </a:r>
            <a:r>
              <a:rPr lang="uk-UA" dirty="0" smtClean="0">
                <a:latin typeface="Arial Narrow" pitchFamily="34" charset="0"/>
              </a:rPr>
              <a:t>Статутних завдань та програми діяльності УСПТБ на 2010 – 2015 роки, разом з державними органами та відомствами, с</a:t>
            </a:r>
            <a:r>
              <a:rPr lang="uk-UA" dirty="0" smtClean="0">
                <a:latin typeface="Arial Narrow" pitchFamily="34" charset="0"/>
              </a:rPr>
              <a:t>творені </a:t>
            </a:r>
            <a:r>
              <a:rPr lang="uk-UA" dirty="0" smtClean="0">
                <a:latin typeface="Arial Narrow" pitchFamily="34" charset="0"/>
              </a:rPr>
              <a:t>та працюють </a:t>
            </a:r>
            <a:r>
              <a:rPr lang="uk-UA" i="1" dirty="0" smtClean="0">
                <a:solidFill>
                  <a:srgbClr val="002060"/>
                </a:solidFill>
                <a:latin typeface="Arial Narrow" pitchFamily="34" charset="0"/>
              </a:rPr>
              <a:t>спільні робочі </a:t>
            </a:r>
            <a:r>
              <a:rPr lang="uk-UA" i="1" dirty="0" smtClean="0">
                <a:solidFill>
                  <a:srgbClr val="002060"/>
                </a:solidFill>
                <a:latin typeface="Arial Narrow" pitchFamily="34" charset="0"/>
              </a:rPr>
              <a:t>групи з розробки проектів нормативних актів </a:t>
            </a:r>
            <a:r>
              <a:rPr lang="uk-UA" dirty="0" smtClean="0">
                <a:latin typeface="Arial Narrow" pitchFamily="34" charset="0"/>
              </a:rPr>
              <a:t>з техногенного та протипожежного </a:t>
            </a:r>
            <a:r>
              <a:rPr lang="uk-UA" dirty="0" smtClean="0">
                <a:latin typeface="Arial Narrow" pitchFamily="34" charset="0"/>
              </a:rPr>
              <a:t>захисту об‘єктів.</a:t>
            </a:r>
            <a:endParaRPr lang="uk-UA" sz="2400" b="1" dirty="0" smtClean="0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 cstate="print"/>
          <a:srcRect l="30144" t="12437" r="30794" b="17250"/>
          <a:stretch>
            <a:fillRect/>
          </a:stretch>
        </p:blipFill>
        <p:spPr bwMode="auto">
          <a:xfrm>
            <a:off x="7969250" y="0"/>
            <a:ext cx="889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0"/>
            <a:ext cx="7553348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000" dirty="0" smtClean="0"/>
              <a:t>Діяльність союзу  </a:t>
            </a:r>
            <a:endParaRPr lang="en-US" sz="3000" dirty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09963" y="3106738"/>
            <a:ext cx="2276475" cy="1420812"/>
          </a:xfrm>
        </p:spPr>
      </p:pic>
      <p:sp>
        <p:nvSpPr>
          <p:cNvPr id="18436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571500" y="1052736"/>
            <a:ext cx="8176964" cy="5328592"/>
          </a:xfrm>
          <a:solidFill>
            <a:srgbClr val="FFCC00"/>
          </a:solidFill>
        </p:spPr>
        <p:txBody>
          <a:bodyPr/>
          <a:lstStyle/>
          <a:p>
            <a:pPr marL="914400" indent="-914400" eaLnBrk="1" hangingPunct="1">
              <a:buClr>
                <a:srgbClr val="C00000"/>
              </a:buClr>
              <a:buSzPct val="76000"/>
              <a:buFont typeface="Wingdings 2" pitchFamily="18" charset="2"/>
              <a:buNone/>
            </a:pPr>
            <a:endParaRPr lang="uk-UA" sz="2400" b="1" dirty="0" smtClean="0"/>
          </a:p>
          <a:p>
            <a:pPr marL="914400" indent="-914400" algn="ctr" eaLnBrk="1" hangingPunct="1">
              <a:buFont typeface="Wingdings 2" pitchFamily="18" charset="2"/>
              <a:buNone/>
            </a:pPr>
            <a:endParaRPr lang="en-US" sz="2400" dirty="0" smtClean="0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 cstate="print"/>
          <a:srcRect l="30144" t="12437" r="30794" b="17250"/>
          <a:stretch>
            <a:fillRect/>
          </a:stretch>
        </p:blipFill>
        <p:spPr bwMode="auto">
          <a:xfrm>
            <a:off x="7969250" y="0"/>
            <a:ext cx="889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221088"/>
            <a:ext cx="338437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83568" y="980728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latin typeface="Arial Narrow" pitchFamily="34" charset="0"/>
              </a:rPr>
              <a:t>Союз є співорганізатором </a:t>
            </a:r>
            <a:r>
              <a:rPr lang="ru-RU" sz="2000" dirty="0" err="1" smtClean="0">
                <a:latin typeface="Arial Narrow" pitchFamily="34" charset="0"/>
              </a:rPr>
              <a:t>Міжнародної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виставки</a:t>
            </a:r>
            <a:r>
              <a:rPr lang="ru-RU" sz="2000" dirty="0" smtClean="0">
                <a:latin typeface="Arial Narrow" pitchFamily="34" charset="0"/>
              </a:rPr>
              <a:t>  </a:t>
            </a:r>
            <a:r>
              <a:rPr lang="ru-RU" sz="2000" dirty="0" err="1" smtClean="0">
                <a:latin typeface="Arial Narrow" pitchFamily="34" charset="0"/>
              </a:rPr>
              <a:t>індустрії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smtClean="0">
                <a:latin typeface="Arial Narrow" pitchFamily="34" charset="0"/>
              </a:rPr>
              <a:t>«</a:t>
            </a:r>
            <a:r>
              <a:rPr lang="ru-RU" sz="2000" dirty="0" err="1" smtClean="0">
                <a:latin typeface="Arial Narrow" pitchFamily="34" charset="0"/>
              </a:rPr>
              <a:t>Безпека</a:t>
            </a:r>
            <a:r>
              <a:rPr lang="ru-RU" sz="2000" dirty="0" smtClean="0">
                <a:latin typeface="Arial Narrow" pitchFamily="34" charset="0"/>
              </a:rPr>
              <a:t> - 2013</a:t>
            </a:r>
            <a:r>
              <a:rPr lang="ru-RU" sz="2000" dirty="0" smtClean="0">
                <a:latin typeface="Arial Narrow" pitchFamily="34" charset="0"/>
              </a:rPr>
              <a:t>», </a:t>
            </a:r>
            <a:r>
              <a:rPr lang="ru-RU" sz="2000" dirty="0" err="1" smtClean="0">
                <a:latin typeface="Arial Narrow" pitchFamily="34" charset="0"/>
              </a:rPr>
              <a:t>Міжнародної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спеціалізованої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виставки</a:t>
            </a:r>
            <a:r>
              <a:rPr lang="ru-RU" sz="2000" dirty="0" smtClean="0">
                <a:latin typeface="Arial Narrow" pitchFamily="34" charset="0"/>
              </a:rPr>
              <a:t> ПОЖТЕХ, </a:t>
            </a:r>
            <a:r>
              <a:rPr lang="ru-RU" sz="2000" dirty="0" err="1" smtClean="0">
                <a:latin typeface="Arial Narrow" pitchFamily="34" charset="0"/>
              </a:rPr>
              <a:t>Міжнародної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виставки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безпеки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smtClean="0"/>
              <a:t>KIPS.</a:t>
            </a:r>
            <a:endParaRPr lang="uk-UA" sz="2000" dirty="0" smtClean="0">
              <a:latin typeface="Arial Narrow" pitchFamily="34" charset="0"/>
            </a:endParaRPr>
          </a:p>
          <a:p>
            <a:pPr algn="just"/>
            <a:r>
              <a:rPr lang="uk-UA" sz="2000" dirty="0" smtClean="0">
                <a:latin typeface="Arial Narrow" pitchFamily="34" charset="0"/>
              </a:rPr>
              <a:t>Союз є </a:t>
            </a:r>
            <a:r>
              <a:rPr lang="uk-UA" sz="2000" dirty="0" smtClean="0">
                <a:latin typeface="Arial Narrow" pitchFamily="34" charset="0"/>
              </a:rPr>
              <a:t>організатором </a:t>
            </a:r>
            <a:r>
              <a:rPr lang="uk-UA" sz="2000" dirty="0" smtClean="0">
                <a:solidFill>
                  <a:srgbClr val="002060"/>
                </a:solidFill>
                <a:latin typeface="Arial Narrow" pitchFamily="34" charset="0"/>
              </a:rPr>
              <a:t>Міжнародної конференції </a:t>
            </a:r>
            <a:r>
              <a:rPr lang="uk-UA" sz="2000" dirty="0" smtClean="0">
                <a:solidFill>
                  <a:srgbClr val="002060"/>
                </a:solidFill>
                <a:latin typeface="Arial Narrow" pitchFamily="34" charset="0"/>
              </a:rPr>
              <a:t>учасників ринку пожежної та техногенної безпеки «Актуальні питання забезпечення пожежної  та техногенної безпеки</a:t>
            </a:r>
            <a:r>
              <a:rPr lang="uk-UA" sz="2000" dirty="0" smtClean="0">
                <a:solidFill>
                  <a:srgbClr val="002060"/>
                </a:solidFill>
                <a:latin typeface="Arial Narrow" pitchFamily="34" charset="0"/>
              </a:rPr>
              <a:t>».  (9 </a:t>
            </a:r>
            <a:r>
              <a:rPr lang="uk-UA" sz="2000" dirty="0" smtClean="0">
                <a:solidFill>
                  <a:srgbClr val="002060"/>
                </a:solidFill>
                <a:latin typeface="Arial Narrow" pitchFamily="34" charset="0"/>
              </a:rPr>
              <a:t>конференція </a:t>
            </a:r>
            <a:r>
              <a:rPr lang="uk-UA" sz="2000" dirty="0" smtClean="0">
                <a:solidFill>
                  <a:srgbClr val="002060"/>
                </a:solidFill>
                <a:latin typeface="Arial Narrow" pitchFamily="34" charset="0"/>
              </a:rPr>
              <a:t>- в </a:t>
            </a:r>
            <a:r>
              <a:rPr lang="uk-UA" sz="2000" dirty="0" smtClean="0">
                <a:solidFill>
                  <a:srgbClr val="002060"/>
                </a:solidFill>
                <a:latin typeface="Arial Narrow" pitchFamily="34" charset="0"/>
              </a:rPr>
              <a:t>цьому році </a:t>
            </a:r>
            <a:r>
              <a:rPr lang="uk-UA" sz="2000" dirty="0" smtClean="0">
                <a:solidFill>
                  <a:srgbClr val="002060"/>
                </a:solidFill>
                <a:latin typeface="Arial Narrow" pitchFamily="34" charset="0"/>
              </a:rPr>
              <a:t>).</a:t>
            </a:r>
            <a:r>
              <a:rPr lang="uk-UA" sz="2000" dirty="0" smtClean="0">
                <a:latin typeface="Arial Narrow" pitchFamily="34" charset="0"/>
              </a:rPr>
              <a:t> </a:t>
            </a:r>
            <a:endParaRPr lang="uk-UA" sz="2000" dirty="0">
              <a:latin typeface="Arial Narrow" pitchFamily="34" charset="0"/>
            </a:endParaRPr>
          </a:p>
        </p:txBody>
      </p:sp>
      <p:pic>
        <p:nvPicPr>
          <p:cNvPr id="1027" name="Picture 3" descr="D:\photo\ялта_конференция_2012\IMG_47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797152"/>
            <a:ext cx="3024335" cy="157333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924944"/>
            <a:ext cx="2520281" cy="199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852936"/>
            <a:ext cx="40324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0"/>
            <a:ext cx="7553348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000" dirty="0" smtClean="0"/>
              <a:t>Міжнародна Діяльність </a:t>
            </a:r>
            <a:r>
              <a:rPr lang="uk-UA" sz="3000" dirty="0" smtClean="0"/>
              <a:t>союзу  </a:t>
            </a:r>
            <a:endParaRPr lang="en-US" sz="3000" dirty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09963" y="3106738"/>
            <a:ext cx="2276475" cy="1420812"/>
          </a:xfrm>
        </p:spPr>
      </p:pic>
      <p:sp>
        <p:nvSpPr>
          <p:cNvPr id="18436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571500" y="980728"/>
            <a:ext cx="8176964" cy="5234335"/>
          </a:xfrm>
          <a:solidFill>
            <a:srgbClr val="FFCC00"/>
          </a:solidFill>
        </p:spPr>
        <p:txBody>
          <a:bodyPr/>
          <a:lstStyle/>
          <a:p>
            <a:pPr marL="914400" indent="-914400" eaLnBrk="1" hangingPunct="1">
              <a:buClr>
                <a:srgbClr val="C00000"/>
              </a:buClr>
              <a:buSzPct val="76000"/>
              <a:buFont typeface="Wingdings 2" pitchFamily="18" charset="2"/>
              <a:buNone/>
            </a:pPr>
            <a:endParaRPr lang="uk-UA" sz="2400" b="1" dirty="0" smtClean="0"/>
          </a:p>
          <a:p>
            <a:pPr marL="914400" indent="-914400" algn="ctr" eaLnBrk="1" hangingPunct="1">
              <a:buFont typeface="Wingdings 2" pitchFamily="18" charset="2"/>
              <a:buNone/>
            </a:pPr>
            <a:endParaRPr lang="en-US" sz="2400" dirty="0" smtClean="0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 cstate="print"/>
          <a:srcRect l="30144" t="12437" r="30794" b="17250"/>
          <a:stretch>
            <a:fillRect/>
          </a:stretch>
        </p:blipFill>
        <p:spPr bwMode="auto">
          <a:xfrm>
            <a:off x="7969250" y="0"/>
            <a:ext cx="889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83569" y="1052736"/>
            <a:ext cx="80648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 Narrow" pitchFamily="34" charset="0"/>
              </a:rPr>
              <a:t> </a:t>
            </a:r>
            <a:r>
              <a:rPr lang="uk-UA" sz="2000" dirty="0" smtClean="0">
                <a:latin typeface="Arial Narrow" pitchFamily="34" charset="0"/>
              </a:rPr>
              <a:t>УСПТБ </a:t>
            </a:r>
            <a:r>
              <a:rPr lang="uk-UA" sz="2000" dirty="0" smtClean="0">
                <a:solidFill>
                  <a:srgbClr val="002060"/>
                </a:solidFill>
                <a:latin typeface="Arial Narrow" pitchFamily="34" charset="0"/>
              </a:rPr>
              <a:t>укладені угоди щодо співробітництва, сприяння та обміну досвідом та технологіями у галузі пожежогасіння</a:t>
            </a:r>
            <a:r>
              <a:rPr lang="uk-UA" sz="2000" dirty="0" smtClean="0">
                <a:latin typeface="Arial Narrow" pitchFamily="34" charset="0"/>
              </a:rPr>
              <a:t> з  організаціями відповідного професійного напрямку Латвії, Угорщини, Польщі, Словаччини та Чехії ,</a:t>
            </a:r>
            <a:r>
              <a:rPr lang="en-US" sz="2000" dirty="0" smtClean="0">
                <a:latin typeface="Arial Narrow" pitchFamily="34" charset="0"/>
              </a:rPr>
              <a:t>CNBOP</a:t>
            </a:r>
            <a:r>
              <a:rPr lang="uk-UA" sz="2000" dirty="0" smtClean="0">
                <a:latin typeface="Arial Narrow" pitchFamily="34" charset="0"/>
              </a:rPr>
              <a:t>-РІВ </a:t>
            </a:r>
            <a:r>
              <a:rPr lang="uk-UA" sz="2000" dirty="0" smtClean="0">
                <a:latin typeface="Arial Narrow" pitchFamily="34" charset="0"/>
              </a:rPr>
              <a:t>Польща </a:t>
            </a:r>
            <a:r>
              <a:rPr lang="uk-UA" sz="2000" dirty="0" smtClean="0">
                <a:latin typeface="Arial Narrow" pitchFamily="34" charset="0"/>
              </a:rPr>
              <a:t>(Науково-дослідний  центр пожежної безпеки),</a:t>
            </a:r>
            <a:r>
              <a:rPr lang="uk-UA" sz="2000" dirty="0" smtClean="0">
                <a:latin typeface="Arial Narrow" pitchFamily="34" charset="0"/>
              </a:rPr>
              <a:t>, </a:t>
            </a:r>
            <a:r>
              <a:rPr lang="uk-UA" sz="2000" dirty="0" smtClean="0">
                <a:latin typeface="Arial Narrow" pitchFamily="34" charset="0"/>
              </a:rPr>
              <a:t>Інститут будівельної техніки Польща, з європейськими нормотворчими комітетами </a:t>
            </a:r>
            <a:r>
              <a:rPr lang="en-US" sz="2000" dirty="0" smtClean="0">
                <a:latin typeface="Arial Narrow" pitchFamily="34" charset="0"/>
              </a:rPr>
              <a:t>CEN</a:t>
            </a:r>
            <a:r>
              <a:rPr lang="uk-UA" sz="2000" dirty="0" smtClean="0">
                <a:latin typeface="Arial Narrow" pitchFamily="34" charset="0"/>
              </a:rPr>
              <a:t>/</a:t>
            </a:r>
            <a:r>
              <a:rPr lang="en-US" sz="2000" dirty="0" smtClean="0">
                <a:latin typeface="Arial Narrow" pitchFamily="34" charset="0"/>
              </a:rPr>
              <a:t>TC</a:t>
            </a:r>
            <a:r>
              <a:rPr lang="uk-UA" sz="2000" dirty="0" smtClean="0">
                <a:latin typeface="Arial Narrow" pitchFamily="34" charset="0"/>
              </a:rPr>
              <a:t> 70, </a:t>
            </a:r>
          </a:p>
          <a:p>
            <a:r>
              <a:rPr lang="en-US" sz="2000" dirty="0" smtClean="0">
                <a:latin typeface="Arial Narrow" pitchFamily="34" charset="0"/>
              </a:rPr>
              <a:t>CEN</a:t>
            </a:r>
            <a:r>
              <a:rPr lang="uk-UA" sz="2000" dirty="0" smtClean="0">
                <a:latin typeface="Arial Narrow" pitchFamily="34" charset="0"/>
              </a:rPr>
              <a:t>/</a:t>
            </a:r>
            <a:r>
              <a:rPr lang="en-US" sz="2000" dirty="0" smtClean="0">
                <a:latin typeface="Arial Narrow" pitchFamily="34" charset="0"/>
              </a:rPr>
              <a:t>TC</a:t>
            </a:r>
            <a:r>
              <a:rPr lang="uk-UA" sz="2000" dirty="0" smtClean="0">
                <a:latin typeface="Arial Narrow" pitchFamily="34" charset="0"/>
              </a:rPr>
              <a:t> 72, </a:t>
            </a:r>
            <a:r>
              <a:rPr lang="en-US" sz="2000" dirty="0" smtClean="0">
                <a:latin typeface="Arial Narrow" pitchFamily="34" charset="0"/>
              </a:rPr>
              <a:t>CEN</a:t>
            </a:r>
            <a:r>
              <a:rPr lang="uk-UA" sz="2000" dirty="0" smtClean="0">
                <a:latin typeface="Arial Narrow" pitchFamily="34" charset="0"/>
              </a:rPr>
              <a:t>/</a:t>
            </a:r>
            <a:r>
              <a:rPr lang="en-US" sz="2000" dirty="0" smtClean="0">
                <a:latin typeface="Arial Narrow" pitchFamily="34" charset="0"/>
              </a:rPr>
              <a:t>TC</a:t>
            </a:r>
            <a:r>
              <a:rPr lang="uk-UA" sz="2000" dirty="0" smtClean="0">
                <a:latin typeface="Arial Narrow" pitchFamily="34" charset="0"/>
              </a:rPr>
              <a:t> 89, </a:t>
            </a:r>
            <a:r>
              <a:rPr lang="en-US" sz="2000" dirty="0" smtClean="0">
                <a:latin typeface="Arial Narrow" pitchFamily="34" charset="0"/>
              </a:rPr>
              <a:t>CEN</a:t>
            </a:r>
            <a:r>
              <a:rPr lang="uk-UA" sz="2000" dirty="0" smtClean="0">
                <a:latin typeface="Arial Narrow" pitchFamily="34" charset="0"/>
              </a:rPr>
              <a:t>/</a:t>
            </a:r>
            <a:r>
              <a:rPr lang="en-US" sz="2000" dirty="0" smtClean="0">
                <a:latin typeface="Arial Narrow" pitchFamily="34" charset="0"/>
              </a:rPr>
              <a:t>TC</a:t>
            </a:r>
            <a:r>
              <a:rPr lang="uk-UA" sz="2000" dirty="0" smtClean="0">
                <a:latin typeface="Arial Narrow" pitchFamily="34" charset="0"/>
              </a:rPr>
              <a:t> 127, </a:t>
            </a:r>
            <a:r>
              <a:rPr lang="en-US" sz="2000" dirty="0" smtClean="0">
                <a:latin typeface="Arial Narrow" pitchFamily="34" charset="0"/>
              </a:rPr>
              <a:t>CEN</a:t>
            </a:r>
            <a:r>
              <a:rPr lang="uk-UA" sz="2000" dirty="0" smtClean="0">
                <a:latin typeface="Arial Narrow" pitchFamily="34" charset="0"/>
              </a:rPr>
              <a:t>/</a:t>
            </a:r>
            <a:r>
              <a:rPr lang="en-US" sz="2000" dirty="0" smtClean="0">
                <a:latin typeface="Arial Narrow" pitchFamily="34" charset="0"/>
              </a:rPr>
              <a:t>TC</a:t>
            </a:r>
            <a:r>
              <a:rPr lang="uk-UA" sz="2000" dirty="0" smtClean="0">
                <a:latin typeface="Arial Narrow" pitchFamily="34" charset="0"/>
              </a:rPr>
              <a:t> 160, </a:t>
            </a:r>
            <a:r>
              <a:rPr lang="en-US" sz="2000" dirty="0" smtClean="0">
                <a:latin typeface="Arial Narrow" pitchFamily="34" charset="0"/>
              </a:rPr>
              <a:t>CEN</a:t>
            </a:r>
            <a:r>
              <a:rPr lang="uk-UA" sz="2000" dirty="0" smtClean="0">
                <a:latin typeface="Arial Narrow" pitchFamily="34" charset="0"/>
              </a:rPr>
              <a:t>/</a:t>
            </a:r>
            <a:r>
              <a:rPr lang="en-US" sz="2000" dirty="0" smtClean="0">
                <a:latin typeface="Arial Narrow" pitchFamily="34" charset="0"/>
              </a:rPr>
              <a:t>TC</a:t>
            </a:r>
            <a:r>
              <a:rPr lang="uk-UA" sz="2000" dirty="0" smtClean="0">
                <a:latin typeface="Arial Narrow" pitchFamily="34" charset="0"/>
              </a:rPr>
              <a:t> 191, </a:t>
            </a:r>
            <a:r>
              <a:rPr lang="en-US" sz="2000" dirty="0" smtClean="0">
                <a:latin typeface="Arial Narrow" pitchFamily="34" charset="0"/>
              </a:rPr>
              <a:t>CEN</a:t>
            </a:r>
            <a:r>
              <a:rPr lang="uk-UA" sz="2000" dirty="0" smtClean="0">
                <a:latin typeface="Arial Narrow" pitchFamily="34" charset="0"/>
              </a:rPr>
              <a:t>/</a:t>
            </a:r>
            <a:r>
              <a:rPr lang="en-US" sz="2000" dirty="0" smtClean="0">
                <a:latin typeface="Arial Narrow" pitchFamily="34" charset="0"/>
              </a:rPr>
              <a:t>TC</a:t>
            </a:r>
            <a:r>
              <a:rPr lang="uk-UA" sz="2000" dirty="0" smtClean="0">
                <a:latin typeface="Arial Narrow" pitchFamily="34" charset="0"/>
              </a:rPr>
              <a:t> 192.</a:t>
            </a:r>
          </a:p>
          <a:p>
            <a:endParaRPr lang="uk-UA" dirty="0"/>
          </a:p>
        </p:txBody>
      </p:sp>
      <p:pic>
        <p:nvPicPr>
          <p:cNvPr id="1027" name="Picture 3" descr="D:\photo\Фото презент\ин_представител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005064"/>
            <a:ext cx="3888432" cy="2232248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924945"/>
            <a:ext cx="338437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924944"/>
            <a:ext cx="322595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0"/>
            <a:ext cx="7939608" cy="1295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400" dirty="0" smtClean="0"/>
              <a:t>Діяльність союзу та науково-технічного центру </a:t>
            </a:r>
            <a:endParaRPr lang="en-US" sz="2400" dirty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09963" y="3106738"/>
            <a:ext cx="2276475" cy="1420812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571500" y="1052736"/>
            <a:ext cx="8032948" cy="5162327"/>
          </a:xfrm>
          <a:solidFill>
            <a:srgbClr val="FFCC00"/>
          </a:solidFill>
        </p:spPr>
        <p:txBody>
          <a:bodyPr>
            <a:normAutofit/>
          </a:bodyPr>
          <a:lstStyle/>
          <a:p>
            <a:pPr algn="just">
              <a:defRPr/>
            </a:pPr>
            <a:r>
              <a:rPr lang="uk-UA" sz="2800" b="1" i="1" dirty="0" smtClean="0">
                <a:solidFill>
                  <a:srgbClr val="002060"/>
                </a:solidFill>
                <a:latin typeface="Arial Narrow" pitchFamily="34" charset="0"/>
              </a:rPr>
              <a:t>УСПТБ – є засновником Науково – технічного центру</a:t>
            </a:r>
            <a:r>
              <a:rPr lang="uk-UA" sz="2800" dirty="0" smtClean="0"/>
              <a:t>.</a:t>
            </a:r>
            <a:endParaRPr lang="uk-UA" sz="2600" dirty="0" smtClean="0">
              <a:latin typeface="Arial Narrow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uk-UA" sz="2600" dirty="0" smtClean="0">
                <a:latin typeface="Arial Narrow" pitchFamily="34" charset="0"/>
                <a:cs typeface="Arial" pitchFamily="34" charset="0"/>
              </a:rPr>
              <a:t>Основним </a:t>
            </a:r>
            <a:r>
              <a:rPr lang="uk-UA" sz="2600" dirty="0" smtClean="0">
                <a:latin typeface="Arial Narrow" pitchFamily="34" charset="0"/>
                <a:cs typeface="Arial" pitchFamily="34" charset="0"/>
              </a:rPr>
              <a:t>видом </a:t>
            </a:r>
            <a:r>
              <a:rPr lang="uk-UA" sz="2600" dirty="0" smtClean="0">
                <a:latin typeface="Arial Narrow" pitchFamily="34" charset="0"/>
                <a:cs typeface="Arial" pitchFamily="34" charset="0"/>
              </a:rPr>
              <a:t>діяльності центру  </a:t>
            </a:r>
            <a:r>
              <a:rPr lang="uk-UA" sz="2600" dirty="0" smtClean="0">
                <a:latin typeface="Arial Narrow" pitchFamily="34" charset="0"/>
                <a:cs typeface="Arial" pitchFamily="34" charset="0"/>
              </a:rPr>
              <a:t>– є забезпечення </a:t>
            </a:r>
            <a:r>
              <a:rPr lang="uk-UA" sz="2600" i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нормативної та нормативно-технічної бази, наукових розробок для галузі техногенного та протипожежного захисту, </a:t>
            </a:r>
            <a:r>
              <a:rPr lang="uk-UA" sz="26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а також </a:t>
            </a:r>
            <a:r>
              <a:rPr lang="uk-UA" sz="2600" i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навчання та підготовки кадрів для виконання робіт із забезпечення пожежної та техногенної безпеки</a:t>
            </a:r>
            <a:r>
              <a:rPr lang="uk-UA" sz="2600" i="1" dirty="0" smtClean="0">
                <a:latin typeface="Arial Narrow" pitchFamily="34" charset="0"/>
                <a:cs typeface="Arial" pitchFamily="34" charset="0"/>
              </a:rPr>
              <a:t>.</a:t>
            </a:r>
          </a:p>
          <a:p>
            <a:pPr algn="just">
              <a:defRPr/>
            </a:pPr>
            <a:r>
              <a:rPr lang="uk-UA" sz="2600" dirty="0" smtClean="0">
                <a:latin typeface="Arial Narrow" pitchFamily="34" charset="0"/>
              </a:rPr>
              <a:t>У своєму штаті нараховує </a:t>
            </a:r>
            <a:r>
              <a:rPr lang="uk-UA" sz="2600" b="1" dirty="0" smtClean="0">
                <a:latin typeface="Arial Narrow" pitchFamily="34" charset="0"/>
              </a:rPr>
              <a:t>38 </a:t>
            </a:r>
            <a:r>
              <a:rPr lang="uk-UA" sz="2600" dirty="0" smtClean="0">
                <a:latin typeface="Arial Narrow" pitchFamily="34" charset="0"/>
              </a:rPr>
              <a:t>висококваліфікованих фахівців у галузі техногенної та пожежної безпеки, </a:t>
            </a:r>
            <a:r>
              <a:rPr lang="uk-UA" sz="2600" b="1" dirty="0" smtClean="0">
                <a:latin typeface="Arial Narrow" pitchFamily="34" charset="0"/>
              </a:rPr>
              <a:t>4</a:t>
            </a:r>
            <a:r>
              <a:rPr lang="uk-UA" sz="2600" dirty="0" smtClean="0">
                <a:latin typeface="Arial Narrow" pitchFamily="34" charset="0"/>
              </a:rPr>
              <a:t> з яких мають науковий ступінь кандидата технічних наук. </a:t>
            </a:r>
            <a:endParaRPr lang="en-US" sz="2600" dirty="0" smtClean="0">
              <a:latin typeface="Arial Narrow" pitchFamily="34" charset="0"/>
            </a:endParaRPr>
          </a:p>
          <a:p>
            <a:pPr algn="just">
              <a:defRPr/>
            </a:pPr>
            <a:endParaRPr lang="en-US" sz="2400" dirty="0" smtClean="0"/>
          </a:p>
          <a:p>
            <a:pPr algn="just">
              <a:defRPr/>
            </a:pPr>
            <a:endParaRPr lang="uk-UA" sz="2400" dirty="0" smtClean="0"/>
          </a:p>
          <a:p>
            <a:pPr marL="914400" indent="-914400" eaLnBrk="1" hangingPunct="1">
              <a:lnSpc>
                <a:spcPct val="90000"/>
              </a:lnSpc>
              <a:buClr>
                <a:srgbClr val="C00000"/>
              </a:buClr>
              <a:buSzPct val="76000"/>
              <a:buFont typeface="Wingdings 2" pitchFamily="18" charset="2"/>
              <a:buNone/>
              <a:defRPr/>
            </a:pPr>
            <a:endParaRPr lang="uk-UA" sz="2400" b="1" dirty="0" smtClean="0"/>
          </a:p>
          <a:p>
            <a:pPr marL="914400" indent="-91440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2400" dirty="0" smtClean="0"/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 cstate="print"/>
          <a:srcRect l="30144" t="12437" r="30794" b="17250"/>
          <a:stretch>
            <a:fillRect/>
          </a:stretch>
        </p:blipFill>
        <p:spPr bwMode="auto">
          <a:xfrm>
            <a:off x="7969250" y="0"/>
            <a:ext cx="889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0"/>
            <a:ext cx="7196138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000" dirty="0" smtClean="0"/>
              <a:t>НТЦ УСВППП. викладачі</a:t>
            </a:r>
            <a:endParaRPr lang="en-US" sz="3000" dirty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09963" y="3106738"/>
            <a:ext cx="2276475" cy="1420812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571472" y="1052736"/>
            <a:ext cx="8176992" cy="5328592"/>
          </a:xfrm>
          <a:solidFill>
            <a:srgbClr val="FFCC00"/>
          </a:solidFill>
        </p:spPr>
        <p:txBody>
          <a:bodyPr>
            <a:normAutofit/>
          </a:bodyPr>
          <a:lstStyle/>
          <a:p>
            <a:pPr marL="914400" indent="-914400" eaLnBrk="1" hangingPunct="1">
              <a:buClr>
                <a:srgbClr val="C00000"/>
              </a:buClr>
              <a:buSzPct val="76000"/>
              <a:buFont typeface="Wingdings 2" pitchFamily="18" charset="2"/>
              <a:buNone/>
            </a:pPr>
            <a:endParaRPr lang="uk-UA" sz="2400" b="1" dirty="0" smtClean="0"/>
          </a:p>
          <a:p>
            <a:pPr marL="914400" indent="-914400" algn="ctr" eaLnBrk="1" hangingPunct="1">
              <a:buFont typeface="Wingdings 2" pitchFamily="18" charset="2"/>
              <a:buNone/>
            </a:pPr>
            <a:endParaRPr lang="en-US" sz="2400" dirty="0" smtClean="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 cstate="print"/>
          <a:srcRect l="30144" t="12437" r="30794" b="17250"/>
          <a:stretch>
            <a:fillRect/>
          </a:stretch>
        </p:blipFill>
        <p:spPr bwMode="auto">
          <a:xfrm>
            <a:off x="7969250" y="0"/>
            <a:ext cx="889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3" name="Picture 1" descr="D:\photo\обучение\для сайта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980728"/>
            <a:ext cx="2412460" cy="1999694"/>
          </a:xfrm>
          <a:prstGeom prst="rect">
            <a:avLst/>
          </a:prstGeom>
          <a:noFill/>
        </p:spPr>
      </p:pic>
      <p:pic>
        <p:nvPicPr>
          <p:cNvPr id="69637" name="Picture 5" descr="D:\photo\обучение\колосов_ве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365104"/>
            <a:ext cx="2882599" cy="2089942"/>
          </a:xfrm>
          <a:prstGeom prst="rect">
            <a:avLst/>
          </a:prstGeom>
          <a:noFill/>
        </p:spPr>
      </p:pic>
      <p:pic>
        <p:nvPicPr>
          <p:cNvPr id="12" name="Рисунок 11" descr="рожко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23056" y="908720"/>
            <a:ext cx="3049144" cy="2304256"/>
          </a:xfrm>
          <a:prstGeom prst="rect">
            <a:avLst/>
          </a:prstGeom>
        </p:spPr>
      </p:pic>
      <p:pic>
        <p:nvPicPr>
          <p:cNvPr id="14" name="Рисунок 13" descr="довбиш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95864" y="2276872"/>
            <a:ext cx="2808312" cy="2304256"/>
          </a:xfrm>
          <a:prstGeom prst="rect">
            <a:avLst/>
          </a:prstGeom>
        </p:spPr>
      </p:pic>
      <p:pic>
        <p:nvPicPr>
          <p:cNvPr id="2050" name="Picture 2" descr="D:\photo\обучение\новак_мел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923" y="2636912"/>
            <a:ext cx="2784309" cy="2088232"/>
          </a:xfrm>
          <a:prstGeom prst="rect">
            <a:avLst/>
          </a:prstGeom>
          <a:noFill/>
        </p:spPr>
      </p:pic>
      <p:pic>
        <p:nvPicPr>
          <p:cNvPr id="15" name="Рисунок 14" descr="харьков_формат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19872" y="3429000"/>
            <a:ext cx="2880320" cy="2304256"/>
          </a:xfrm>
          <a:prstGeom prst="rect">
            <a:avLst/>
          </a:prstGeom>
        </p:spPr>
      </p:pic>
      <p:pic>
        <p:nvPicPr>
          <p:cNvPr id="16" name="Рисунок 15" descr="P0533_22061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40152" y="4365104"/>
            <a:ext cx="2664296" cy="2060848"/>
          </a:xfrm>
          <a:prstGeom prst="rect">
            <a:avLst/>
          </a:prstGeom>
        </p:spPr>
      </p:pic>
      <p:pic>
        <p:nvPicPr>
          <p:cNvPr id="17" name="Рисунок 16" descr="платкевич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3568" y="908720"/>
            <a:ext cx="2592288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7196138" cy="1295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err="1" smtClean="0"/>
              <a:t>Діяльність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Науково-технічного</a:t>
            </a:r>
            <a:r>
              <a:rPr lang="ru-RU" sz="2400" dirty="0" smtClean="0"/>
              <a:t> центру</a:t>
            </a:r>
            <a:endParaRPr lang="en-US" sz="2400" dirty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09963" y="3106738"/>
            <a:ext cx="2276475" cy="1420812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500063" y="980728"/>
            <a:ext cx="8248401" cy="5544616"/>
          </a:xfrm>
          <a:solidFill>
            <a:srgbClr val="FFCC00"/>
          </a:solidFill>
        </p:spPr>
        <p:txBody>
          <a:bodyPr>
            <a:normAutofit/>
          </a:bodyPr>
          <a:lstStyle/>
          <a:p>
            <a:pPr marL="252000" indent="0" algn="just">
              <a:spcBef>
                <a:spcPts val="0"/>
              </a:spcBef>
            </a:pPr>
            <a:r>
              <a:rPr lang="uk-UA" sz="2000" b="1" dirty="0" smtClean="0">
                <a:latin typeface="Arial Narrow" pitchFamily="34" charset="0"/>
                <a:cs typeface="Arial" pitchFamily="34" charset="0"/>
              </a:rPr>
              <a:t>За дорученням </a:t>
            </a:r>
            <a:r>
              <a:rPr lang="uk-UA" sz="2000" b="1" dirty="0" err="1" smtClean="0">
                <a:latin typeface="Arial Narrow" pitchFamily="34" charset="0"/>
                <a:cs typeface="Arial" pitchFamily="34" charset="0"/>
              </a:rPr>
              <a:t>Мінрегіону</a:t>
            </a:r>
            <a:r>
              <a:rPr lang="uk-UA" sz="2000" b="1" dirty="0" smtClean="0">
                <a:latin typeface="Arial Narrow" pitchFamily="34" charset="0"/>
                <a:cs typeface="Arial" pitchFamily="34" charset="0"/>
              </a:rPr>
              <a:t> України </a:t>
            </a:r>
            <a:r>
              <a:rPr lang="uk-UA" sz="2000" b="1" dirty="0" smtClean="0">
                <a:latin typeface="Arial Narrow" pitchFamily="34" charset="0"/>
                <a:cs typeface="Arial" pitchFamily="34" charset="0"/>
              </a:rPr>
              <a:t>НТЦ  </a:t>
            </a:r>
            <a:r>
              <a:rPr lang="uk-UA" sz="2000" dirty="0" smtClean="0"/>
              <a:t> </a:t>
            </a:r>
            <a:r>
              <a:rPr lang="uk-UA" sz="2000" i="1" dirty="0" smtClean="0">
                <a:solidFill>
                  <a:srgbClr val="002060"/>
                </a:solidFill>
              </a:rPr>
              <a:t>(договір від 20.03.2012 за  № 03/20)</a:t>
            </a:r>
            <a:r>
              <a:rPr lang="uk-UA" sz="2000" dirty="0" smtClean="0"/>
              <a:t> </a:t>
            </a:r>
            <a:r>
              <a:rPr lang="uk-UA" sz="2000" b="1" dirty="0" smtClean="0">
                <a:latin typeface="Arial Narrow" pitchFamily="34" charset="0"/>
                <a:cs typeface="Arial" pitchFamily="34" charset="0"/>
              </a:rPr>
              <a:t>проводить навчання  технічних експертів </a:t>
            </a:r>
            <a:r>
              <a:rPr lang="uk-UA" sz="2000" b="1" dirty="0" smtClean="0">
                <a:latin typeface="Arial Narrow" pitchFamily="34" charset="0"/>
                <a:cs typeface="Arial" pitchFamily="34" charset="0"/>
              </a:rPr>
              <a:t>за </a:t>
            </a:r>
            <a:r>
              <a:rPr lang="uk-UA" sz="2000" b="1" dirty="0" smtClean="0">
                <a:latin typeface="Arial Narrow" pitchFamily="34" charset="0"/>
                <a:cs typeface="Arial" pitchFamily="34" charset="0"/>
              </a:rPr>
              <a:t>напрямком «Дотримання вимог  пожежної  та техногенної безпеки» та інженерів - проектувальників за напрямком «Дотримання вимог пожежної безпеки».</a:t>
            </a:r>
          </a:p>
          <a:p>
            <a:pPr marL="252000" indent="0">
              <a:spcBef>
                <a:spcPts val="0"/>
              </a:spcBef>
              <a:buNone/>
            </a:pPr>
            <a:r>
              <a:rPr lang="uk-UA" sz="2000" b="1" dirty="0" smtClean="0">
                <a:latin typeface="Arial Narrow" pitchFamily="34" charset="0"/>
                <a:cs typeface="Arial" pitchFamily="34" charset="0"/>
              </a:rPr>
              <a:t>По закінченню навчання видається свідоцтво, а</a:t>
            </a:r>
            <a:r>
              <a:rPr lang="uk-UA" sz="2400" dirty="0" smtClean="0"/>
              <a:t> </a:t>
            </a:r>
            <a:r>
              <a:rPr lang="uk-UA" sz="2000" b="1" dirty="0" smtClean="0">
                <a:latin typeface="Arial Narrow" pitchFamily="34" charset="0"/>
                <a:cs typeface="Arial" pitchFamily="34" charset="0"/>
              </a:rPr>
              <a:t>потім кваліфікаційний сертифікат.</a:t>
            </a: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 cstate="print"/>
          <a:srcRect l="30144" t="12437" r="30794" b="17250"/>
          <a:stretch>
            <a:fillRect/>
          </a:stretch>
        </p:blipFill>
        <p:spPr bwMode="auto">
          <a:xfrm>
            <a:off x="7969250" y="0"/>
            <a:ext cx="889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23950" t="14681" r="21929" b="19945"/>
          <a:stretch>
            <a:fillRect/>
          </a:stretch>
        </p:blipFill>
        <p:spPr bwMode="auto">
          <a:xfrm>
            <a:off x="4499992" y="3356992"/>
            <a:ext cx="381642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kolosov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3284984"/>
            <a:ext cx="2376264" cy="321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0"/>
            <a:ext cx="7939608" cy="1295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400" dirty="0" smtClean="0"/>
              <a:t>Проведення наукових </a:t>
            </a:r>
            <a:r>
              <a:rPr lang="uk-UA" sz="2400" dirty="0" smtClean="0"/>
              <a:t>семінарів та підготовки</a:t>
            </a:r>
            <a:endParaRPr lang="en-US" sz="2400" dirty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09963" y="3106738"/>
            <a:ext cx="2276475" cy="1420812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571472" y="1052736"/>
            <a:ext cx="8176992" cy="5328592"/>
          </a:xfrm>
          <a:solidFill>
            <a:srgbClr val="FFCC00"/>
          </a:solidFill>
        </p:spPr>
        <p:txBody>
          <a:bodyPr>
            <a:normAutofit/>
          </a:bodyPr>
          <a:lstStyle/>
          <a:p>
            <a:pPr marL="914400" indent="-914400" eaLnBrk="1" hangingPunct="1">
              <a:buClr>
                <a:srgbClr val="C00000"/>
              </a:buClr>
              <a:buSzPct val="76000"/>
              <a:buFont typeface="Wingdings 2" pitchFamily="18" charset="2"/>
              <a:buNone/>
            </a:pPr>
            <a:endParaRPr lang="uk-UA" sz="2400" b="1" dirty="0" smtClean="0"/>
          </a:p>
          <a:p>
            <a:pPr marL="914400" indent="-914400" algn="ctr" eaLnBrk="1" hangingPunct="1">
              <a:buFont typeface="Wingdings 2" pitchFamily="18" charset="2"/>
              <a:buNone/>
            </a:pPr>
            <a:endParaRPr lang="en-US" sz="2400" dirty="0" smtClean="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 cstate="print"/>
          <a:srcRect l="30144" t="12437" r="30794" b="17250"/>
          <a:stretch>
            <a:fillRect/>
          </a:stretch>
        </p:blipFill>
        <p:spPr bwMode="auto">
          <a:xfrm>
            <a:off x="7969250" y="0"/>
            <a:ext cx="889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3" name="Picture 1" descr="D:\photo\обучение\для сайта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980728"/>
            <a:ext cx="2340452" cy="1999694"/>
          </a:xfrm>
          <a:prstGeom prst="rect">
            <a:avLst/>
          </a:prstGeom>
          <a:noFill/>
        </p:spPr>
      </p:pic>
      <p:pic>
        <p:nvPicPr>
          <p:cNvPr id="69634" name="Picture 2" descr="D:\photo\обучение\P0532_2206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077072"/>
            <a:ext cx="2819174" cy="2375313"/>
          </a:xfrm>
          <a:prstGeom prst="rect">
            <a:avLst/>
          </a:prstGeom>
          <a:noFill/>
        </p:spPr>
      </p:pic>
      <p:pic>
        <p:nvPicPr>
          <p:cNvPr id="69635" name="Picture 3" descr="D:\photo\обучение\платкевич_учен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980728"/>
            <a:ext cx="2776392" cy="2036021"/>
          </a:xfrm>
          <a:prstGeom prst="rect">
            <a:avLst/>
          </a:prstGeom>
          <a:noFill/>
        </p:spPr>
      </p:pic>
      <p:pic>
        <p:nvPicPr>
          <p:cNvPr id="69636" name="Picture 4" descr="D:\photo\обучение\зал победа_веб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005064"/>
            <a:ext cx="2409844" cy="2093135"/>
          </a:xfrm>
          <a:prstGeom prst="rect">
            <a:avLst/>
          </a:prstGeom>
          <a:noFill/>
        </p:spPr>
      </p:pic>
      <p:pic>
        <p:nvPicPr>
          <p:cNvPr id="69637" name="Picture 5" descr="D:\photo\обучение\колосов_веб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4509120"/>
            <a:ext cx="2594567" cy="1945926"/>
          </a:xfrm>
          <a:prstGeom prst="rect">
            <a:avLst/>
          </a:prstGeom>
          <a:noFill/>
        </p:spPr>
      </p:pic>
      <p:pic>
        <p:nvPicPr>
          <p:cNvPr id="12" name="Рисунок 11" descr="рожков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3888" y="908720"/>
            <a:ext cx="2808312" cy="2122258"/>
          </a:xfrm>
          <a:prstGeom prst="rect">
            <a:avLst/>
          </a:prstGeom>
        </p:spPr>
      </p:pic>
      <p:pic>
        <p:nvPicPr>
          <p:cNvPr id="13" name="Рисунок 12" descr="ученики_победа_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512" y="3933056"/>
            <a:ext cx="2843808" cy="2132856"/>
          </a:xfrm>
          <a:prstGeom prst="rect">
            <a:avLst/>
          </a:prstGeom>
        </p:spPr>
      </p:pic>
      <p:pic>
        <p:nvPicPr>
          <p:cNvPr id="14" name="Рисунок 13" descr="довбиш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95864" y="2276872"/>
            <a:ext cx="2720552" cy="2232248"/>
          </a:xfrm>
          <a:prstGeom prst="rect">
            <a:avLst/>
          </a:prstGeom>
        </p:spPr>
      </p:pic>
      <p:pic>
        <p:nvPicPr>
          <p:cNvPr id="2050" name="Picture 2" descr="D:\photo\обучение\новак_мелк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71600" y="2420888"/>
            <a:ext cx="2709664" cy="20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7196138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000" dirty="0" smtClean="0"/>
              <a:t> СТВОРЕННЯ ТК-315</a:t>
            </a:r>
            <a:endParaRPr lang="en-US" sz="3000" dirty="0"/>
          </a:p>
        </p:txBody>
      </p:sp>
      <p:pic>
        <p:nvPicPr>
          <p:cNvPr id="4608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09963" y="3106738"/>
            <a:ext cx="2276475" cy="1420812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571500" y="1052736"/>
            <a:ext cx="8072466" cy="5590974"/>
          </a:xfrm>
          <a:solidFill>
            <a:srgbClr val="FFCC00"/>
          </a:solidFill>
        </p:spPr>
        <p:txBody>
          <a:bodyPr>
            <a:normAutofit fontScale="70000" lnSpcReduction="20000"/>
          </a:bodyPr>
          <a:lstStyle/>
          <a:p>
            <a:r>
              <a:rPr lang="uk-UA" sz="2900" dirty="0" smtClean="0"/>
              <a:t>На сьогодні аналіз нормативної бази з питань техногенної та пожежної безпеки показує, що потребують врегулювання та розробки національних стандартів такі напрямки, як:</a:t>
            </a:r>
          </a:p>
          <a:p>
            <a:r>
              <a:rPr lang="uk-UA" sz="2900" b="1" dirty="0" smtClean="0"/>
              <a:t>техногенне та пожежне спостерігання;</a:t>
            </a:r>
          </a:p>
          <a:p>
            <a:r>
              <a:rPr lang="uk-UA" sz="2900" b="1" dirty="0" smtClean="0"/>
              <a:t>системи раннього виявлення надзвичайних ситуації;</a:t>
            </a:r>
          </a:p>
          <a:p>
            <a:r>
              <a:rPr lang="uk-UA" sz="2900" b="1" dirty="0" smtClean="0"/>
              <a:t>вогнезахист будівельних конструкцій;</a:t>
            </a:r>
          </a:p>
          <a:p>
            <a:r>
              <a:rPr lang="uk-UA" sz="2900" b="1" dirty="0" smtClean="0"/>
              <a:t>системи газового, порошкового, водяного та аерозольного пожежогасіння;</a:t>
            </a:r>
          </a:p>
          <a:p>
            <a:r>
              <a:rPr lang="uk-UA" sz="2900" b="1" dirty="0" smtClean="0"/>
              <a:t>системи попередження та ліквідації надзвичайних ситуацій.</a:t>
            </a:r>
          </a:p>
          <a:p>
            <a:r>
              <a:rPr lang="uk-UA" sz="2900" b="1" u="sng" dirty="0" smtClean="0"/>
              <a:t>Також, потребує необхідності створення нормативного акту технічного характеру з питань інженерних систем техногенного захисту з розробкою ряду розвиваючих національних стандартів.</a:t>
            </a:r>
          </a:p>
          <a:p>
            <a:r>
              <a:rPr lang="uk-UA" sz="2900" dirty="0" smtClean="0"/>
              <a:t>Для виконання даних завдань активно розпочав роботу  </a:t>
            </a:r>
            <a:r>
              <a:rPr lang="uk-UA" sz="2900" b="1" i="1" dirty="0" smtClean="0">
                <a:solidFill>
                  <a:srgbClr val="002060"/>
                </a:solidFill>
              </a:rPr>
              <a:t>Технічний комітет  315 «Системи техногенної і пожежної безпеки будівель і споруд» (Наказ </a:t>
            </a:r>
            <a:r>
              <a:rPr lang="uk-UA" sz="2900" b="1" i="1" dirty="0" err="1" smtClean="0">
                <a:solidFill>
                  <a:srgbClr val="002060"/>
                </a:solidFill>
              </a:rPr>
              <a:t>Мінрегіону</a:t>
            </a:r>
            <a:r>
              <a:rPr lang="uk-UA" sz="2900" b="1" i="1" dirty="0" smtClean="0">
                <a:solidFill>
                  <a:srgbClr val="002060"/>
                </a:solidFill>
              </a:rPr>
              <a:t> №103 від 05.03.2012 року)</a:t>
            </a:r>
          </a:p>
          <a:p>
            <a:pPr marL="914400" indent="-914400" eaLnBrk="1" hangingPunct="1"/>
            <a:endParaRPr lang="en-US" sz="2400" dirty="0" smtClean="0"/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2" cstate="print"/>
          <a:srcRect l="30144" t="12437" r="30794" b="17250"/>
          <a:stretch>
            <a:fillRect/>
          </a:stretch>
        </p:blipFill>
        <p:spPr bwMode="auto">
          <a:xfrm>
            <a:off x="7969250" y="0"/>
            <a:ext cx="889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7196138" cy="1295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000" dirty="0" smtClean="0"/>
              <a:t> Технічний Комітет-315</a:t>
            </a:r>
            <a:endParaRPr lang="en-US" sz="3000" dirty="0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09963" y="3106738"/>
            <a:ext cx="2276475" cy="1420812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571500" y="1052737"/>
            <a:ext cx="7960940" cy="5448076"/>
          </a:xfrm>
          <a:solidFill>
            <a:srgbClr val="FFCC00"/>
          </a:solidFill>
        </p:spPr>
        <p:txBody>
          <a:bodyPr>
            <a:normAutofit/>
          </a:bodyPr>
          <a:lstStyle/>
          <a:p>
            <a:pPr algn="just"/>
            <a:r>
              <a:rPr lang="uk-UA" sz="2400" dirty="0" smtClean="0">
                <a:latin typeface="Arial Narrow" pitchFamily="34" charset="0"/>
              </a:rPr>
              <a:t>Головою ТК 315 призначено </a:t>
            </a:r>
            <a:r>
              <a:rPr lang="uk-UA" sz="2400" dirty="0" err="1" smtClean="0">
                <a:latin typeface="Arial Narrow" pitchFamily="34" charset="0"/>
              </a:rPr>
              <a:t>Платкевича</a:t>
            </a:r>
            <a:r>
              <a:rPr lang="uk-UA" sz="2400" dirty="0" smtClean="0">
                <a:latin typeface="Arial Narrow" pitchFamily="34" charset="0"/>
              </a:rPr>
              <a:t> Бориса Станіславовича – Президента-Голову Правління УСПТБ.</a:t>
            </a:r>
            <a:endParaRPr lang="en-US" sz="2400" dirty="0" smtClean="0">
              <a:latin typeface="Arial Narrow" pitchFamily="34" charset="0"/>
            </a:endParaRPr>
          </a:p>
          <a:p>
            <a:pPr algn="just"/>
            <a:r>
              <a:rPr lang="uk-UA" sz="2400" dirty="0" smtClean="0">
                <a:latin typeface="Arial Narrow" pitchFamily="34" charset="0"/>
              </a:rPr>
              <a:t>Заступником голови ТК 315 призначено Носача Володимира Олександровича </a:t>
            </a:r>
            <a:r>
              <a:rPr lang="en-US" sz="2400" dirty="0" smtClean="0">
                <a:latin typeface="Arial Narrow" pitchFamily="34" charset="0"/>
              </a:rPr>
              <a:t>-</a:t>
            </a:r>
            <a:r>
              <a:rPr lang="uk-UA" sz="2400" dirty="0" smtClean="0">
                <a:latin typeface="Arial Narrow" pitchFamily="34" charset="0"/>
              </a:rPr>
              <a:t> віце-президента з питань пожежної безпеки УСПТБ.</a:t>
            </a:r>
          </a:p>
          <a:p>
            <a:pPr algn="just"/>
            <a:r>
              <a:rPr lang="uk-UA" sz="2400" dirty="0" smtClean="0">
                <a:latin typeface="Arial Narrow" pitchFamily="34" charset="0"/>
              </a:rPr>
              <a:t> ТК створено з метою  </a:t>
            </a:r>
            <a:r>
              <a:rPr lang="uk-UA" sz="2400" i="1" dirty="0" smtClean="0">
                <a:solidFill>
                  <a:srgbClr val="002060"/>
                </a:solidFill>
                <a:latin typeface="Arial Narrow" pitchFamily="34" charset="0"/>
              </a:rPr>
              <a:t>удосконалення національної стандартизації у галузі будівництва і виробництва будівельних матеріалів</a:t>
            </a:r>
            <a:r>
              <a:rPr lang="uk-UA" sz="2400" dirty="0" smtClean="0">
                <a:latin typeface="Arial Narrow" pitchFamily="34" charset="0"/>
              </a:rPr>
              <a:t> і виконує  функції з розроблення, розгляду та погодження і супроводження національних стандартів у сфері систем техногенної і пожежної безпеки будівель і споруд, бере участь у роботі споріднених ТК міжнародних та регіональних організацій і формування позиції України щодо розроблюваних нормативних документів цих організацій.</a:t>
            </a:r>
          </a:p>
          <a:p>
            <a:endParaRPr lang="uk-UA" sz="2400" dirty="0"/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 cstate="print"/>
          <a:srcRect l="30144" t="12437" r="30794" b="17250"/>
          <a:stretch>
            <a:fillRect/>
          </a:stretch>
        </p:blipFill>
        <p:spPr bwMode="auto">
          <a:xfrm>
            <a:off x="7969250" y="0"/>
            <a:ext cx="889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0"/>
            <a:ext cx="7196158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000" dirty="0" smtClean="0"/>
              <a:t>Структура технічного комітету</a:t>
            </a:r>
            <a:endParaRPr lang="en-US" sz="3000" dirty="0"/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09963" y="3106738"/>
            <a:ext cx="2276475" cy="1420812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571500" y="1285875"/>
            <a:ext cx="8215313" cy="4929188"/>
          </a:xfrm>
          <a:solidFill>
            <a:srgbClr val="FFCC00"/>
          </a:solidFill>
        </p:spPr>
        <p:txBody>
          <a:bodyPr>
            <a:normAutofit/>
          </a:bodyPr>
          <a:lstStyle/>
          <a:p>
            <a:pPr algn="just">
              <a:defRPr/>
            </a:pPr>
            <a:endParaRPr lang="uk-UA" sz="2400" dirty="0" smtClean="0"/>
          </a:p>
          <a:p>
            <a:pPr marL="914400" indent="-914400" eaLnBrk="1" hangingPunct="1">
              <a:lnSpc>
                <a:spcPct val="90000"/>
              </a:lnSpc>
              <a:buClr>
                <a:srgbClr val="C00000"/>
              </a:buClr>
              <a:buSzPct val="76000"/>
              <a:buFont typeface="Wingdings 2" pitchFamily="18" charset="2"/>
              <a:buNone/>
              <a:defRPr/>
            </a:pPr>
            <a:endParaRPr lang="uk-UA" sz="2400" b="1" dirty="0" smtClean="0"/>
          </a:p>
          <a:p>
            <a:pPr marL="914400" indent="-91440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2400" dirty="0" smtClean="0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 cstate="print"/>
          <a:srcRect l="30144" t="12437" r="30794" b="17250"/>
          <a:stretch>
            <a:fillRect/>
          </a:stretch>
        </p:blipFill>
        <p:spPr bwMode="auto">
          <a:xfrm>
            <a:off x="7969250" y="0"/>
            <a:ext cx="889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980727"/>
          <a:ext cx="8319896" cy="5363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926"/>
                <a:gridCol w="1148234"/>
                <a:gridCol w="1114194"/>
                <a:gridCol w="1824539"/>
                <a:gridCol w="2189446"/>
                <a:gridCol w="1751557"/>
              </a:tblGrid>
              <a:tr h="1119997">
                <a:tc>
                  <a:txBody>
                    <a:bodyPr/>
                    <a:lstStyle/>
                    <a:p>
                      <a:pPr algn="ctr" rtl="0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300" b="1"/>
                        <a:t>Назва підкомітетів </a:t>
                      </a:r>
                      <a:endParaRPr lang="ru-RU"/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dirty="0" err="1"/>
                        <a:t>Організація</a:t>
                      </a:r>
                      <a:r>
                        <a:rPr lang="ru-RU" sz="1200" b="1" dirty="0"/>
                        <a:t>, яка </a:t>
                      </a:r>
                      <a:r>
                        <a:rPr lang="ru-RU" sz="1200" b="1" dirty="0" err="1"/>
                        <a:t>здійснює</a:t>
                      </a:r>
                      <a:r>
                        <a:rPr lang="ru-RU" sz="1200" b="1" dirty="0"/>
                        <a:t> </a:t>
                      </a:r>
                      <a:r>
                        <a:rPr lang="ru-RU" sz="1200" b="1" dirty="0" err="1"/>
                        <a:t>функції</a:t>
                      </a:r>
                      <a:r>
                        <a:rPr lang="ru-RU" sz="1200" b="1" dirty="0"/>
                        <a:t> </a:t>
                      </a:r>
                      <a:r>
                        <a:rPr lang="ru-RU" sz="1200" b="1" dirty="0" err="1"/>
                        <a:t>секретаріату</a:t>
                      </a:r>
                      <a:endParaRPr lang="ru-RU" sz="1200" dirty="0"/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300" b="1" dirty="0"/>
                        <a:t>Голова </a:t>
                      </a:r>
                      <a:r>
                        <a:rPr lang="ru-RU" sz="1300" b="1" dirty="0" smtClean="0"/>
                        <a:t>ПК</a:t>
                      </a:r>
                      <a:endParaRPr lang="ru-RU" dirty="0"/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dirty="0" err="1"/>
                        <a:t>Відповідні</a:t>
                      </a:r>
                      <a:r>
                        <a:rPr lang="ru-RU" sz="1400" b="1" dirty="0"/>
                        <a:t> ТК </a:t>
                      </a:r>
                      <a:r>
                        <a:rPr lang="ru-RU" sz="1400" b="1" dirty="0" err="1"/>
                        <a:t>і</a:t>
                      </a:r>
                      <a:r>
                        <a:rPr lang="ru-RU" sz="1400" b="1" dirty="0"/>
                        <a:t> ПК </a:t>
                      </a:r>
                      <a:r>
                        <a:rPr lang="en-US" sz="1400" b="1" dirty="0"/>
                        <a:t>ISO/IEC, CEN, CENELEC, </a:t>
                      </a:r>
                      <a:r>
                        <a:rPr lang="ru-RU" sz="1400" b="1" dirty="0"/>
                        <a:t>МДР</a:t>
                      </a:r>
                      <a:endParaRPr lang="ru-RU" sz="1400" dirty="0"/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300" b="1" dirty="0" err="1"/>
                        <a:t>Об’єкти</a:t>
                      </a:r>
                      <a:r>
                        <a:rPr lang="ru-RU" sz="1300" b="1" dirty="0"/>
                        <a:t> </a:t>
                      </a:r>
                      <a:r>
                        <a:rPr lang="ru-RU" sz="1300" b="1" dirty="0" err="1"/>
                        <a:t>стандартизації</a:t>
                      </a:r>
                      <a:endParaRPr lang="ru-RU" dirty="0"/>
                    </a:p>
                  </a:txBody>
                  <a:tcPr marL="66675" marR="66675" marT="66675" marB="66675" anchor="ctr"/>
                </a:tc>
              </a:tr>
              <a:tr h="2048356">
                <a:tc>
                  <a:txBody>
                    <a:bodyPr/>
                    <a:lstStyle/>
                    <a:p>
                      <a:pPr rtl="0"/>
                      <a:r>
                        <a:rPr lang="en-US" sz="1600" dirty="0"/>
                        <a:t>1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600" dirty="0"/>
                        <a:t>ПК 1 «Системи техногенної безпеки будівель </a:t>
                      </a:r>
                      <a:r>
                        <a:rPr lang="ru-RU" sz="1600" dirty="0" err="1"/>
                        <a:t>і</a:t>
                      </a:r>
                      <a:r>
                        <a:rPr lang="ru-RU" sz="1600" dirty="0"/>
                        <a:t> споруд»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600" dirty="0"/>
                        <a:t>ПП «НТЦ УСВППП</a:t>
                      </a:r>
                      <a:r>
                        <a:rPr lang="ru-RU" sz="1600" dirty="0" smtClean="0"/>
                        <a:t>»</a:t>
                      </a:r>
                      <a:endParaRPr lang="ru-RU" sz="1600" dirty="0"/>
                    </a:p>
                    <a:p>
                      <a:pPr rtl="0"/>
                      <a:endParaRPr lang="en-US" sz="1600" dirty="0"/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600" dirty="0" err="1"/>
                        <a:t>Лагода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smtClean="0"/>
                        <a:t>О.В. </a:t>
                      </a:r>
                      <a:r>
                        <a:rPr lang="ru-RU" sz="1600" dirty="0"/>
                        <a:t>–</a:t>
                      </a:r>
                    </a:p>
                    <a:p>
                      <a:pPr rtl="0"/>
                      <a:r>
                        <a:rPr lang="ru-RU" sz="1600" dirty="0"/>
                        <a:t>заступник </a:t>
                      </a:r>
                      <a:r>
                        <a:rPr lang="ru-RU" sz="1600" dirty="0" err="1"/>
                        <a:t>голови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 smtClean="0"/>
                        <a:t>секретаріату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УСПТБ</a:t>
                      </a:r>
                      <a:endParaRPr lang="ru-RU" sz="1600" dirty="0"/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dirty="0"/>
                        <a:t>CEN/TC 72, CEN/TC 191, CEN/TC 127, CEN/TC 340, CEN/TC 72, CEN/TC 192, CEN/TC 89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/>
                        <a:t>91.120.01 Зовнішній та внутрішній захист будівель взагалі</a:t>
                      </a:r>
                      <a:r>
                        <a:rPr lang="ru-RU" sz="1400" dirty="0"/>
                        <a:t> в частині систем техногенної безпеки будівель </a:t>
                      </a:r>
                      <a:r>
                        <a:rPr lang="ru-RU" sz="1400" dirty="0" err="1"/>
                        <a:t>і</a:t>
                      </a:r>
                      <a:r>
                        <a:rPr lang="ru-RU" sz="1400" dirty="0"/>
                        <a:t> споруд</a:t>
                      </a:r>
                    </a:p>
                  </a:txBody>
                  <a:tcPr marL="66675" marR="66675" marT="66675" marB="66675"/>
                </a:tc>
              </a:tr>
              <a:tr h="2194805">
                <a:tc>
                  <a:txBody>
                    <a:bodyPr/>
                    <a:lstStyle/>
                    <a:p>
                      <a:pPr rtl="0"/>
                      <a:r>
                        <a:rPr lang="en-US" sz="1600"/>
                        <a:t>2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600" dirty="0"/>
                        <a:t>ПК 2 «Системи пожежної безпеки будівель </a:t>
                      </a:r>
                      <a:r>
                        <a:rPr lang="ru-RU" sz="1600" dirty="0" err="1"/>
                        <a:t>і</a:t>
                      </a:r>
                      <a:r>
                        <a:rPr lang="ru-RU" sz="1600" dirty="0"/>
                        <a:t> споруд»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dirty="0" smtClean="0"/>
                        <a:t>ПП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/>
                        <a:t>«НТЦ </a:t>
                      </a:r>
                      <a:r>
                        <a:rPr lang="ru-RU" sz="1400"/>
                        <a:t>«</a:t>
                      </a:r>
                      <a:r>
                        <a:rPr lang="ru-RU" sz="1400" smtClean="0"/>
                        <a:t>УФСБ»</a:t>
                      </a:r>
                      <a:endParaRPr lang="ru-RU" sz="1400" dirty="0"/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600" dirty="0"/>
                        <a:t>Носач </a:t>
                      </a:r>
                      <a:r>
                        <a:rPr lang="ru-RU" sz="1600" dirty="0" smtClean="0"/>
                        <a:t>В. О. </a:t>
                      </a:r>
                      <a:r>
                        <a:rPr lang="ru-RU" sz="1600" dirty="0"/>
                        <a:t>–</a:t>
                      </a:r>
                      <a:r>
                        <a:rPr lang="ru-RU" sz="1600" b="1" dirty="0"/>
                        <a:t> </a:t>
                      </a:r>
                      <a:endParaRPr lang="ru-RU" sz="1600" dirty="0"/>
                    </a:p>
                    <a:p>
                      <a:pPr rtl="0"/>
                      <a:r>
                        <a:rPr lang="ru-RU" sz="1600" dirty="0" err="1" smtClean="0"/>
                        <a:t>Віце-президент</a:t>
                      </a:r>
                      <a:r>
                        <a:rPr lang="ru-RU" sz="1600" dirty="0" smtClean="0"/>
                        <a:t> УСПТБ</a:t>
                      </a:r>
                      <a:endParaRPr lang="ru-RU" sz="1600" dirty="0"/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dirty="0"/>
                        <a:t>CEN/TC 72, CEN/TC 191, CEN/TC 127, CEN/TC 340, CEN/TC 72, CEN/TC 192, CEN/TC 89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/>
                        <a:t>91.120.01 Зовнішній та внутрішній захист будівель взагалі</a:t>
                      </a:r>
                      <a:r>
                        <a:rPr lang="ru-RU" sz="1400" dirty="0"/>
                        <a:t> в частині систем пожежної безпеки будівель </a:t>
                      </a:r>
                      <a:r>
                        <a:rPr lang="ru-RU" sz="1400" dirty="0" err="1"/>
                        <a:t>і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smtClean="0"/>
                        <a:t>споруд</a:t>
                      </a:r>
                      <a:endParaRPr lang="ru-RU" sz="1400" dirty="0"/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0"/>
            <a:ext cx="7196158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000" dirty="0" smtClean="0"/>
              <a:t> СТВОРЕННЯ союзу </a:t>
            </a:r>
            <a:endParaRPr lang="en-US" sz="3000" dirty="0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09963" y="3106738"/>
            <a:ext cx="2276475" cy="1420812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571500" y="1285875"/>
            <a:ext cx="7858125" cy="4929188"/>
          </a:xfrm>
          <a:solidFill>
            <a:srgbClr val="FFCC00"/>
          </a:solidFill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sz="2400" dirty="0" smtClean="0">
                <a:latin typeface="Arial Narrow" pitchFamily="34" charset="0"/>
              </a:rPr>
              <a:t>Всеукраїнська громадська організація </a:t>
            </a:r>
            <a:r>
              <a:rPr lang="uk-UA" sz="2400" b="1" dirty="0" smtClean="0">
                <a:latin typeface="Arial Narrow" pitchFamily="34" charset="0"/>
              </a:rPr>
              <a:t>«Український союз пожежної та техногенної безпеки» </a:t>
            </a:r>
            <a:r>
              <a:rPr lang="uk-UA" sz="2400" dirty="0" smtClean="0">
                <a:latin typeface="Arial Narrow" pitchFamily="34" charset="0"/>
              </a:rPr>
              <a:t>(ВГО « УСПТБ ») створена в 2004 </a:t>
            </a:r>
            <a:r>
              <a:rPr lang="uk-UA" sz="2400" dirty="0" smtClean="0">
                <a:latin typeface="Arial Narrow" pitchFamily="34" charset="0"/>
              </a:rPr>
              <a:t>році   (</a:t>
            </a:r>
            <a:r>
              <a:rPr lang="uk-UA" sz="2400" dirty="0" smtClean="0">
                <a:latin typeface="Arial Narrow" pitchFamily="34" charset="0"/>
              </a:rPr>
              <a:t>зареєстровано </a:t>
            </a:r>
            <a:r>
              <a:rPr lang="uk-UA" sz="2400" dirty="0" smtClean="0">
                <a:latin typeface="Arial Narrow" pitchFamily="34" charset="0"/>
              </a:rPr>
              <a:t>Міністерством юстиції України 19 жовтня 2004 року за № </a:t>
            </a:r>
            <a:r>
              <a:rPr lang="uk-UA" sz="2400" dirty="0" smtClean="0">
                <a:latin typeface="Arial Narrow" pitchFamily="34" charset="0"/>
              </a:rPr>
              <a:t>2163)</a:t>
            </a:r>
            <a:r>
              <a:rPr lang="uk-UA" sz="2400" dirty="0" smtClean="0">
                <a:latin typeface="Arial Narrow" pitchFamily="34" charset="0"/>
              </a:rPr>
              <a:t>. </a:t>
            </a:r>
            <a:endParaRPr lang="uk-UA" sz="2400" dirty="0" smtClean="0">
              <a:latin typeface="Arial Narrow" pitchFamily="34" charset="0"/>
            </a:endParaRPr>
          </a:p>
          <a:p>
            <a:pPr algn="just"/>
            <a:r>
              <a:rPr lang="uk-UA" sz="2400" dirty="0" smtClean="0">
                <a:latin typeface="Arial Narrow" pitchFamily="34" charset="0"/>
              </a:rPr>
              <a:t>До її складу входить </a:t>
            </a:r>
            <a:r>
              <a:rPr lang="uk-UA" sz="2400" b="1" dirty="0" smtClean="0">
                <a:latin typeface="Arial Narrow" pitchFamily="34" charset="0"/>
              </a:rPr>
              <a:t>142</a:t>
            </a:r>
            <a:r>
              <a:rPr lang="uk-UA" sz="2400" dirty="0" smtClean="0">
                <a:latin typeface="Arial Narrow" pitchFamily="34" charset="0"/>
              </a:rPr>
              <a:t> підприємства, з яких </a:t>
            </a:r>
            <a:r>
              <a:rPr lang="uk-UA" sz="2400" b="1" dirty="0" smtClean="0">
                <a:latin typeface="Arial Narrow" pitchFamily="34" charset="0"/>
              </a:rPr>
              <a:t>133</a:t>
            </a:r>
            <a:r>
              <a:rPr lang="uk-UA" sz="2400" dirty="0" smtClean="0">
                <a:latin typeface="Arial Narrow" pitchFamily="34" charset="0"/>
              </a:rPr>
              <a:t> – це колективні підприємства, наукові установи та організації усіх форм власності, що здійснюють діяльність у сфері пожежної безпеки, та </a:t>
            </a:r>
            <a:r>
              <a:rPr lang="uk-UA" sz="2400" b="1" dirty="0" smtClean="0">
                <a:latin typeface="Arial Narrow" pitchFamily="34" charset="0"/>
              </a:rPr>
              <a:t>9  </a:t>
            </a:r>
            <a:r>
              <a:rPr lang="uk-UA" sz="2400" dirty="0" smtClean="0">
                <a:latin typeface="Arial Narrow" pitchFamily="34" charset="0"/>
              </a:rPr>
              <a:t>фізичних осіб.</a:t>
            </a:r>
          </a:p>
          <a:p>
            <a:pPr algn="just"/>
            <a:r>
              <a:rPr lang="uk-UA" sz="2400" dirty="0" smtClean="0">
                <a:latin typeface="Arial Narrow" pitchFamily="34" charset="0"/>
              </a:rPr>
              <a:t> Організація налічує </a:t>
            </a:r>
            <a:r>
              <a:rPr lang="uk-UA" sz="2400" b="1" dirty="0" smtClean="0">
                <a:latin typeface="Arial Narrow" pitchFamily="34" charset="0"/>
              </a:rPr>
              <a:t>17</a:t>
            </a:r>
            <a:r>
              <a:rPr lang="uk-UA" sz="2400" dirty="0" smtClean="0">
                <a:latin typeface="Arial Narrow" pitchFamily="34" charset="0"/>
              </a:rPr>
              <a:t> регіональних осередків</a:t>
            </a:r>
            <a:r>
              <a:rPr lang="uk-UA" sz="2400" dirty="0" smtClean="0"/>
              <a:t>.</a:t>
            </a:r>
          </a:p>
          <a:p>
            <a:pPr marL="914400" indent="-914400" eaLnBrk="1" hangingPunct="1">
              <a:lnSpc>
                <a:spcPct val="90000"/>
              </a:lnSpc>
              <a:buClr>
                <a:srgbClr val="C00000"/>
              </a:buClr>
              <a:buSzPct val="76000"/>
              <a:buFont typeface="Wingdings 2" pitchFamily="18" charset="2"/>
              <a:buNone/>
            </a:pPr>
            <a:endParaRPr lang="uk-UA" sz="2400" b="1" dirty="0" smtClean="0"/>
          </a:p>
          <a:p>
            <a:pPr marL="914400" indent="-91440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400" dirty="0" smtClean="0"/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 cstate="print"/>
          <a:srcRect l="30144" t="12437" r="30794" b="17250"/>
          <a:stretch>
            <a:fillRect/>
          </a:stretch>
        </p:blipFill>
        <p:spPr bwMode="auto">
          <a:xfrm>
            <a:off x="7969250" y="0"/>
            <a:ext cx="889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7196138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3000" dirty="0"/>
          </a:p>
        </p:txBody>
      </p:sp>
      <p:pic>
        <p:nvPicPr>
          <p:cNvPr id="4608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09963" y="3106738"/>
            <a:ext cx="2276475" cy="1420812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571500" y="1052736"/>
            <a:ext cx="7858125" cy="5162327"/>
          </a:xfrm>
          <a:solidFill>
            <a:srgbClr val="FFCC00"/>
          </a:solidFill>
        </p:spPr>
        <p:txBody>
          <a:bodyPr>
            <a:normAutofit/>
          </a:bodyPr>
          <a:lstStyle/>
          <a:p>
            <a:pPr marL="914400" indent="-914400" algn="ctr" eaLnBrk="1" hangingPunct="1"/>
            <a:endParaRPr lang="uk-UA" sz="3600" dirty="0" smtClean="0"/>
          </a:p>
          <a:p>
            <a:pPr marL="914400" indent="-914400" algn="ctr" eaLnBrk="1" hangingPunct="1"/>
            <a:endParaRPr lang="uk-UA" sz="3600" dirty="0" smtClean="0"/>
          </a:p>
          <a:p>
            <a:pPr marL="914400" indent="-914400" algn="ctr" eaLnBrk="1" hangingPunct="1"/>
            <a:r>
              <a:rPr lang="uk-UA" sz="3600" dirty="0" smtClean="0"/>
              <a:t>ДЯКУЮ ЗА УВАГУ !</a:t>
            </a:r>
          </a:p>
          <a:p>
            <a:pPr marL="914400" indent="-914400" algn="ctr" eaLnBrk="1" hangingPunct="1"/>
            <a:endParaRPr lang="uk-UA" sz="3600" dirty="0" smtClean="0"/>
          </a:p>
          <a:p>
            <a:pPr marL="914400" indent="-914400" algn="ctr" eaLnBrk="1" hangingPunct="1">
              <a:buNone/>
            </a:pPr>
            <a:r>
              <a:rPr lang="uk-UA" sz="2800" dirty="0" err="1" smtClean="0"/>
              <a:t>Платкевич</a:t>
            </a:r>
            <a:r>
              <a:rPr lang="uk-UA" sz="2800" dirty="0" smtClean="0"/>
              <a:t> Борис Станіславович</a:t>
            </a:r>
            <a:endParaRPr lang="en-US" sz="2800" dirty="0" smtClean="0"/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2" cstate="print"/>
          <a:srcRect l="30144" t="12437" r="30794" b="17250"/>
          <a:stretch>
            <a:fillRect/>
          </a:stretch>
        </p:blipFill>
        <p:spPr bwMode="auto">
          <a:xfrm>
            <a:off x="7969250" y="0"/>
            <a:ext cx="889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7196138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000" dirty="0" smtClean="0"/>
              <a:t>СТВОРЕННЯ союзу </a:t>
            </a:r>
            <a:endParaRPr lang="en-US" sz="3000" dirty="0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09963" y="3106738"/>
            <a:ext cx="2276475" cy="1420812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571500" y="1000125"/>
            <a:ext cx="8072438" cy="5500688"/>
          </a:xfrm>
          <a:solidFill>
            <a:srgbClr val="FFCC00"/>
          </a:solidFill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endParaRPr lang="uk-UA" sz="2800" dirty="0"/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 cstate="print"/>
          <a:srcRect l="30144" t="12437" r="30794" b="17250"/>
          <a:stretch>
            <a:fillRect/>
          </a:stretch>
        </p:blipFill>
        <p:spPr bwMode="auto">
          <a:xfrm>
            <a:off x="7969250" y="0"/>
            <a:ext cx="889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photo\Фото презент\ве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8136904" cy="5529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7196138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000" dirty="0" smtClean="0"/>
              <a:t>мета союзу</a:t>
            </a:r>
            <a:endParaRPr lang="en-US" sz="3000" dirty="0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09963" y="3106738"/>
            <a:ext cx="2276475" cy="1420812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571500" y="1000125"/>
            <a:ext cx="8072438" cy="5500688"/>
          </a:xfrm>
          <a:solidFill>
            <a:srgbClr val="FFCC00"/>
          </a:solidFill>
        </p:spPr>
        <p:txBody>
          <a:bodyPr>
            <a:normAutofit lnSpcReduction="10000"/>
          </a:bodyPr>
          <a:lstStyle/>
          <a:p>
            <a:pPr algn="just"/>
            <a:r>
              <a:rPr lang="uk-UA" sz="2800" dirty="0" smtClean="0">
                <a:latin typeface="Arial Narrow" pitchFamily="34" charset="0"/>
              </a:rPr>
              <a:t>Головною метою діяльності союзу є спрямованість на </a:t>
            </a:r>
            <a:r>
              <a:rPr lang="uk-UA" sz="2800" i="1" dirty="0" smtClean="0">
                <a:solidFill>
                  <a:srgbClr val="002060"/>
                </a:solidFill>
                <a:latin typeface="Arial Narrow" pitchFamily="34" charset="0"/>
              </a:rPr>
              <a:t>поліпшення екологічної ситуації </a:t>
            </a:r>
            <a:r>
              <a:rPr lang="uk-UA" sz="2800" dirty="0" smtClean="0">
                <a:latin typeface="Arial Narrow" pitchFamily="34" charset="0"/>
              </a:rPr>
              <a:t>шляхом сприяння розробці та впровадженню засобів і методів протипожежної охорони та техногенної безпеки, захисту вітчизняного ринку пожежного та техногенного призначення, спільних інтересів своїх членів.</a:t>
            </a:r>
          </a:p>
          <a:p>
            <a:pPr algn="just"/>
            <a:r>
              <a:rPr lang="uk-UA" sz="2800" dirty="0" smtClean="0">
                <a:latin typeface="Arial Narrow" pitchFamily="34" charset="0"/>
              </a:rPr>
              <a:t>З дня своєї реєстрації організація активно працює над створенням </a:t>
            </a:r>
            <a:r>
              <a:rPr lang="uk-UA" sz="2800" i="1" dirty="0" smtClean="0">
                <a:solidFill>
                  <a:srgbClr val="002060"/>
                </a:solidFill>
                <a:latin typeface="Arial Narrow" pitchFamily="34" charset="0"/>
              </a:rPr>
              <a:t>цивілізованих умов роботи </a:t>
            </a:r>
            <a:r>
              <a:rPr lang="uk-UA" sz="2800" dirty="0" smtClean="0">
                <a:latin typeface="Arial Narrow" pitchFamily="34" charset="0"/>
              </a:rPr>
              <a:t>на ринку  протипожежного та техногенного захисту, приділяючи особливу увагу якості продукції, робіт та послуг, а також </a:t>
            </a:r>
            <a:r>
              <a:rPr lang="uk-UA" sz="2800" i="1" dirty="0" smtClean="0">
                <a:solidFill>
                  <a:srgbClr val="002060"/>
                </a:solidFill>
                <a:latin typeface="Arial Narrow" pitchFamily="34" charset="0"/>
              </a:rPr>
              <a:t>сприянню забезпечення галузі нормативно-регуляторною та  нормативно – технічною базою на рівні стандартів ЄС</a:t>
            </a:r>
            <a:r>
              <a:rPr lang="uk-UA" sz="2800" dirty="0" smtClean="0">
                <a:latin typeface="Arial Narrow" pitchFamily="34" charset="0"/>
              </a:rPr>
              <a:t>. </a:t>
            </a:r>
          </a:p>
          <a:p>
            <a:endParaRPr lang="uk-UA" sz="2800" dirty="0"/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 cstate="print"/>
          <a:srcRect l="30144" t="12437" r="30794" b="17250"/>
          <a:stretch>
            <a:fillRect/>
          </a:stretch>
        </p:blipFill>
        <p:spPr bwMode="auto">
          <a:xfrm>
            <a:off x="7969250" y="0"/>
            <a:ext cx="889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7196138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000" dirty="0" smtClean="0"/>
              <a:t>Діяльність союзу</a:t>
            </a:r>
            <a:endParaRPr lang="en-US" sz="3000" dirty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09963" y="3106738"/>
            <a:ext cx="2276475" cy="1420812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500063" y="980728"/>
            <a:ext cx="8072437" cy="5544616"/>
          </a:xfrm>
          <a:solidFill>
            <a:srgbClr val="FFCC00"/>
          </a:solidFill>
        </p:spPr>
        <p:txBody>
          <a:bodyPr>
            <a:normAutofit lnSpcReduction="10000"/>
          </a:bodyPr>
          <a:lstStyle/>
          <a:p>
            <a:pPr algn="just"/>
            <a:r>
              <a:rPr lang="uk-UA" sz="2800" dirty="0" smtClean="0">
                <a:latin typeface="Arial Narrow" pitchFamily="34" charset="0"/>
              </a:rPr>
              <a:t>Союз  є ініціатором та розробником багатьох </a:t>
            </a:r>
            <a:r>
              <a:rPr lang="uk-UA" sz="2800" i="1" dirty="0" smtClean="0">
                <a:solidFill>
                  <a:srgbClr val="002060"/>
                </a:solidFill>
                <a:latin typeface="Arial Narrow" pitchFamily="34" charset="0"/>
              </a:rPr>
              <a:t>нормативних актів </a:t>
            </a:r>
            <a:r>
              <a:rPr lang="uk-UA" sz="2800" dirty="0" smtClean="0">
                <a:latin typeface="Arial Narrow" pitchFamily="34" charset="0"/>
              </a:rPr>
              <a:t>в галузі пожежної безпеки, а також здійснює науково-технічну діяльність у сферах будівництва, виробництва будівельних матеріалів, архітектури і містобудування. </a:t>
            </a:r>
          </a:p>
          <a:p>
            <a:pPr algn="just"/>
            <a:r>
              <a:rPr lang="uk-UA" sz="2800" dirty="0" smtClean="0">
                <a:latin typeface="Arial Narrow" pitchFamily="34" charset="0"/>
              </a:rPr>
              <a:t>На замовлення Міністерства регіонального розвитку і будівництва України УСПТБ </a:t>
            </a:r>
            <a:r>
              <a:rPr lang="uk-UA" sz="2800" dirty="0" smtClean="0">
                <a:latin typeface="Arial Narrow" pitchFamily="34" charset="0"/>
              </a:rPr>
              <a:t>розробив </a:t>
            </a:r>
            <a:r>
              <a:rPr lang="uk-UA" sz="2800" dirty="0" smtClean="0">
                <a:solidFill>
                  <a:srgbClr val="002060"/>
                </a:solidFill>
                <a:latin typeface="Arial Narrow" pitchFamily="34" charset="0"/>
              </a:rPr>
              <a:t>ДБН </a:t>
            </a:r>
            <a:r>
              <a:rPr lang="uk-UA" sz="2800" dirty="0" smtClean="0">
                <a:solidFill>
                  <a:srgbClr val="002060"/>
                </a:solidFill>
                <a:latin typeface="Arial Narrow" pitchFamily="34" charset="0"/>
              </a:rPr>
              <a:t>В.2-5-56:2010 </a:t>
            </a:r>
            <a:r>
              <a:rPr lang="uk-UA" sz="2800" u="sng" dirty="0" smtClean="0">
                <a:latin typeface="Arial Narrow" pitchFamily="34" charset="0"/>
              </a:rPr>
              <a:t>Інженерне обладнання будинків і споруд «Системи протипожежного захисту</a:t>
            </a:r>
            <a:r>
              <a:rPr lang="uk-UA" sz="2800" u="sng" dirty="0" smtClean="0">
                <a:latin typeface="Arial Narrow" pitchFamily="34" charset="0"/>
              </a:rPr>
              <a:t>»</a:t>
            </a:r>
            <a:r>
              <a:rPr lang="uk-UA" sz="2800" dirty="0" smtClean="0">
                <a:latin typeface="Arial Narrow" pitchFamily="34" charset="0"/>
              </a:rPr>
              <a:t>, який є науково-дослідною роботою та введено </a:t>
            </a:r>
            <a:r>
              <a:rPr lang="uk-UA" sz="2800" dirty="0" smtClean="0">
                <a:latin typeface="Arial Narrow" pitchFamily="34" charset="0"/>
              </a:rPr>
              <a:t>в дію з </a:t>
            </a:r>
            <a:r>
              <a:rPr lang="uk-UA" sz="2800" dirty="0" smtClean="0">
                <a:latin typeface="Arial Narrow" pitchFamily="34" charset="0"/>
              </a:rPr>
              <a:t>01.10.2011.</a:t>
            </a:r>
            <a:endParaRPr lang="uk-UA" sz="2800" dirty="0" smtClean="0">
              <a:latin typeface="Arial Narrow" pitchFamily="34" charset="0"/>
            </a:endParaRPr>
          </a:p>
          <a:p>
            <a:pPr algn="just"/>
            <a:r>
              <a:rPr lang="uk-UA" sz="2800" b="1" dirty="0" smtClean="0">
                <a:latin typeface="Arial Narrow" pitchFamily="34" charset="0"/>
              </a:rPr>
              <a:t>Розроблено 23 національних стандарти</a:t>
            </a:r>
            <a:r>
              <a:rPr lang="uk-UA" sz="2800" dirty="0" smtClean="0">
                <a:latin typeface="Arial Narrow" pitchFamily="34" charset="0"/>
              </a:rPr>
              <a:t> за участю фахівців підприємств-членів УСПТБ та відомчих структур.</a:t>
            </a:r>
          </a:p>
          <a:p>
            <a:pPr algn="just"/>
            <a:endParaRPr lang="uk-UA" sz="2800" dirty="0" smtClean="0"/>
          </a:p>
          <a:p>
            <a:pPr algn="just"/>
            <a:endParaRPr lang="uk-UA" sz="2800" dirty="0" smtClean="0"/>
          </a:p>
          <a:p>
            <a:pPr algn="just"/>
            <a:endParaRPr lang="uk-UA" sz="2800" dirty="0" smtClean="0"/>
          </a:p>
          <a:p>
            <a:pPr algn="just"/>
            <a:endParaRPr lang="uk-UA" sz="2800" dirty="0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 cstate="print"/>
          <a:srcRect l="30144" t="12437" r="30794" b="17250"/>
          <a:stretch>
            <a:fillRect/>
          </a:stretch>
        </p:blipFill>
        <p:spPr bwMode="auto">
          <a:xfrm>
            <a:off x="7969250" y="0"/>
            <a:ext cx="889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04800" y="214290"/>
            <a:ext cx="7553348" cy="85725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400" dirty="0" smtClean="0"/>
              <a:t>ДІЯЛЬНІСТЬ  союзу . Нормативні документи</a:t>
            </a:r>
            <a:endParaRPr lang="en-US" sz="2400" dirty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09963" y="3106738"/>
            <a:ext cx="2276475" cy="1420812"/>
          </a:xfrm>
        </p:spPr>
      </p:pic>
      <p:sp>
        <p:nvSpPr>
          <p:cNvPr id="20484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571500" y="1285875"/>
            <a:ext cx="7858125" cy="4929188"/>
          </a:xfrm>
          <a:solidFill>
            <a:srgbClr val="FFCC00"/>
          </a:solidFill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uk-UA" sz="2200" dirty="0" smtClean="0"/>
              <a:t>      </a:t>
            </a:r>
          </a:p>
          <a:p>
            <a:pPr eaLnBrk="1" hangingPunct="1">
              <a:lnSpc>
                <a:spcPct val="90000"/>
              </a:lnSpc>
            </a:pPr>
            <a:endParaRPr lang="en-US" sz="2200" dirty="0" smtClean="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 cstate="print"/>
          <a:srcRect l="30144" t="12437" r="30794" b="17250"/>
          <a:stretch>
            <a:fillRect/>
          </a:stretch>
        </p:blipFill>
        <p:spPr bwMode="auto">
          <a:xfrm>
            <a:off x="7969250" y="0"/>
            <a:ext cx="889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1000108"/>
          <a:ext cx="8215370" cy="514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  <a:gridCol w="6429420"/>
              </a:tblGrid>
              <a:tr h="345759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Документ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Назва</a:t>
                      </a:r>
                      <a:endParaRPr lang="en-US" sz="1200" dirty="0"/>
                    </a:p>
                  </a:txBody>
                  <a:tcPr/>
                </a:tc>
              </a:tr>
              <a:tr h="300774">
                <a:tc>
                  <a:txBody>
                    <a:bodyPr/>
                    <a:lstStyle/>
                    <a:p>
                      <a:pPr marL="0" marR="0" indent="1143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ДСТУ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EN</a:t>
                      </a: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 54-1:2003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Системи пожежної сигналізації. Частина 1. Вступ.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254">
                <a:tc>
                  <a:txBody>
                    <a:bodyPr/>
                    <a:lstStyle/>
                    <a:p>
                      <a:pPr marL="0" marR="0" indent="1143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ДСТУ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EN</a:t>
                      </a: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 54-2:2003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Системи пожежної сигналізації. Частина 2. Прилади приймально-контрольні пожежні.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9814">
                <a:tc>
                  <a:txBody>
                    <a:bodyPr/>
                    <a:lstStyle/>
                    <a:p>
                      <a:pPr marL="0" marR="0" indent="1143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ДСТУ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EN</a:t>
                      </a: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 54-3:2003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Системи пожежної сигналізації. Частина 3. Оповіщувачі пожежні звукові.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9814">
                <a:tc>
                  <a:txBody>
                    <a:bodyPr/>
                    <a:lstStyle/>
                    <a:p>
                      <a:pPr marL="0" marR="0" indent="1143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ДСТУ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EN</a:t>
                      </a: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 54-4:2003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Системи пожежної сигналізації. Частина 4. </a:t>
                      </a:r>
                      <a:r>
                        <a:rPr lang="uk-UA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Устаткування 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електроживлення.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718">
                <a:tc>
                  <a:txBody>
                    <a:bodyPr/>
                    <a:lstStyle/>
                    <a:p>
                      <a:pPr marL="0" marR="0" indent="1143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ДСТУ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EN</a:t>
                      </a: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 54-5:2003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Системи пожежної сигналізації. Частина 5. Сповщувачі пожежні теплові точкові.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702">
                <a:tc>
                  <a:txBody>
                    <a:bodyPr/>
                    <a:lstStyle/>
                    <a:p>
                      <a:pPr marL="0" marR="0" indent="1143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ДСТУ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EN</a:t>
                      </a: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 54-7:2004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Системи пожежної сигналізації. Частина 7. Сповіщувачі пожежні димові точкові розсіяного світла, пропущеного світла або іонізаційні.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254">
                <a:tc>
                  <a:txBody>
                    <a:bodyPr/>
                    <a:lstStyle/>
                    <a:p>
                      <a:pPr marL="0" marR="0" indent="1143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ДСТУ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EN</a:t>
                      </a: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 54-10:2004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Системи пожежної сигналізації. Частина 10. Сповіщувачі пожежні полум’я точкові.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746">
                <a:tc>
                  <a:txBody>
                    <a:bodyPr/>
                    <a:lstStyle/>
                    <a:p>
                      <a:pPr marL="0" marR="0" indent="1143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ДСТУ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EN</a:t>
                      </a: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 54-11:2004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Системи пожежної сигналізації. Частина 11. Сповіщувачі пожежні ручні.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5009">
                <a:tc>
                  <a:txBody>
                    <a:bodyPr/>
                    <a:lstStyle/>
                    <a:p>
                      <a:pPr marL="0" marR="0" indent="1143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ДСТУ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EN</a:t>
                      </a: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 54-12:2004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Системи пожежної сигналізації. Частина 12. Сповіщувачі пожежні димові лінійні пропущеного світла.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8628">
                <a:tc>
                  <a:txBody>
                    <a:bodyPr/>
                    <a:lstStyle/>
                    <a:p>
                      <a:pPr marL="0" marR="0" indent="1143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ДСТУ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EN</a:t>
                      </a: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 54-13:2004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Системи пожежної сигналізації. Частина 13. Вимоги щодо систем та оцінювання сумісності.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0066">
                <a:tc>
                  <a:txBody>
                    <a:bodyPr/>
                    <a:lstStyle/>
                    <a:p>
                      <a:pPr marL="0" marR="0" indent="1143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ДСТУ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pr</a:t>
                      </a: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50136-1-1:2004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Системи передавання тривожних сповіщень та устаткування. Частина1. Загальні вимоги до систем передавання тривожних сповіщень.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kumimoji="0" lang="uk-UA" sz="14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ДСТУ 4490:2005</a:t>
                      </a:r>
                      <a:endParaRPr kumimoji="0" lang="en-US" sz="14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uk-UA" sz="14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Установки автоматичні аерозольного пожежогасіння. Проектування, монтування та експлуатування. Технічні вимоги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04800" y="214290"/>
            <a:ext cx="7553348" cy="85725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400" dirty="0" smtClean="0"/>
              <a:t>ДІЯЛЬНІСТЬ  союзу. Нормативні документи</a:t>
            </a:r>
            <a:endParaRPr lang="en-US" sz="2400" dirty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09963" y="3106738"/>
            <a:ext cx="2276475" cy="1420812"/>
          </a:xfrm>
        </p:spPr>
      </p:pic>
      <p:sp>
        <p:nvSpPr>
          <p:cNvPr id="20484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571500" y="1285875"/>
            <a:ext cx="7858125" cy="4929188"/>
          </a:xfrm>
          <a:solidFill>
            <a:srgbClr val="FFCC00"/>
          </a:solidFill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uk-UA" sz="2200" dirty="0" smtClean="0"/>
              <a:t>      </a:t>
            </a:r>
          </a:p>
          <a:p>
            <a:pPr eaLnBrk="1" hangingPunct="1">
              <a:lnSpc>
                <a:spcPct val="90000"/>
              </a:lnSpc>
            </a:pPr>
            <a:endParaRPr lang="en-US" sz="2200" dirty="0" smtClean="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 cstate="print"/>
          <a:srcRect l="30144" t="12437" r="30794" b="17250"/>
          <a:stretch>
            <a:fillRect/>
          </a:stretch>
        </p:blipFill>
        <p:spPr bwMode="auto">
          <a:xfrm>
            <a:off x="7969250" y="0"/>
            <a:ext cx="889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928670"/>
          <a:ext cx="8358246" cy="5530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270"/>
                <a:gridCol w="6730976"/>
              </a:tblGrid>
              <a:tr h="286693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Документ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Назва</a:t>
                      </a:r>
                      <a:endParaRPr lang="en-US" sz="1200" dirty="0"/>
                    </a:p>
                  </a:txBody>
                  <a:tcPr/>
                </a:tc>
              </a:tr>
              <a:tr h="668951">
                <a:tc>
                  <a:txBody>
                    <a:bodyPr/>
                    <a:lstStyle/>
                    <a:p>
                      <a:r>
                        <a:rPr kumimoji="0" lang="uk-UA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ДСТУ  4466-10:2006</a:t>
                      </a:r>
                      <a:endParaRPr kumimoji="0" lang="en-US" sz="12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uk-UA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Системи газового пожежогасіння. Проектування, монтаж , випробування, технічне обслуговування та безпека. Частина 10: Вогнегасна речовина </a:t>
                      </a:r>
                      <a:r>
                        <a:rPr kumimoji="0" lang="en-US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HFC 23</a:t>
                      </a:r>
                      <a:r>
                        <a:rPr kumimoji="0" lang="uk-UA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kumimoji="0" lang="en-US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ISO 14520-10 :2005</a:t>
                      </a:r>
                      <a:r>
                        <a:rPr kumimoji="0" lang="uk-UA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kumimoji="0" lang="en-US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MOD)</a:t>
                      </a:r>
                    </a:p>
                  </a:txBody>
                  <a:tcPr marL="68580" marR="68580" marT="0" marB="0"/>
                </a:tc>
              </a:tr>
              <a:tr h="668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ДСТУ  4466-1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kumimoji="0" lang="uk-UA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:2006</a:t>
                      </a:r>
                      <a:endParaRPr kumimoji="0" lang="en-US" sz="12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Системи газового пожежогасіння. Проектування, монтаж , випробування, технічне обслуговування та безпека. Частина 1</a:t>
                      </a:r>
                      <a:r>
                        <a:rPr kumimoji="0" lang="en-US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kumimoji="0" lang="uk-UA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Вогнегасна речовина </a:t>
                      </a:r>
                      <a:r>
                        <a:rPr kumimoji="0" lang="en-US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HFC 236 </a:t>
                      </a:r>
                      <a:r>
                        <a:rPr kumimoji="0" lang="en-US" sz="1300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</a:t>
                      </a:r>
                      <a:r>
                        <a:rPr kumimoji="0" lang="uk-UA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kumimoji="0" lang="en-US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ISO 14520-11:2005</a:t>
                      </a:r>
                      <a:r>
                        <a:rPr kumimoji="0" lang="uk-UA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kumimoji="0" lang="en-US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MOD)</a:t>
                      </a:r>
                    </a:p>
                  </a:txBody>
                  <a:tcPr marL="68580" marR="68580" marT="0" marB="0"/>
                </a:tc>
              </a:tr>
              <a:tr h="668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ДСТУ  4466-1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kumimoji="0" lang="uk-UA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:2006</a:t>
                      </a:r>
                      <a:endParaRPr kumimoji="0" lang="en-US" sz="12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Системи газового пожежогасіння. Проектування, монтаж , випробування, технічне обслуговування та безпека. Частина 1</a:t>
                      </a:r>
                      <a:r>
                        <a:rPr kumimoji="0" lang="en-US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kumimoji="0" lang="uk-UA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Вогнегасна речовина </a:t>
                      </a:r>
                      <a:r>
                        <a:rPr kumimoji="0" lang="en-US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IG-01</a:t>
                      </a:r>
                      <a:r>
                        <a:rPr kumimoji="0" lang="uk-UA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kumimoji="0" lang="en-US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ISO 14520-12:2005</a:t>
                      </a:r>
                      <a:r>
                        <a:rPr kumimoji="0" lang="uk-UA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kumimoji="0" lang="en-US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MOD)</a:t>
                      </a:r>
                    </a:p>
                  </a:txBody>
                  <a:tcPr marL="68580" marR="68580" marT="0" marB="0"/>
                </a:tc>
              </a:tr>
              <a:tr h="483071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ДСТУ 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ISO</a:t>
                      </a: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 7240-1:2007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Times New Roman"/>
                          <a:cs typeface="Times New Roman"/>
                        </a:rPr>
                        <a:t>Системи пожежної сигналізації та оповіщування. Частина 1. Загальні положення, терміни та визначення понять.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21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ДСТУ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ISO</a:t>
                      </a: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84213:2007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Times New Roman"/>
                          <a:cs typeface="Times New Roman"/>
                        </a:rPr>
                        <a:t>Протипожежний захист словник </a:t>
                      </a:r>
                      <a:r>
                        <a:rPr lang="uk-UA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термінів</a:t>
                      </a:r>
                      <a:r>
                        <a:rPr lang="en-US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3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Частина </a:t>
                      </a:r>
                      <a:r>
                        <a:rPr lang="uk-UA" sz="1300" dirty="0">
                          <a:latin typeface="Times New Roman"/>
                          <a:ea typeface="Times New Roman"/>
                          <a:cs typeface="Times New Roman"/>
                        </a:rPr>
                        <a:t>3. Пожежна сигналізація та оповіщування.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4115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ДСТУ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ISO</a:t>
                      </a: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 6309:2007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Протипожежний захист. Знаки безпеки.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ДСТУ  4466-1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kumimoji="0" lang="uk-UA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:200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Системи газового пожежогасіння. Проектування, монтаж , випробування, технічне обслуговування та безпека. Частина 1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kumimoji="0" lang="uk-UA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Вогнегасна речовина 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IG-100</a:t>
                      </a:r>
                      <a:r>
                        <a:rPr kumimoji="0" lang="uk-UA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ISO 14520-13:2005</a:t>
                      </a:r>
                      <a:r>
                        <a:rPr kumimoji="0" lang="uk-UA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MOD)</a:t>
                      </a:r>
                    </a:p>
                  </a:txBody>
                  <a:tcPr marL="68580" marR="68580" marT="0" marB="0"/>
                </a:tc>
              </a:tr>
              <a:tr h="4420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ДСТУ  4466-1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kumimoji="0" lang="uk-UA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:200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Системи газового пожежогасіння. Проектування, монтаж , випробування, технічне обслуговування та безпека. Частина 1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kumimoji="0" lang="uk-UA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Вогнегасна речовина 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IG-55</a:t>
                      </a:r>
                      <a:r>
                        <a:rPr kumimoji="0" lang="uk-UA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ISO 14520-14:2006</a:t>
                      </a:r>
                      <a:r>
                        <a:rPr kumimoji="0" lang="uk-UA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MOD)</a:t>
                      </a:r>
                    </a:p>
                  </a:txBody>
                  <a:tcPr marL="68580" marR="68580" marT="0" marB="0"/>
                </a:tc>
              </a:tr>
              <a:tr h="388235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ДСТУ-Н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CTN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NS </a:t>
                      </a: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54-   14:2009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Системи пожежної сигналізації та оповіщування. Частина 14. Настанови щодо побудови, проектування, монтування, введення в експлуатацію, експлуатування, і технічного обслуговування. 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939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ДСТУ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EN</a:t>
                      </a: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-54-21:2009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Системи пожежної сигналізації. Частина 21. Пристрої передавання пожежної тривоги та попередження про несправність.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9502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ДСТУ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CLC/TS 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50136-</a:t>
                      </a:r>
                      <a:r>
                        <a:rPr lang="en-US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:2010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Системи тривожної сигналізації. Системи передавання тривожних сповіщень та устаткування. Частина 4. </a:t>
                      </a: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Устаткування </a:t>
                      </a: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індикації центрів приймання тривожних сповіщень.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04800" y="214290"/>
            <a:ext cx="7553348" cy="85725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400" dirty="0" smtClean="0"/>
              <a:t>розроблені Нормативні документи</a:t>
            </a:r>
            <a:endParaRPr lang="en-US" sz="2400" dirty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09963" y="3106738"/>
            <a:ext cx="2276475" cy="1420812"/>
          </a:xfrm>
        </p:spPr>
      </p:pic>
      <p:sp>
        <p:nvSpPr>
          <p:cNvPr id="20484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571500" y="1285875"/>
            <a:ext cx="7858125" cy="4929188"/>
          </a:xfrm>
          <a:solidFill>
            <a:srgbClr val="FFCC00"/>
          </a:solidFill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uk-UA" sz="2200" dirty="0" smtClean="0"/>
              <a:t>      </a:t>
            </a:r>
          </a:p>
          <a:p>
            <a:pPr eaLnBrk="1" hangingPunct="1">
              <a:lnSpc>
                <a:spcPct val="90000"/>
              </a:lnSpc>
            </a:pPr>
            <a:endParaRPr lang="en-US" sz="2200" dirty="0" smtClean="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 cstate="print"/>
          <a:srcRect l="30144" t="12437" r="30794" b="17250"/>
          <a:stretch>
            <a:fillRect/>
          </a:stretch>
        </p:blipFill>
        <p:spPr bwMode="auto">
          <a:xfrm>
            <a:off x="7969250" y="0"/>
            <a:ext cx="889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1000108"/>
          <a:ext cx="8215370" cy="514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  <a:gridCol w="6429420"/>
              </a:tblGrid>
              <a:tr h="345759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Документ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Назва</a:t>
                      </a:r>
                      <a:endParaRPr lang="en-US" sz="1200" dirty="0"/>
                    </a:p>
                  </a:txBody>
                  <a:tcPr/>
                </a:tc>
              </a:tr>
              <a:tr h="300774">
                <a:tc>
                  <a:txBody>
                    <a:bodyPr/>
                    <a:lstStyle/>
                    <a:p>
                      <a:pPr marL="0" marR="0" indent="1143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ДСТУ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EN</a:t>
                      </a: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 54-1:2003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Системи пожежної сигналізації. Частина 1. Вступ.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254">
                <a:tc>
                  <a:txBody>
                    <a:bodyPr/>
                    <a:lstStyle/>
                    <a:p>
                      <a:pPr marL="0" marR="0" indent="1143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ДСТУ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EN</a:t>
                      </a: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 54-2:2003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Системи пожежної сигналізації. Частина 2. Прилади приймально-контрольні пожежні.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9814">
                <a:tc>
                  <a:txBody>
                    <a:bodyPr/>
                    <a:lstStyle/>
                    <a:p>
                      <a:pPr marL="0" marR="0" indent="1143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ДСТУ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EN</a:t>
                      </a: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 54-3:2003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Системи пожежної сигналізації. Частина 3. Оповіщувачі пожежні звукові.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9814">
                <a:tc>
                  <a:txBody>
                    <a:bodyPr/>
                    <a:lstStyle/>
                    <a:p>
                      <a:pPr marL="0" marR="0" indent="1143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ДСТУ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EN</a:t>
                      </a: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 54-4:2003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Системи пожежної сигналізації. Частина 4. </a:t>
                      </a:r>
                      <a:r>
                        <a:rPr lang="uk-UA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Устаткування 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електроживлення.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718">
                <a:tc>
                  <a:txBody>
                    <a:bodyPr/>
                    <a:lstStyle/>
                    <a:p>
                      <a:pPr marL="0" marR="0" indent="1143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ДСТУ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EN</a:t>
                      </a: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 54-5:2003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Системи пожежної сигналізації. Частина 5. Сповщувачі пожежні теплові точкові.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702">
                <a:tc>
                  <a:txBody>
                    <a:bodyPr/>
                    <a:lstStyle/>
                    <a:p>
                      <a:pPr marL="0" marR="0" indent="1143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ДСТУ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EN</a:t>
                      </a: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 54-7:2004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Системи пожежної сигналізації. Частина 7. Сповіщувачі пожежні димові точкові розсіяного світла, пропущеного світла або іонізаційні.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254">
                <a:tc>
                  <a:txBody>
                    <a:bodyPr/>
                    <a:lstStyle/>
                    <a:p>
                      <a:pPr marL="0" marR="0" indent="1143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ДСТУ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EN</a:t>
                      </a: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 54-10:2004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Системи пожежної сигналізації. Частина 10. Сповіщувачі пожежні полум’я точкові.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746">
                <a:tc>
                  <a:txBody>
                    <a:bodyPr/>
                    <a:lstStyle/>
                    <a:p>
                      <a:pPr marL="0" marR="0" indent="1143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ДСТУ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EN</a:t>
                      </a: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 54-11:2004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Системи пожежної сигналізації. Частина 11. Сповіщувачі пожежні ручні.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5009">
                <a:tc>
                  <a:txBody>
                    <a:bodyPr/>
                    <a:lstStyle/>
                    <a:p>
                      <a:pPr marL="0" marR="0" indent="1143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ДСТУ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EN</a:t>
                      </a: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 54-12:2004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Системи пожежної сигналізації. Частина 12. Сповіщувачі пожежні димові лінійні пропущеного світла.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8628">
                <a:tc>
                  <a:txBody>
                    <a:bodyPr/>
                    <a:lstStyle/>
                    <a:p>
                      <a:pPr marL="0" marR="0" indent="1143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ДСТУ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EN</a:t>
                      </a: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 54-13:2004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Системи пожежної сигналізації. Частина 13. Вимоги щодо систем та оцінювання сумісності.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0066">
                <a:tc>
                  <a:txBody>
                    <a:bodyPr/>
                    <a:lstStyle/>
                    <a:p>
                      <a:pPr marL="0" marR="0" indent="1143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ДСТУ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pr</a:t>
                      </a: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50136-1-1:2004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Системи передавання тривожних сповіщень та устаткування. Частина1. Загальні вимоги до систем передавання тривожних сповіщень.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kumimoji="0" lang="uk-UA" sz="14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ДСТУ 4490:2005</a:t>
                      </a:r>
                      <a:endParaRPr kumimoji="0" lang="en-US" sz="14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uk-UA" sz="14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Установки автоматичні аерозольного пожежогасіння. Проектування, монтування та експлуатування. Технічні вимоги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04800" y="214290"/>
            <a:ext cx="7553348" cy="85725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400" dirty="0" smtClean="0"/>
              <a:t>розроблені Нормативні документи</a:t>
            </a:r>
            <a:endParaRPr lang="en-US" sz="2400" dirty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09963" y="3106738"/>
            <a:ext cx="2276475" cy="1420812"/>
          </a:xfrm>
        </p:spPr>
      </p:pic>
      <p:sp>
        <p:nvSpPr>
          <p:cNvPr id="20484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571500" y="1285875"/>
            <a:ext cx="7858125" cy="4929188"/>
          </a:xfrm>
          <a:solidFill>
            <a:srgbClr val="FFCC00"/>
          </a:solidFill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uk-UA" sz="2200" dirty="0" smtClean="0"/>
              <a:t>      </a:t>
            </a:r>
          </a:p>
          <a:p>
            <a:pPr eaLnBrk="1" hangingPunct="1">
              <a:lnSpc>
                <a:spcPct val="90000"/>
              </a:lnSpc>
            </a:pPr>
            <a:endParaRPr lang="en-US" sz="2200" dirty="0" smtClean="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 cstate="print"/>
          <a:srcRect l="30144" t="12437" r="30794" b="17250"/>
          <a:stretch>
            <a:fillRect/>
          </a:stretch>
        </p:blipFill>
        <p:spPr bwMode="auto">
          <a:xfrm>
            <a:off x="7969250" y="0"/>
            <a:ext cx="889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928670"/>
          <a:ext cx="8358246" cy="5530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270"/>
                <a:gridCol w="6730976"/>
              </a:tblGrid>
              <a:tr h="286693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Документ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Назва</a:t>
                      </a:r>
                      <a:endParaRPr lang="en-US" sz="1200" dirty="0"/>
                    </a:p>
                  </a:txBody>
                  <a:tcPr/>
                </a:tc>
              </a:tr>
              <a:tr h="668951">
                <a:tc>
                  <a:txBody>
                    <a:bodyPr/>
                    <a:lstStyle/>
                    <a:p>
                      <a:r>
                        <a:rPr kumimoji="0" lang="uk-UA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ДСТУ  4466-10:2006</a:t>
                      </a:r>
                      <a:endParaRPr kumimoji="0" lang="en-US" sz="12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uk-UA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Системи газового пожежогасіння. Проектування, монтаж , випробування, технічне обслуговування та безпека. Частина 10: Вогнегасна речовина </a:t>
                      </a:r>
                      <a:r>
                        <a:rPr kumimoji="0" lang="en-US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HFC 23</a:t>
                      </a:r>
                      <a:r>
                        <a:rPr kumimoji="0" lang="uk-UA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kumimoji="0" lang="en-US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ISO 14520-10 :2005</a:t>
                      </a:r>
                      <a:r>
                        <a:rPr kumimoji="0" lang="uk-UA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kumimoji="0" lang="en-US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MOD)</a:t>
                      </a:r>
                    </a:p>
                  </a:txBody>
                  <a:tcPr marL="68580" marR="68580" marT="0" marB="0"/>
                </a:tc>
              </a:tr>
              <a:tr h="668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ДСТУ  4466-1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kumimoji="0" lang="uk-UA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:2006</a:t>
                      </a:r>
                      <a:endParaRPr kumimoji="0" lang="en-US" sz="12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Системи газового пожежогасіння. Проектування, монтаж , випробування, технічне обслуговування та безпека. Частина 1</a:t>
                      </a:r>
                      <a:r>
                        <a:rPr kumimoji="0" lang="en-US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kumimoji="0" lang="uk-UA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Вогнегасна речовина </a:t>
                      </a:r>
                      <a:r>
                        <a:rPr kumimoji="0" lang="en-US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HFC 236 </a:t>
                      </a:r>
                      <a:r>
                        <a:rPr kumimoji="0" lang="en-US" sz="1300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</a:t>
                      </a:r>
                      <a:r>
                        <a:rPr kumimoji="0" lang="uk-UA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kumimoji="0" lang="en-US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ISO 14520-11:2005</a:t>
                      </a:r>
                      <a:r>
                        <a:rPr kumimoji="0" lang="uk-UA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kumimoji="0" lang="en-US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MOD)</a:t>
                      </a:r>
                    </a:p>
                  </a:txBody>
                  <a:tcPr marL="68580" marR="68580" marT="0" marB="0"/>
                </a:tc>
              </a:tr>
              <a:tr h="668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ДСТУ  4466-1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kumimoji="0" lang="uk-UA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:2006</a:t>
                      </a:r>
                      <a:endParaRPr kumimoji="0" lang="en-US" sz="12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Системи газового пожежогасіння. Проектування, монтаж , випробування, технічне обслуговування та безпека. Частина 1</a:t>
                      </a:r>
                      <a:r>
                        <a:rPr kumimoji="0" lang="en-US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kumimoji="0" lang="uk-UA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Вогнегасна речовина </a:t>
                      </a:r>
                      <a:r>
                        <a:rPr kumimoji="0" lang="en-US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IG-01</a:t>
                      </a:r>
                      <a:r>
                        <a:rPr kumimoji="0" lang="uk-UA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kumimoji="0" lang="en-US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ISO 14520-12:2005</a:t>
                      </a:r>
                      <a:r>
                        <a:rPr kumimoji="0" lang="uk-UA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kumimoji="0" lang="en-US" sz="13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MOD)</a:t>
                      </a:r>
                    </a:p>
                  </a:txBody>
                  <a:tcPr marL="68580" marR="68580" marT="0" marB="0"/>
                </a:tc>
              </a:tr>
              <a:tr h="483071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ДСТУ 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ISO</a:t>
                      </a: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 7240-1:2007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Times New Roman"/>
                          <a:cs typeface="Times New Roman"/>
                        </a:rPr>
                        <a:t>Системи пожежної сигналізації та оповіщування. Частина 1. Загальні положення, терміни та визначення понять.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21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ДСТУ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ISO</a:t>
                      </a: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84213:2007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Times New Roman"/>
                          <a:cs typeface="Times New Roman"/>
                        </a:rPr>
                        <a:t>Протипожежний захист словник </a:t>
                      </a:r>
                      <a:r>
                        <a:rPr lang="uk-UA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термінів</a:t>
                      </a:r>
                      <a:r>
                        <a:rPr lang="en-US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3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Частина </a:t>
                      </a:r>
                      <a:r>
                        <a:rPr lang="uk-UA" sz="1300" dirty="0">
                          <a:latin typeface="Times New Roman"/>
                          <a:ea typeface="Times New Roman"/>
                          <a:cs typeface="Times New Roman"/>
                        </a:rPr>
                        <a:t>3. Пожежна сигналізація та оповіщування.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4115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ДСТУ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ISO</a:t>
                      </a: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 6309:2007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Протипожежний захист. Знаки безпеки.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ДСТУ  4466-1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kumimoji="0" lang="uk-UA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:200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Системи газового пожежогасіння. Проектування, монтаж , випробування, технічне обслуговування та безпека. Частина 1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kumimoji="0" lang="uk-UA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Вогнегасна речовина 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IG-100</a:t>
                      </a:r>
                      <a:r>
                        <a:rPr kumimoji="0" lang="uk-UA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ISO 14520-13:2005</a:t>
                      </a:r>
                      <a:r>
                        <a:rPr kumimoji="0" lang="uk-UA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MOD)</a:t>
                      </a:r>
                    </a:p>
                  </a:txBody>
                  <a:tcPr marL="68580" marR="68580" marT="0" marB="0"/>
                </a:tc>
              </a:tr>
              <a:tr h="4420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ДСТУ  4466-1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kumimoji="0" lang="uk-UA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:200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Системи газового пожежогасіння. Проектування, монтаж , випробування, технічне обслуговування та безпека. Частина 1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kumimoji="0" lang="uk-UA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Вогнегасна речовина 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IG-55</a:t>
                      </a:r>
                      <a:r>
                        <a:rPr kumimoji="0" lang="uk-UA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ISO 14520-14:2006</a:t>
                      </a:r>
                      <a:r>
                        <a:rPr kumimoji="0" lang="uk-UA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MOD)</a:t>
                      </a:r>
                    </a:p>
                  </a:txBody>
                  <a:tcPr marL="68580" marR="68580" marT="0" marB="0"/>
                </a:tc>
              </a:tr>
              <a:tr h="388235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ДСТУ-Н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CTN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NS </a:t>
                      </a: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54-   14:2009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Системи пожежної сигналізації та оповіщування. Частина 14. Настанови щодо побудови, проектування, монтування, введення в експлуатацію, експлуатування, і технічного обслуговування. 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939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ДСТУ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EN</a:t>
                      </a: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-54-21:2009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Системи пожежної сигналізації. Частина 21. Пристрої передавання пожежної тривоги та попередження про несправність.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9502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ДСТУ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CLC/TS 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50136-</a:t>
                      </a:r>
                      <a:r>
                        <a:rPr lang="en-US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:2010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Системи тривожної сигналізації. Системи передавання тривожних сповіщень та устаткування. Частина 4. </a:t>
                      </a: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Устаткування </a:t>
                      </a: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індикації центрів приймання тривожних сповіщень.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</TotalTime>
  <Words>1998</Words>
  <Application>Microsoft Office PowerPoint</Application>
  <PresentationFormat>Экран (4:3)</PresentationFormat>
  <Paragraphs>201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 Український союз пожежної та техногенної безпеки  УСПТБ "УСПТБ - сьогодні та завтра. Пожежна та техногенна безпека. Перспективи розвитку галузі та союзу."    </vt:lpstr>
      <vt:lpstr> СТВОРЕННЯ союзу </vt:lpstr>
      <vt:lpstr>СТВОРЕННЯ союзу </vt:lpstr>
      <vt:lpstr>мета союзу</vt:lpstr>
      <vt:lpstr>Діяльність союзу</vt:lpstr>
      <vt:lpstr>ДІЯЛЬНІСТЬ  союзу . Нормативні документи</vt:lpstr>
      <vt:lpstr>ДІЯЛЬНІСТЬ  союзу. Нормативні документи</vt:lpstr>
      <vt:lpstr>розроблені Нормативні документи</vt:lpstr>
      <vt:lpstr>розроблені Нормативні документи</vt:lpstr>
      <vt:lpstr> Діяльність союзу</vt:lpstr>
      <vt:lpstr>Діяльність союзу  </vt:lpstr>
      <vt:lpstr>Міжнародна Діяльність союзу  </vt:lpstr>
      <vt:lpstr>Діяльність союзу та науково-технічного центру </vt:lpstr>
      <vt:lpstr>НТЦ УСВППП. викладачі</vt:lpstr>
      <vt:lpstr>Діяльність Науково-технічного центру</vt:lpstr>
      <vt:lpstr>Проведення наукових семінарів та підготовки</vt:lpstr>
      <vt:lpstr> СТВОРЕННЯ ТК-315</vt:lpstr>
      <vt:lpstr> Технічний Комітет-315</vt:lpstr>
      <vt:lpstr>Структура технічного комітету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Науково-технічний центр УСВППП</dc:title>
  <dc:creator>Директор</dc:creator>
  <cp:lastModifiedBy>Директор</cp:lastModifiedBy>
  <cp:revision>130</cp:revision>
  <dcterms:modified xsi:type="dcterms:W3CDTF">2013-05-21T11:05:29Z</dcterms:modified>
</cp:coreProperties>
</file>